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notesSlides/notesSlide43.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350" r:id="rId2"/>
    <p:sldId id="315" r:id="rId3"/>
    <p:sldId id="316" r:id="rId4"/>
    <p:sldId id="365" r:id="rId5"/>
    <p:sldId id="317" r:id="rId6"/>
    <p:sldId id="318" r:id="rId7"/>
    <p:sldId id="319" r:id="rId8"/>
    <p:sldId id="320" r:id="rId9"/>
    <p:sldId id="321" r:id="rId10"/>
    <p:sldId id="366" r:id="rId11"/>
    <p:sldId id="324" r:id="rId12"/>
    <p:sldId id="356" r:id="rId13"/>
    <p:sldId id="333" r:id="rId14"/>
    <p:sldId id="326" r:id="rId15"/>
    <p:sldId id="327" r:id="rId16"/>
    <p:sldId id="359" r:id="rId17"/>
    <p:sldId id="329" r:id="rId18"/>
    <p:sldId id="367" r:id="rId19"/>
    <p:sldId id="360" r:id="rId20"/>
    <p:sldId id="355" r:id="rId21"/>
    <p:sldId id="358" r:id="rId22"/>
    <p:sldId id="330" r:id="rId23"/>
    <p:sldId id="331" r:id="rId24"/>
    <p:sldId id="332" r:id="rId25"/>
    <p:sldId id="369" r:id="rId26"/>
    <p:sldId id="370" r:id="rId27"/>
    <p:sldId id="371" r:id="rId28"/>
    <p:sldId id="372" r:id="rId29"/>
    <p:sldId id="373" r:id="rId30"/>
    <p:sldId id="357" r:id="rId31"/>
    <p:sldId id="336" r:id="rId32"/>
    <p:sldId id="337" r:id="rId33"/>
    <p:sldId id="338" r:id="rId34"/>
    <p:sldId id="354" r:id="rId35"/>
    <p:sldId id="374" r:id="rId36"/>
    <p:sldId id="341" r:id="rId37"/>
    <p:sldId id="340" r:id="rId38"/>
    <p:sldId id="375" r:id="rId39"/>
    <p:sldId id="343" r:id="rId40"/>
    <p:sldId id="344" r:id="rId41"/>
    <p:sldId id="345" r:id="rId42"/>
    <p:sldId id="368" r:id="rId43"/>
    <p:sldId id="363" r:id="rId44"/>
    <p:sldId id="348" r:id="rId45"/>
    <p:sldId id="361"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99"/>
    <a:srgbClr val="0099FF"/>
    <a:srgbClr val="C9C9C9"/>
    <a:srgbClr val="C0C0C0"/>
    <a:srgbClr val="60A2C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8227" autoAdjust="0"/>
    <p:restoredTop sz="94675" autoAdjust="0"/>
  </p:normalViewPr>
  <p:slideViewPr>
    <p:cSldViewPr>
      <p:cViewPr>
        <p:scale>
          <a:sx n="80" d="100"/>
          <a:sy n="80" d="100"/>
        </p:scale>
        <p:origin x="-1350" y="498"/>
      </p:cViewPr>
      <p:guideLst>
        <p:guide orient="horz" pos="2160"/>
        <p:guide pos="2880"/>
      </p:guideLst>
    </p:cSldViewPr>
  </p:slideViewPr>
  <p:notesTextViewPr>
    <p:cViewPr>
      <p:scale>
        <a:sx n="100" d="100"/>
        <a:sy n="100" d="100"/>
      </p:scale>
      <p:origin x="0" y="0"/>
    </p:cViewPr>
  </p:notesTextViewPr>
  <p:sorterViewPr>
    <p:cViewPr>
      <p:scale>
        <a:sx n="60" d="100"/>
        <a:sy n="60" d="100"/>
      </p:scale>
      <p:origin x="0" y="0"/>
    </p:cViewPr>
  </p:sorterViewPr>
  <p:notesViewPr>
    <p:cSldViewPr>
      <p:cViewPr varScale="1">
        <p:scale>
          <a:sx n="64" d="100"/>
          <a:sy n="64" d="100"/>
        </p:scale>
        <p:origin x="-778"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D8594FC-A71C-4D16-BA05-5D5759BDEBC7}" type="datetimeFigureOut">
              <a:rPr lang="en-GB" smtClean="0"/>
              <a:pPr/>
              <a:t>23/09/2014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12495CA-2CA4-4860-A288-C1564AD63A05}" type="slidenum">
              <a:rPr lang="en-GB" smtClean="0"/>
              <a:pPr/>
              <a:t>‹#›</a:t>
            </a:fld>
            <a:endParaRPr lang="en-GB"/>
          </a:p>
        </p:txBody>
      </p:sp>
    </p:spTree>
    <p:extLst>
      <p:ext uri="{BB962C8B-B14F-4D97-AF65-F5344CB8AC3E}">
        <p14:creationId xmlns:p14="http://schemas.microsoft.com/office/powerpoint/2010/main" xmlns="" val="2505640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345165-711B-4441-AF0C-2FAF6B3C01CC}" type="datetimeFigureOut">
              <a:rPr lang="en-US" smtClean="0"/>
              <a:pPr/>
              <a:t>9/23/2014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17E0EE-179D-4A1F-A179-8B4F79BA4AED}" type="slidenum">
              <a:rPr lang="en-US" smtClean="0"/>
              <a:pPr/>
              <a:t>‹#›</a:t>
            </a:fld>
            <a:endParaRPr lang="en-US"/>
          </a:p>
        </p:txBody>
      </p:sp>
    </p:spTree>
    <p:extLst>
      <p:ext uri="{BB962C8B-B14F-4D97-AF65-F5344CB8AC3E}">
        <p14:creationId xmlns:p14="http://schemas.microsoft.com/office/powerpoint/2010/main" xmlns="" val="1824444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1C85457F-F322-4E48-B2E2-76B4B5328D84}" type="slidenum">
              <a:rPr lang="en-US" smtClean="0"/>
              <a:pPr/>
              <a:t>1</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10</a:t>
            </a:fld>
            <a:endParaRPr lang="en-US"/>
          </a:p>
        </p:txBody>
      </p:sp>
    </p:spTree>
    <p:extLst>
      <p:ext uri="{BB962C8B-B14F-4D97-AF65-F5344CB8AC3E}">
        <p14:creationId xmlns:p14="http://schemas.microsoft.com/office/powerpoint/2010/main" xmlns="" val="4174219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41B95196-DD39-48A9-8D17-538DC7A8B61A}" type="slidenum">
              <a:rPr lang="en-US"/>
              <a:pPr/>
              <a:t>11</a:t>
            </a:fld>
            <a:endParaRPr lang="en-US"/>
          </a:p>
        </p:txBody>
      </p:sp>
      <p:sp>
        <p:nvSpPr>
          <p:cNvPr id="57347"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12</a:t>
            </a:fld>
            <a:endParaRPr lang="en-US"/>
          </a:p>
        </p:txBody>
      </p:sp>
    </p:spTree>
    <p:extLst>
      <p:ext uri="{BB962C8B-B14F-4D97-AF65-F5344CB8AC3E}">
        <p14:creationId xmlns:p14="http://schemas.microsoft.com/office/powerpoint/2010/main" xmlns="" val="1732465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BA4B4B37-F5DA-46A9-B4AF-8D9CCBA757F0}" type="slidenum">
              <a:rPr lang="en-US"/>
              <a:pPr/>
              <a:t>13</a:t>
            </a:fld>
            <a:endParaRPr lang="en-US"/>
          </a:p>
        </p:txBody>
      </p:sp>
      <p:sp>
        <p:nvSpPr>
          <p:cNvPr id="66563"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F5DF414D-76E1-477D-9901-9A75AFFF1924}" type="slidenum">
              <a:rPr lang="en-US"/>
              <a:pPr/>
              <a:t>14</a:t>
            </a:fld>
            <a:endParaRPr lang="en-US"/>
          </a:p>
        </p:txBody>
      </p:sp>
      <p:sp>
        <p:nvSpPr>
          <p:cNvPr id="59395"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E31A423-FF1C-4AE1-BE95-A5612B85DC15}" type="slidenum">
              <a:rPr lang="en-US"/>
              <a:pPr/>
              <a:t>15</a:t>
            </a:fld>
            <a:endParaRPr lang="en-US"/>
          </a:p>
        </p:txBody>
      </p:sp>
      <p:sp>
        <p:nvSpPr>
          <p:cNvPr id="60419"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16</a:t>
            </a:fld>
            <a:endParaRPr lang="en-US"/>
          </a:p>
        </p:txBody>
      </p:sp>
    </p:spTree>
    <p:extLst>
      <p:ext uri="{BB962C8B-B14F-4D97-AF65-F5344CB8AC3E}">
        <p14:creationId xmlns:p14="http://schemas.microsoft.com/office/powerpoint/2010/main" xmlns="" val="930570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37E22A19-E805-4871-83BA-0D1B16A3C2C4}" type="slidenum">
              <a:rPr lang="en-US"/>
              <a:pPr/>
              <a:t>17</a:t>
            </a:fld>
            <a:endParaRPr lang="en-US"/>
          </a:p>
        </p:txBody>
      </p:sp>
      <p:sp>
        <p:nvSpPr>
          <p:cNvPr id="62467"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18</a:t>
            </a:fld>
            <a:endParaRPr lang="en-US"/>
          </a:p>
        </p:txBody>
      </p:sp>
    </p:spTree>
    <p:extLst>
      <p:ext uri="{BB962C8B-B14F-4D97-AF65-F5344CB8AC3E}">
        <p14:creationId xmlns:p14="http://schemas.microsoft.com/office/powerpoint/2010/main" xmlns="" val="29781329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19</a:t>
            </a:fld>
            <a:endParaRPr lang="en-US"/>
          </a:p>
        </p:txBody>
      </p:sp>
    </p:spTree>
    <p:extLst>
      <p:ext uri="{BB962C8B-B14F-4D97-AF65-F5344CB8AC3E}">
        <p14:creationId xmlns:p14="http://schemas.microsoft.com/office/powerpoint/2010/main" xmlns="" val="558878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0F44EF24-AD40-40CB-AA47-94AFC681F45A}" type="slidenum">
              <a:rPr lang="en-US"/>
              <a:pPr/>
              <a:t>2</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20</a:t>
            </a:fld>
            <a:endParaRPr lang="en-US"/>
          </a:p>
        </p:txBody>
      </p:sp>
    </p:spTree>
    <p:extLst>
      <p:ext uri="{BB962C8B-B14F-4D97-AF65-F5344CB8AC3E}">
        <p14:creationId xmlns:p14="http://schemas.microsoft.com/office/powerpoint/2010/main" xmlns="" val="38241523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21</a:t>
            </a:fld>
            <a:endParaRPr lang="en-US"/>
          </a:p>
        </p:txBody>
      </p:sp>
    </p:spTree>
    <p:extLst>
      <p:ext uri="{BB962C8B-B14F-4D97-AF65-F5344CB8AC3E}">
        <p14:creationId xmlns:p14="http://schemas.microsoft.com/office/powerpoint/2010/main" xmlns="" val="28586232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D39D94CC-3295-4CBA-8EC7-DA1EBC0C6F32}" type="slidenum">
              <a:rPr lang="en-US"/>
              <a:pPr/>
              <a:t>22</a:t>
            </a:fld>
            <a:endParaRPr lang="en-US"/>
          </a:p>
        </p:txBody>
      </p:sp>
      <p:sp>
        <p:nvSpPr>
          <p:cNvPr id="63491"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27B4067C-5F7A-42E0-AD77-4F09C586809C}" type="slidenum">
              <a:rPr lang="en-US"/>
              <a:pPr/>
              <a:t>23</a:t>
            </a:fld>
            <a:endParaRPr lang="en-US"/>
          </a:p>
        </p:txBody>
      </p:sp>
      <p:sp>
        <p:nvSpPr>
          <p:cNvPr id="64515"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02B1C0E8-3BEB-4766-A0A0-01C9DDD83EDC}" type="slidenum">
              <a:rPr lang="en-US"/>
              <a:pPr/>
              <a:t>24</a:t>
            </a:fld>
            <a:endParaRPr lang="en-US"/>
          </a:p>
        </p:txBody>
      </p:sp>
      <p:sp>
        <p:nvSpPr>
          <p:cNvPr id="65539"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25</a:t>
            </a:fld>
            <a:endParaRPr lang="en-US" dirty="0"/>
          </a:p>
        </p:txBody>
      </p:sp>
    </p:spTree>
    <p:extLst>
      <p:ext uri="{BB962C8B-B14F-4D97-AF65-F5344CB8AC3E}">
        <p14:creationId xmlns:p14="http://schemas.microsoft.com/office/powerpoint/2010/main" xmlns="" val="36657552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26</a:t>
            </a:fld>
            <a:endParaRPr lang="en-US" dirty="0"/>
          </a:p>
        </p:txBody>
      </p:sp>
    </p:spTree>
    <p:extLst>
      <p:ext uri="{BB962C8B-B14F-4D97-AF65-F5344CB8AC3E}">
        <p14:creationId xmlns:p14="http://schemas.microsoft.com/office/powerpoint/2010/main" xmlns="" val="27779083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27</a:t>
            </a:fld>
            <a:endParaRPr lang="en-US" dirty="0"/>
          </a:p>
        </p:txBody>
      </p:sp>
    </p:spTree>
    <p:extLst>
      <p:ext uri="{BB962C8B-B14F-4D97-AF65-F5344CB8AC3E}">
        <p14:creationId xmlns:p14="http://schemas.microsoft.com/office/powerpoint/2010/main" xmlns="" val="26595157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28</a:t>
            </a:fld>
            <a:endParaRPr lang="en-US" dirty="0"/>
          </a:p>
        </p:txBody>
      </p:sp>
    </p:spTree>
    <p:extLst>
      <p:ext uri="{BB962C8B-B14F-4D97-AF65-F5344CB8AC3E}">
        <p14:creationId xmlns:p14="http://schemas.microsoft.com/office/powerpoint/2010/main" xmlns="" val="39202427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29</a:t>
            </a:fld>
            <a:endParaRPr lang="en-US" dirty="0"/>
          </a:p>
        </p:txBody>
      </p:sp>
    </p:spTree>
    <p:extLst>
      <p:ext uri="{BB962C8B-B14F-4D97-AF65-F5344CB8AC3E}">
        <p14:creationId xmlns:p14="http://schemas.microsoft.com/office/powerpoint/2010/main" xmlns="" val="3889379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D6FC73C1-34D5-4E24-A7ED-16E5805538AB}" type="slidenum">
              <a:rPr lang="en-US"/>
              <a:pPr/>
              <a:t>3</a:t>
            </a:fld>
            <a:endParaRPr lang="en-US"/>
          </a:p>
        </p:txBody>
      </p:sp>
      <p:sp>
        <p:nvSpPr>
          <p:cNvPr id="49155"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30</a:t>
            </a:fld>
            <a:endParaRPr lang="en-US"/>
          </a:p>
        </p:txBody>
      </p:sp>
    </p:spTree>
    <p:extLst>
      <p:ext uri="{BB962C8B-B14F-4D97-AF65-F5344CB8AC3E}">
        <p14:creationId xmlns:p14="http://schemas.microsoft.com/office/powerpoint/2010/main" xmlns="" val="1015441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CAFEEDFB-1DAE-45B3-B662-5092B597C748}" type="slidenum">
              <a:rPr lang="en-US"/>
              <a:pPr/>
              <a:t>31</a:t>
            </a:fld>
            <a:endParaRPr lang="en-US"/>
          </a:p>
        </p:txBody>
      </p:sp>
      <p:sp>
        <p:nvSpPr>
          <p:cNvPr id="69635"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9AB91CB-4053-4FB1-BE2F-D904B69024FE}" type="slidenum">
              <a:rPr lang="en-US"/>
              <a:pPr/>
              <a:t>32</a:t>
            </a:fld>
            <a:endParaRPr lang="en-US"/>
          </a:p>
        </p:txBody>
      </p:sp>
      <p:sp>
        <p:nvSpPr>
          <p:cNvPr id="70659"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4CC59C2B-06B0-4DD1-9CC9-4BF7365FE340}" type="slidenum">
              <a:rPr lang="en-US"/>
              <a:pPr/>
              <a:t>33</a:t>
            </a:fld>
            <a:endParaRPr lang="en-US"/>
          </a:p>
        </p:txBody>
      </p:sp>
      <p:sp>
        <p:nvSpPr>
          <p:cNvPr id="71683"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34</a:t>
            </a:fld>
            <a:endParaRPr lang="en-US"/>
          </a:p>
        </p:txBody>
      </p:sp>
    </p:spTree>
    <p:extLst>
      <p:ext uri="{BB962C8B-B14F-4D97-AF65-F5344CB8AC3E}">
        <p14:creationId xmlns:p14="http://schemas.microsoft.com/office/powerpoint/2010/main" xmlns="" val="9630635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35</a:t>
            </a:fld>
            <a:endParaRPr lang="en-US" dirty="0"/>
          </a:p>
        </p:txBody>
      </p:sp>
    </p:spTree>
    <p:extLst>
      <p:ext uri="{BB962C8B-B14F-4D97-AF65-F5344CB8AC3E}">
        <p14:creationId xmlns:p14="http://schemas.microsoft.com/office/powerpoint/2010/main" xmlns="" val="33168728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A46430A1-5991-4408-975A-511CC3713F6D}" type="slidenum">
              <a:rPr lang="en-US"/>
              <a:pPr/>
              <a:t>36</a:t>
            </a:fld>
            <a:endParaRPr lang="en-US"/>
          </a:p>
        </p:txBody>
      </p:sp>
      <p:sp>
        <p:nvSpPr>
          <p:cNvPr id="74755"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5FD3984E-4FEC-44AF-9A27-E6652E0B49AC}" type="slidenum">
              <a:rPr lang="en-US"/>
              <a:pPr/>
              <a:t>37</a:t>
            </a:fld>
            <a:endParaRPr lang="en-US"/>
          </a:p>
        </p:txBody>
      </p:sp>
      <p:sp>
        <p:nvSpPr>
          <p:cNvPr id="73731"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38</a:t>
            </a:fld>
            <a:endParaRPr lang="en-US" dirty="0"/>
          </a:p>
        </p:txBody>
      </p:sp>
    </p:spTree>
    <p:extLst>
      <p:ext uri="{BB962C8B-B14F-4D97-AF65-F5344CB8AC3E}">
        <p14:creationId xmlns:p14="http://schemas.microsoft.com/office/powerpoint/2010/main" xmlns="" val="36654856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59E6645-B2D7-4F3E-8A54-7B00890B9A42}" type="slidenum">
              <a:rPr lang="en-US"/>
              <a:pPr/>
              <a:t>39</a:t>
            </a:fld>
            <a:endParaRPr lang="en-US"/>
          </a:p>
        </p:txBody>
      </p:sp>
      <p:sp>
        <p:nvSpPr>
          <p:cNvPr id="76803"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4</a:t>
            </a:fld>
            <a:endParaRPr lang="en-US"/>
          </a:p>
        </p:txBody>
      </p:sp>
    </p:spTree>
    <p:extLst>
      <p:ext uri="{BB962C8B-B14F-4D97-AF65-F5344CB8AC3E}">
        <p14:creationId xmlns:p14="http://schemas.microsoft.com/office/powerpoint/2010/main" xmlns="" val="25119995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3E45F81F-F259-448B-9628-90823B2C33D8}" type="slidenum">
              <a:rPr lang="en-US"/>
              <a:pPr/>
              <a:t>40</a:t>
            </a:fld>
            <a:endParaRPr lang="en-US"/>
          </a:p>
        </p:txBody>
      </p:sp>
      <p:sp>
        <p:nvSpPr>
          <p:cNvPr id="77827"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3CFE5354-DD23-457E-8043-43E7C39FCB89}" type="slidenum">
              <a:rPr lang="en-US"/>
              <a:pPr/>
              <a:t>41</a:t>
            </a:fld>
            <a:endParaRPr lang="en-US"/>
          </a:p>
        </p:txBody>
      </p:sp>
      <p:sp>
        <p:nvSpPr>
          <p:cNvPr id="78851"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42</a:t>
            </a:fld>
            <a:endParaRPr lang="en-US"/>
          </a:p>
        </p:txBody>
      </p:sp>
    </p:spTree>
    <p:extLst>
      <p:ext uri="{BB962C8B-B14F-4D97-AF65-F5344CB8AC3E}">
        <p14:creationId xmlns:p14="http://schemas.microsoft.com/office/powerpoint/2010/main" xmlns="" val="5977528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EDFC995F-E22F-4301-B1B0-617D50E1CACA}" type="slidenum">
              <a:rPr lang="en-US" smtClean="0"/>
              <a:pPr/>
              <a:t>43</a:t>
            </a:fld>
            <a:endParaRPr lang="en-US" dirty="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C8BE5F4D-627C-42B9-B337-2CB0B0AFAF5F}" type="slidenum">
              <a:rPr lang="en-US"/>
              <a:pPr/>
              <a:t>44</a:t>
            </a:fld>
            <a:endParaRPr lang="en-US"/>
          </a:p>
        </p:txBody>
      </p:sp>
      <p:sp>
        <p:nvSpPr>
          <p:cNvPr id="81923"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1517E0EE-179D-4A1F-A179-8B4F79BA4AED}" type="slidenum">
              <a:rPr lang="en-US" smtClean="0"/>
              <a:pPr/>
              <a:t>45</a:t>
            </a:fld>
            <a:endParaRPr lang="en-US"/>
          </a:p>
        </p:txBody>
      </p:sp>
    </p:spTree>
    <p:extLst>
      <p:ext uri="{BB962C8B-B14F-4D97-AF65-F5344CB8AC3E}">
        <p14:creationId xmlns:p14="http://schemas.microsoft.com/office/powerpoint/2010/main" xmlns="" val="582145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9B677ABD-D956-4D25-A0BD-E4E0E37F3C07}" type="slidenum">
              <a:rPr lang="en-US"/>
              <a:pPr/>
              <a:t>5</a:t>
            </a:fld>
            <a:endParaRPr lang="en-US"/>
          </a:p>
        </p:txBody>
      </p:sp>
      <p:sp>
        <p:nvSpPr>
          <p:cNvPr id="50179"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E7AC3F7F-3D60-4994-8533-B9301FC13152}" type="slidenum">
              <a:rPr lang="en-US"/>
              <a:pPr/>
              <a:t>6</a:t>
            </a:fld>
            <a:endParaRPr lang="en-US"/>
          </a:p>
        </p:txBody>
      </p:sp>
      <p:sp>
        <p:nvSpPr>
          <p:cNvPr id="51203"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13BCFF3C-8497-47B6-983D-2E36ADA14701}" type="slidenum">
              <a:rPr lang="en-US"/>
              <a:pPr/>
              <a:t>7</a:t>
            </a:fld>
            <a:endParaRPr lang="en-US"/>
          </a:p>
        </p:txBody>
      </p:sp>
      <p:sp>
        <p:nvSpPr>
          <p:cNvPr id="52227"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AD7F46EC-08E6-4C85-88E9-6F679D6B3D5B}" type="slidenum">
              <a:rPr lang="en-US"/>
              <a:pPr/>
              <a:t>8</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CBC39698-0635-4D56-ACE7-CE523D07CB6C}" type="slidenum">
              <a:rPr lang="en-US"/>
              <a:pPr/>
              <a:t>9</a:t>
            </a:fld>
            <a:endParaRPr lang="en-US"/>
          </a:p>
        </p:txBody>
      </p:sp>
      <p:sp>
        <p:nvSpPr>
          <p:cNvPr id="54275"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hyperlink" Target="http://www.iscpc.org/"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6B3C4436-7DC0-42EF-9ED3-3F843491B200}" type="datetimeFigureOut">
              <a:rPr lang="en-NZ" smtClean="0"/>
              <a:pPr/>
              <a:t>23/09/2014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D7FF138-8C0F-4693-91C9-A8C2EA92791D}"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10" descr="09-0963-AB-shell"/>
          <p:cNvPicPr>
            <a:picLocks noChangeAspect="1" noChangeArrowheads="1"/>
          </p:cNvPicPr>
          <p:nvPr userDrawn="1"/>
        </p:nvPicPr>
        <p:blipFill>
          <a:blip r:embed="rId2" cstate="email">
            <a:extLst>
              <a:ext uri="{28A0092B-C50C-407E-A947-70E740481C1C}">
                <a14:useLocalDpi xmlns:a14="http://schemas.microsoft.com/office/drawing/2010/main" xmlns=""/>
              </a:ext>
            </a:extLst>
          </a:blip>
          <a:srcRect/>
          <a:stretch>
            <a:fillRect/>
          </a:stretch>
        </p:blipFill>
        <p:spPr bwMode="auto">
          <a:xfrm>
            <a:off x="0" y="0"/>
            <a:ext cx="9144000" cy="980728"/>
          </a:xfrm>
          <a:prstGeom prst="rect">
            <a:avLst/>
          </a:prstGeom>
          <a:noFill/>
          <a:ln w="9525">
            <a:noFill/>
            <a:miter lim="800000"/>
            <a:headEnd/>
            <a:tailEnd/>
          </a:ln>
        </p:spPr>
      </p:pic>
      <p:pic>
        <p:nvPicPr>
          <p:cNvPr id="6" name="Picture 9" descr="shutterstock_3416294"/>
          <p:cNvPicPr>
            <a:picLocks noChangeArrowheads="1"/>
          </p:cNvPicPr>
          <p:nvPr userDrawn="1"/>
        </p:nvPicPr>
        <p:blipFill>
          <a:blip r:embed="rId3" cstate="email">
            <a:extLst>
              <a:ext uri="{28A0092B-C50C-407E-A947-70E740481C1C}">
                <a14:useLocalDpi xmlns:a14="http://schemas.microsoft.com/office/drawing/2010/main" xmlns=""/>
              </a:ext>
            </a:extLst>
          </a:blip>
          <a:srcRect/>
          <a:stretch>
            <a:fillRect/>
          </a:stretch>
        </p:blipFill>
        <p:spPr bwMode="auto">
          <a:xfrm>
            <a:off x="7406655" y="-2704"/>
            <a:ext cx="1733526" cy="980727"/>
          </a:xfrm>
          <a:prstGeom prst="rect">
            <a:avLst/>
          </a:prstGeom>
          <a:noFill/>
          <a:ln w="6350">
            <a:noFill/>
            <a:miter lim="800000"/>
            <a:headEnd/>
            <a:tailEnd/>
          </a:ln>
        </p:spPr>
      </p:pic>
      <p:sp>
        <p:nvSpPr>
          <p:cNvPr id="2" name="Rectangle 1"/>
          <p:cNvSpPr/>
          <p:nvPr userDrawn="1"/>
        </p:nvSpPr>
        <p:spPr>
          <a:xfrm>
            <a:off x="7894006" y="6550223"/>
            <a:ext cx="1246175" cy="307777"/>
          </a:xfrm>
          <a:prstGeom prst="rect">
            <a:avLst/>
          </a:prstGeom>
        </p:spPr>
        <p:txBody>
          <a:bodyPr wrap="none">
            <a:spAutoFit/>
          </a:bodyPr>
          <a:lstStyle/>
          <a:p>
            <a:r>
              <a:rPr lang="en-GB" sz="1400" dirty="0" smtClean="0">
                <a:solidFill>
                  <a:srgbClr val="000000"/>
                </a:solidFill>
                <a:latin typeface="Calibri" pitchFamily="34" charset="0"/>
                <a:hlinkClick r:id="rId4"/>
              </a:rPr>
              <a:t>www.iscpc.org</a:t>
            </a:r>
            <a:endParaRPr lang="en-AU" sz="1400" dirty="0">
              <a:solidFill>
                <a:srgbClr val="000000"/>
              </a:solidFill>
              <a:latin typeface="Calibri"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NZ"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3C4436-7DC0-42EF-9ED3-3F843491B200}" type="datetimeFigureOut">
              <a:rPr lang="en-NZ" smtClean="0"/>
              <a:pPr/>
              <a:t>23/09/2014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7FF138-8C0F-4693-91C9-A8C2EA92791D}"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notesSlide" Target="../notesSlides/notesSlide10.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18.wmf"/><Relationship Id="rId5" Type="http://schemas.openxmlformats.org/officeDocument/2006/relationships/image" Target="../media/image1.jpeg"/><Relationship Id="rId10" Type="http://schemas.openxmlformats.org/officeDocument/2006/relationships/image" Target="../media/image17.png"/><Relationship Id="rId4" Type="http://schemas.openxmlformats.org/officeDocument/2006/relationships/slide" Target="slide11.xml"/><Relationship Id="rId9"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iscpc.or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http://www.foundocean.com/webpac_content/home/products-and-services/concrete-mattresses-and-structures/images/object/FlexiWeight%20033.jpg" TargetMode="External"/><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mailto:general.manager@iscpc.org"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hyperlink" Target="mailto:doug.burnett@iscpc.org" TargetMode="External"/><Relationship Id="rId4" Type="http://schemas.openxmlformats.org/officeDocument/2006/relationships/hyperlink" Target="mailto:lionel.carter@iscpc.org"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p:txBody>
          <a:bodyPr/>
          <a:lstStyle/>
          <a:p>
            <a:r>
              <a:rPr lang="en-US" smtClean="0"/>
              <a:t>Title</a:t>
            </a:r>
            <a:br>
              <a:rPr lang="en-US" smtClean="0"/>
            </a:br>
            <a:r>
              <a:rPr lang="en-US" smtClean="0"/>
              <a:t> </a:t>
            </a:r>
            <a:endParaRPr lang="en-US" dirty="0" smtClean="0"/>
          </a:p>
        </p:txBody>
      </p:sp>
      <p:sp>
        <p:nvSpPr>
          <p:cNvPr id="11" name="Subtitle 10"/>
          <p:cNvSpPr>
            <a:spLocks noGrp="1"/>
          </p:cNvSpPr>
          <p:nvPr>
            <p:ph type="subTitle" idx="1"/>
          </p:nvPr>
        </p:nvSpPr>
        <p:spPr/>
        <p:txBody>
          <a:bodyPr/>
          <a:lstStyle/>
          <a:p>
            <a:endParaRPr lang="en-NZ"/>
          </a:p>
        </p:txBody>
      </p:sp>
      <p:sp>
        <p:nvSpPr>
          <p:cNvPr id="3075" name="Text Box 3"/>
          <p:cNvSpPr txBox="1">
            <a:spLocks noChangeArrowheads="1"/>
          </p:cNvSpPr>
          <p:nvPr/>
        </p:nvSpPr>
        <p:spPr bwMode="auto">
          <a:xfrm>
            <a:off x="1000125" y="6072188"/>
            <a:ext cx="7056438" cy="366712"/>
          </a:xfrm>
          <a:prstGeom prst="rect">
            <a:avLst/>
          </a:prstGeom>
          <a:noFill/>
          <a:ln w="9525">
            <a:noFill/>
            <a:miter lim="800000"/>
            <a:headEnd/>
            <a:tailEnd/>
          </a:ln>
        </p:spPr>
        <p:txBody>
          <a:bodyPr>
            <a:spAutoFit/>
          </a:bodyPr>
          <a:lstStyle/>
          <a:p>
            <a:pPr algn="ctr" eaLnBrk="1" hangingPunct="1">
              <a:spcBef>
                <a:spcPct val="20000"/>
              </a:spcBef>
              <a:defRPr/>
            </a:pPr>
            <a:r>
              <a:rPr lang="en-US" b="1" i="1" dirty="0">
                <a:solidFill>
                  <a:schemeClr val="bg1"/>
                </a:solidFill>
                <a:latin typeface="+mj-lt"/>
              </a:rPr>
              <a:t>© International Cable Protection Committee Ltd</a:t>
            </a:r>
            <a:endParaRPr lang="en-US" dirty="0">
              <a:solidFill>
                <a:schemeClr val="bg1"/>
              </a:solidFill>
              <a:latin typeface="+mj-lt"/>
            </a:endParaRPr>
          </a:p>
        </p:txBody>
      </p:sp>
      <p:pic>
        <p:nvPicPr>
          <p:cNvPr id="6" name="Picture 5" descr="Picture1.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0"/>
            <a:ext cx="9144000" cy="6858000"/>
          </a:xfrm>
          <a:prstGeom prst="rect">
            <a:avLst/>
          </a:prstGeom>
          <a:noFill/>
          <a:ln w="9525">
            <a:noFill/>
            <a:miter lim="800000"/>
            <a:headEnd/>
            <a:tailEnd/>
          </a:ln>
        </p:spPr>
      </p:pic>
      <p:sp>
        <p:nvSpPr>
          <p:cNvPr id="9" name="TextBox 8"/>
          <p:cNvSpPr txBox="1"/>
          <p:nvPr/>
        </p:nvSpPr>
        <p:spPr>
          <a:xfrm>
            <a:off x="1634147" y="980728"/>
            <a:ext cx="5469254" cy="1323439"/>
          </a:xfrm>
          <a:prstGeom prst="rect">
            <a:avLst/>
          </a:prstGeom>
          <a:noFill/>
        </p:spPr>
        <p:txBody>
          <a:bodyPr wrap="none" rtlCol="0">
            <a:spAutoFit/>
          </a:bodyPr>
          <a:lstStyle/>
          <a:p>
            <a:pPr algn="ctr"/>
            <a:r>
              <a:rPr lang="en-NZ" sz="4000" b="1" dirty="0" smtClean="0">
                <a:solidFill>
                  <a:schemeClr val="bg1"/>
                </a:solidFill>
              </a:rPr>
              <a:t>About  </a:t>
            </a:r>
          </a:p>
          <a:p>
            <a:pPr algn="ctr"/>
            <a:r>
              <a:rPr lang="en-NZ" sz="4000" b="1" dirty="0" smtClean="0">
                <a:solidFill>
                  <a:schemeClr val="bg1"/>
                </a:solidFill>
              </a:rPr>
              <a:t>Submarine Power Cables</a:t>
            </a:r>
            <a:endParaRPr lang="en-NZ" sz="4000" b="1" dirty="0">
              <a:solidFill>
                <a:schemeClr val="bg1"/>
              </a:solidFill>
            </a:endParaRPr>
          </a:p>
        </p:txBody>
      </p:sp>
      <p:sp>
        <p:nvSpPr>
          <p:cNvPr id="10" name="Text Box 3"/>
          <p:cNvSpPr txBox="1">
            <a:spLocks noChangeArrowheads="1"/>
          </p:cNvSpPr>
          <p:nvPr/>
        </p:nvSpPr>
        <p:spPr bwMode="auto">
          <a:xfrm>
            <a:off x="1000125" y="5883601"/>
            <a:ext cx="7056438" cy="701731"/>
          </a:xfrm>
          <a:prstGeom prst="rect">
            <a:avLst/>
          </a:prstGeom>
          <a:noFill/>
          <a:ln w="9525">
            <a:noFill/>
            <a:miter lim="800000"/>
            <a:headEnd/>
            <a:tailEnd/>
          </a:ln>
        </p:spPr>
        <p:txBody>
          <a:bodyPr>
            <a:spAutoFit/>
          </a:bodyPr>
          <a:lstStyle/>
          <a:p>
            <a:pPr algn="ctr">
              <a:spcBef>
                <a:spcPct val="20000"/>
              </a:spcBef>
              <a:defRPr/>
            </a:pPr>
            <a:r>
              <a:rPr lang="en-US" b="1" i="1" dirty="0" smtClean="0">
                <a:solidFill>
                  <a:srgbClr val="145F76"/>
                </a:solidFill>
              </a:rPr>
              <a:t>Issue Date: November </a:t>
            </a:r>
            <a:r>
              <a:rPr lang="en-US" b="1" i="1" dirty="0">
                <a:solidFill>
                  <a:srgbClr val="145F76"/>
                </a:solidFill>
              </a:rPr>
              <a:t>2011</a:t>
            </a:r>
          </a:p>
          <a:p>
            <a:pPr algn="ctr" eaLnBrk="1" hangingPunct="1">
              <a:spcBef>
                <a:spcPct val="20000"/>
              </a:spcBef>
              <a:defRPr/>
            </a:pPr>
            <a:r>
              <a:rPr lang="en-US" b="1" i="1" dirty="0" smtClean="0">
                <a:solidFill>
                  <a:srgbClr val="145F76"/>
                </a:solidFill>
                <a:latin typeface="+mj-lt"/>
              </a:rPr>
              <a:t>© 2006-2011 </a:t>
            </a:r>
            <a:r>
              <a:rPr lang="en-US" b="1" i="1" dirty="0">
                <a:solidFill>
                  <a:srgbClr val="145F76"/>
                </a:solidFill>
                <a:latin typeface="+mj-lt"/>
              </a:rPr>
              <a:t>International Cable Protection Committee </a:t>
            </a:r>
            <a:r>
              <a:rPr lang="en-US" b="1" i="1" dirty="0" smtClean="0">
                <a:solidFill>
                  <a:srgbClr val="145F76"/>
                </a:solidFill>
                <a:latin typeface="+mj-lt"/>
              </a:rPr>
              <a:t>Ltd</a:t>
            </a:r>
          </a:p>
        </p:txBody>
      </p:sp>
      <p:pic>
        <p:nvPicPr>
          <p:cNvPr id="12" name="Picture 1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7504" y="5695014"/>
            <a:ext cx="1078903" cy="1078903"/>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2954338" y="1700213"/>
            <a:ext cx="0" cy="247650"/>
          </a:xfrm>
          <a:prstGeom prst="rect">
            <a:avLst/>
          </a:prstGeom>
          <a:noFill/>
          <a:ln w="9525">
            <a:noFill/>
            <a:miter lim="800000"/>
            <a:headEnd/>
            <a:tailEnd/>
          </a:ln>
        </p:spPr>
        <p:txBody>
          <a:bodyPr wrap="none" lIns="0" tIns="41239" rIns="0" bIns="41239" anchor="ctr">
            <a:spAutoFit/>
          </a:bodyPr>
          <a:lstStyle/>
          <a:p>
            <a:pPr algn="ctr" defTabSz="825500"/>
            <a:endParaRPr lang="fr-FR" sz="1100">
              <a:latin typeface="FuturaA Bk BT" charset="0"/>
            </a:endParaRPr>
          </a:p>
        </p:txBody>
      </p:sp>
      <p:grpSp>
        <p:nvGrpSpPr>
          <p:cNvPr id="3" name="Group 11"/>
          <p:cNvGrpSpPr>
            <a:grpSpLocks/>
          </p:cNvGrpSpPr>
          <p:nvPr/>
        </p:nvGrpSpPr>
        <p:grpSpPr bwMode="auto">
          <a:xfrm>
            <a:off x="2025650" y="4603750"/>
            <a:ext cx="6122988" cy="77788"/>
            <a:chOff x="722" y="2592"/>
            <a:chExt cx="5186" cy="69"/>
          </a:xfrm>
        </p:grpSpPr>
        <p:sp>
          <p:nvSpPr>
            <p:cNvPr id="4" name="Freeform 12"/>
            <p:cNvSpPr>
              <a:spLocks/>
            </p:cNvSpPr>
            <p:nvPr/>
          </p:nvSpPr>
          <p:spPr bwMode="auto">
            <a:xfrm>
              <a:off x="722" y="2592"/>
              <a:ext cx="435" cy="69"/>
            </a:xfrm>
            <a:custGeom>
              <a:avLst/>
              <a:gdLst>
                <a:gd name="T0" fmla="*/ 14 w 435"/>
                <a:gd name="T1" fmla="*/ 30 h 69"/>
                <a:gd name="T2" fmla="*/ 34 w 435"/>
                <a:gd name="T3" fmla="*/ 27 h 69"/>
                <a:gd name="T4" fmla="*/ 56 w 435"/>
                <a:gd name="T5" fmla="*/ 21 h 69"/>
                <a:gd name="T6" fmla="*/ 76 w 435"/>
                <a:gd name="T7" fmla="*/ 10 h 69"/>
                <a:gd name="T8" fmla="*/ 84 w 435"/>
                <a:gd name="T9" fmla="*/ 6 h 69"/>
                <a:gd name="T10" fmla="*/ 98 w 435"/>
                <a:gd name="T11" fmla="*/ 16 h 69"/>
                <a:gd name="T12" fmla="*/ 117 w 435"/>
                <a:gd name="T13" fmla="*/ 25 h 69"/>
                <a:gd name="T14" fmla="*/ 138 w 435"/>
                <a:gd name="T15" fmla="*/ 29 h 69"/>
                <a:gd name="T16" fmla="*/ 167 w 435"/>
                <a:gd name="T17" fmla="*/ 29 h 69"/>
                <a:gd name="T18" fmla="*/ 196 w 435"/>
                <a:gd name="T19" fmla="*/ 21 h 69"/>
                <a:gd name="T20" fmla="*/ 218 w 435"/>
                <a:gd name="T21" fmla="*/ 5 h 69"/>
                <a:gd name="T22" fmla="*/ 234 w 435"/>
                <a:gd name="T23" fmla="*/ 12 h 69"/>
                <a:gd name="T24" fmla="*/ 250 w 435"/>
                <a:gd name="T25" fmla="*/ 21 h 69"/>
                <a:gd name="T26" fmla="*/ 270 w 435"/>
                <a:gd name="T27" fmla="*/ 28 h 69"/>
                <a:gd name="T28" fmla="*/ 291 w 435"/>
                <a:gd name="T29" fmla="*/ 30 h 69"/>
                <a:gd name="T30" fmla="*/ 309 w 435"/>
                <a:gd name="T31" fmla="*/ 29 h 69"/>
                <a:gd name="T32" fmla="*/ 326 w 435"/>
                <a:gd name="T33" fmla="*/ 26 h 69"/>
                <a:gd name="T34" fmla="*/ 344 w 435"/>
                <a:gd name="T35" fmla="*/ 18 h 69"/>
                <a:gd name="T36" fmla="*/ 359 w 435"/>
                <a:gd name="T37" fmla="*/ 8 h 69"/>
                <a:gd name="T38" fmla="*/ 366 w 435"/>
                <a:gd name="T39" fmla="*/ 2 h 69"/>
                <a:gd name="T40" fmla="*/ 373 w 435"/>
                <a:gd name="T41" fmla="*/ 10 h 69"/>
                <a:gd name="T42" fmla="*/ 384 w 435"/>
                <a:gd name="T43" fmla="*/ 17 h 69"/>
                <a:gd name="T44" fmla="*/ 399 w 435"/>
                <a:gd name="T45" fmla="*/ 24 h 69"/>
                <a:gd name="T46" fmla="*/ 418 w 435"/>
                <a:gd name="T47" fmla="*/ 29 h 69"/>
                <a:gd name="T48" fmla="*/ 434 w 435"/>
                <a:gd name="T49" fmla="*/ 64 h 69"/>
                <a:gd name="T50" fmla="*/ 412 w 435"/>
                <a:gd name="T51" fmla="*/ 62 h 69"/>
                <a:gd name="T52" fmla="*/ 392 w 435"/>
                <a:gd name="T53" fmla="*/ 56 h 69"/>
                <a:gd name="T54" fmla="*/ 377 w 435"/>
                <a:gd name="T55" fmla="*/ 47 h 69"/>
                <a:gd name="T56" fmla="*/ 367 w 435"/>
                <a:gd name="T57" fmla="*/ 38 h 69"/>
                <a:gd name="T58" fmla="*/ 358 w 435"/>
                <a:gd name="T59" fmla="*/ 39 h 69"/>
                <a:gd name="T60" fmla="*/ 345 w 435"/>
                <a:gd name="T61" fmla="*/ 49 h 69"/>
                <a:gd name="T62" fmla="*/ 330 w 435"/>
                <a:gd name="T63" fmla="*/ 57 h 69"/>
                <a:gd name="T64" fmla="*/ 312 w 435"/>
                <a:gd name="T65" fmla="*/ 62 h 69"/>
                <a:gd name="T66" fmla="*/ 293 w 435"/>
                <a:gd name="T67" fmla="*/ 64 h 69"/>
                <a:gd name="T68" fmla="*/ 271 w 435"/>
                <a:gd name="T69" fmla="*/ 62 h 69"/>
                <a:gd name="T70" fmla="*/ 251 w 435"/>
                <a:gd name="T71" fmla="*/ 56 h 69"/>
                <a:gd name="T72" fmla="*/ 236 w 435"/>
                <a:gd name="T73" fmla="*/ 48 h 69"/>
                <a:gd name="T74" fmla="*/ 224 w 435"/>
                <a:gd name="T75" fmla="*/ 38 h 69"/>
                <a:gd name="T76" fmla="*/ 215 w 435"/>
                <a:gd name="T77" fmla="*/ 40 h 69"/>
                <a:gd name="T78" fmla="*/ 198 w 435"/>
                <a:gd name="T79" fmla="*/ 52 h 69"/>
                <a:gd name="T80" fmla="*/ 180 w 435"/>
                <a:gd name="T81" fmla="*/ 59 h 69"/>
                <a:gd name="T82" fmla="*/ 159 w 435"/>
                <a:gd name="T83" fmla="*/ 63 h 69"/>
                <a:gd name="T84" fmla="*/ 138 w 435"/>
                <a:gd name="T85" fmla="*/ 63 h 69"/>
                <a:gd name="T86" fmla="*/ 113 w 435"/>
                <a:gd name="T87" fmla="*/ 58 h 69"/>
                <a:gd name="T88" fmla="*/ 92 w 435"/>
                <a:gd name="T89" fmla="*/ 47 h 69"/>
                <a:gd name="T90" fmla="*/ 80 w 435"/>
                <a:gd name="T91" fmla="*/ 43 h 69"/>
                <a:gd name="T92" fmla="*/ 61 w 435"/>
                <a:gd name="T93" fmla="*/ 56 h 69"/>
                <a:gd name="T94" fmla="*/ 40 w 435"/>
                <a:gd name="T95" fmla="*/ 63 h 69"/>
                <a:gd name="T96" fmla="*/ 16 w 435"/>
                <a:gd name="T97" fmla="*/ 67 h 69"/>
                <a:gd name="T98" fmla="*/ 0 w 435"/>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5"/>
                <a:gd name="T151" fmla="*/ 0 h 69"/>
                <a:gd name="T152" fmla="*/ 435 w 435"/>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5" h="69">
                  <a:moveTo>
                    <a:pt x="0" y="31"/>
                  </a:moveTo>
                  <a:lnTo>
                    <a:pt x="4" y="31"/>
                  </a:lnTo>
                  <a:lnTo>
                    <a:pt x="9" y="30"/>
                  </a:lnTo>
                  <a:lnTo>
                    <a:pt x="14" y="30"/>
                  </a:lnTo>
                  <a:lnTo>
                    <a:pt x="19" y="29"/>
                  </a:lnTo>
                  <a:lnTo>
                    <a:pt x="23" y="29"/>
                  </a:lnTo>
                  <a:lnTo>
                    <a:pt x="28" y="28"/>
                  </a:lnTo>
                  <a:lnTo>
                    <a:pt x="34" y="27"/>
                  </a:lnTo>
                  <a:lnTo>
                    <a:pt x="40" y="26"/>
                  </a:lnTo>
                  <a:lnTo>
                    <a:pt x="45" y="25"/>
                  </a:lnTo>
                  <a:lnTo>
                    <a:pt x="51" y="23"/>
                  </a:lnTo>
                  <a:lnTo>
                    <a:pt x="56" y="21"/>
                  </a:lnTo>
                  <a:lnTo>
                    <a:pt x="62" y="18"/>
                  </a:lnTo>
                  <a:lnTo>
                    <a:pt x="67" y="15"/>
                  </a:lnTo>
                  <a:lnTo>
                    <a:pt x="72" y="12"/>
                  </a:lnTo>
                  <a:lnTo>
                    <a:pt x="76" y="10"/>
                  </a:lnTo>
                  <a:lnTo>
                    <a:pt x="79" y="7"/>
                  </a:lnTo>
                  <a:lnTo>
                    <a:pt x="81" y="5"/>
                  </a:lnTo>
                  <a:lnTo>
                    <a:pt x="83" y="3"/>
                  </a:lnTo>
                  <a:lnTo>
                    <a:pt x="84" y="6"/>
                  </a:lnTo>
                  <a:lnTo>
                    <a:pt x="87" y="8"/>
                  </a:lnTo>
                  <a:lnTo>
                    <a:pt x="90" y="11"/>
                  </a:lnTo>
                  <a:lnTo>
                    <a:pt x="94" y="13"/>
                  </a:lnTo>
                  <a:lnTo>
                    <a:pt x="98" y="16"/>
                  </a:lnTo>
                  <a:lnTo>
                    <a:pt x="102" y="19"/>
                  </a:lnTo>
                  <a:lnTo>
                    <a:pt x="107" y="21"/>
                  </a:lnTo>
                  <a:lnTo>
                    <a:pt x="112" y="23"/>
                  </a:lnTo>
                  <a:lnTo>
                    <a:pt x="117" y="25"/>
                  </a:lnTo>
                  <a:lnTo>
                    <a:pt x="122" y="27"/>
                  </a:lnTo>
                  <a:lnTo>
                    <a:pt x="127" y="28"/>
                  </a:lnTo>
                  <a:lnTo>
                    <a:pt x="133" y="29"/>
                  </a:lnTo>
                  <a:lnTo>
                    <a:pt x="138" y="29"/>
                  </a:lnTo>
                  <a:lnTo>
                    <a:pt x="145" y="30"/>
                  </a:lnTo>
                  <a:lnTo>
                    <a:pt x="151" y="30"/>
                  </a:lnTo>
                  <a:lnTo>
                    <a:pt x="159" y="30"/>
                  </a:lnTo>
                  <a:lnTo>
                    <a:pt x="167" y="29"/>
                  </a:lnTo>
                  <a:lnTo>
                    <a:pt x="175" y="28"/>
                  </a:lnTo>
                  <a:lnTo>
                    <a:pt x="182" y="26"/>
                  </a:lnTo>
                  <a:lnTo>
                    <a:pt x="189" y="24"/>
                  </a:lnTo>
                  <a:lnTo>
                    <a:pt x="196" y="21"/>
                  </a:lnTo>
                  <a:lnTo>
                    <a:pt x="202" y="17"/>
                  </a:lnTo>
                  <a:lnTo>
                    <a:pt x="208" y="14"/>
                  </a:lnTo>
                  <a:lnTo>
                    <a:pt x="214" y="10"/>
                  </a:lnTo>
                  <a:lnTo>
                    <a:pt x="218" y="5"/>
                  </a:lnTo>
                  <a:lnTo>
                    <a:pt x="223" y="0"/>
                  </a:lnTo>
                  <a:lnTo>
                    <a:pt x="227" y="5"/>
                  </a:lnTo>
                  <a:lnTo>
                    <a:pt x="230" y="9"/>
                  </a:lnTo>
                  <a:lnTo>
                    <a:pt x="234" y="12"/>
                  </a:lnTo>
                  <a:lnTo>
                    <a:pt x="238" y="14"/>
                  </a:lnTo>
                  <a:lnTo>
                    <a:pt x="241" y="17"/>
                  </a:lnTo>
                  <a:lnTo>
                    <a:pt x="246" y="19"/>
                  </a:lnTo>
                  <a:lnTo>
                    <a:pt x="250" y="21"/>
                  </a:lnTo>
                  <a:lnTo>
                    <a:pt x="254" y="23"/>
                  </a:lnTo>
                  <a:lnTo>
                    <a:pt x="260" y="25"/>
                  </a:lnTo>
                  <a:lnTo>
                    <a:pt x="265" y="27"/>
                  </a:lnTo>
                  <a:lnTo>
                    <a:pt x="270" y="28"/>
                  </a:lnTo>
                  <a:lnTo>
                    <a:pt x="275" y="29"/>
                  </a:lnTo>
                  <a:lnTo>
                    <a:pt x="280" y="29"/>
                  </a:lnTo>
                  <a:lnTo>
                    <a:pt x="286" y="30"/>
                  </a:lnTo>
                  <a:lnTo>
                    <a:pt x="291" y="30"/>
                  </a:lnTo>
                  <a:lnTo>
                    <a:pt x="295" y="30"/>
                  </a:lnTo>
                  <a:lnTo>
                    <a:pt x="300" y="30"/>
                  </a:lnTo>
                  <a:lnTo>
                    <a:pt x="304" y="29"/>
                  </a:lnTo>
                  <a:lnTo>
                    <a:pt x="309" y="29"/>
                  </a:lnTo>
                  <a:lnTo>
                    <a:pt x="313" y="29"/>
                  </a:lnTo>
                  <a:lnTo>
                    <a:pt x="318" y="28"/>
                  </a:lnTo>
                  <a:lnTo>
                    <a:pt x="322" y="27"/>
                  </a:lnTo>
                  <a:lnTo>
                    <a:pt x="326" y="26"/>
                  </a:lnTo>
                  <a:lnTo>
                    <a:pt x="331" y="24"/>
                  </a:lnTo>
                  <a:lnTo>
                    <a:pt x="335" y="23"/>
                  </a:lnTo>
                  <a:lnTo>
                    <a:pt x="339" y="21"/>
                  </a:lnTo>
                  <a:lnTo>
                    <a:pt x="344" y="18"/>
                  </a:lnTo>
                  <a:lnTo>
                    <a:pt x="348" y="16"/>
                  </a:lnTo>
                  <a:lnTo>
                    <a:pt x="351" y="13"/>
                  </a:lnTo>
                  <a:lnTo>
                    <a:pt x="355" y="11"/>
                  </a:lnTo>
                  <a:lnTo>
                    <a:pt x="359" y="8"/>
                  </a:lnTo>
                  <a:lnTo>
                    <a:pt x="362" y="5"/>
                  </a:lnTo>
                  <a:lnTo>
                    <a:pt x="363" y="2"/>
                  </a:lnTo>
                  <a:lnTo>
                    <a:pt x="365" y="0"/>
                  </a:lnTo>
                  <a:lnTo>
                    <a:pt x="366" y="2"/>
                  </a:lnTo>
                  <a:lnTo>
                    <a:pt x="368" y="4"/>
                  </a:lnTo>
                  <a:lnTo>
                    <a:pt x="369" y="5"/>
                  </a:lnTo>
                  <a:lnTo>
                    <a:pt x="371" y="7"/>
                  </a:lnTo>
                  <a:lnTo>
                    <a:pt x="373" y="10"/>
                  </a:lnTo>
                  <a:lnTo>
                    <a:pt x="376" y="12"/>
                  </a:lnTo>
                  <a:lnTo>
                    <a:pt x="378" y="13"/>
                  </a:lnTo>
                  <a:lnTo>
                    <a:pt x="381" y="15"/>
                  </a:lnTo>
                  <a:lnTo>
                    <a:pt x="384" y="17"/>
                  </a:lnTo>
                  <a:lnTo>
                    <a:pt x="387" y="19"/>
                  </a:lnTo>
                  <a:lnTo>
                    <a:pt x="392" y="21"/>
                  </a:lnTo>
                  <a:lnTo>
                    <a:pt x="395" y="23"/>
                  </a:lnTo>
                  <a:lnTo>
                    <a:pt x="399" y="24"/>
                  </a:lnTo>
                  <a:lnTo>
                    <a:pt x="403" y="26"/>
                  </a:lnTo>
                  <a:lnTo>
                    <a:pt x="409" y="27"/>
                  </a:lnTo>
                  <a:lnTo>
                    <a:pt x="413" y="28"/>
                  </a:lnTo>
                  <a:lnTo>
                    <a:pt x="418" y="29"/>
                  </a:lnTo>
                  <a:lnTo>
                    <a:pt x="422" y="29"/>
                  </a:lnTo>
                  <a:lnTo>
                    <a:pt x="428" y="30"/>
                  </a:lnTo>
                  <a:lnTo>
                    <a:pt x="434" y="30"/>
                  </a:lnTo>
                  <a:lnTo>
                    <a:pt x="434" y="64"/>
                  </a:lnTo>
                  <a:lnTo>
                    <a:pt x="429" y="64"/>
                  </a:lnTo>
                  <a:lnTo>
                    <a:pt x="423" y="63"/>
                  </a:lnTo>
                  <a:lnTo>
                    <a:pt x="418" y="62"/>
                  </a:lnTo>
                  <a:lnTo>
                    <a:pt x="412" y="62"/>
                  </a:lnTo>
                  <a:lnTo>
                    <a:pt x="406" y="61"/>
                  </a:lnTo>
                  <a:lnTo>
                    <a:pt x="402" y="59"/>
                  </a:lnTo>
                  <a:lnTo>
                    <a:pt x="397" y="57"/>
                  </a:lnTo>
                  <a:lnTo>
                    <a:pt x="392" y="56"/>
                  </a:lnTo>
                  <a:lnTo>
                    <a:pt x="388" y="54"/>
                  </a:lnTo>
                  <a:lnTo>
                    <a:pt x="384" y="52"/>
                  </a:lnTo>
                  <a:lnTo>
                    <a:pt x="381" y="50"/>
                  </a:lnTo>
                  <a:lnTo>
                    <a:pt x="377" y="47"/>
                  </a:lnTo>
                  <a:lnTo>
                    <a:pt x="374" y="45"/>
                  </a:lnTo>
                  <a:lnTo>
                    <a:pt x="372" y="43"/>
                  </a:lnTo>
                  <a:lnTo>
                    <a:pt x="369" y="41"/>
                  </a:lnTo>
                  <a:lnTo>
                    <a:pt x="367" y="38"/>
                  </a:lnTo>
                  <a:lnTo>
                    <a:pt x="365" y="36"/>
                  </a:lnTo>
                  <a:lnTo>
                    <a:pt x="363" y="33"/>
                  </a:lnTo>
                  <a:lnTo>
                    <a:pt x="361" y="36"/>
                  </a:lnTo>
                  <a:lnTo>
                    <a:pt x="358" y="39"/>
                  </a:lnTo>
                  <a:lnTo>
                    <a:pt x="355" y="41"/>
                  </a:lnTo>
                  <a:lnTo>
                    <a:pt x="352" y="44"/>
                  </a:lnTo>
                  <a:lnTo>
                    <a:pt x="349" y="47"/>
                  </a:lnTo>
                  <a:lnTo>
                    <a:pt x="345" y="49"/>
                  </a:lnTo>
                  <a:lnTo>
                    <a:pt x="342" y="51"/>
                  </a:lnTo>
                  <a:lnTo>
                    <a:pt x="339" y="53"/>
                  </a:lnTo>
                  <a:lnTo>
                    <a:pt x="334" y="55"/>
                  </a:lnTo>
                  <a:lnTo>
                    <a:pt x="330" y="57"/>
                  </a:lnTo>
                  <a:lnTo>
                    <a:pt x="325" y="58"/>
                  </a:lnTo>
                  <a:lnTo>
                    <a:pt x="320" y="60"/>
                  </a:lnTo>
                  <a:lnTo>
                    <a:pt x="316" y="61"/>
                  </a:lnTo>
                  <a:lnTo>
                    <a:pt x="312" y="62"/>
                  </a:lnTo>
                  <a:lnTo>
                    <a:pt x="308" y="63"/>
                  </a:lnTo>
                  <a:lnTo>
                    <a:pt x="303" y="63"/>
                  </a:lnTo>
                  <a:lnTo>
                    <a:pt x="298" y="64"/>
                  </a:lnTo>
                  <a:lnTo>
                    <a:pt x="293" y="64"/>
                  </a:lnTo>
                  <a:lnTo>
                    <a:pt x="288" y="64"/>
                  </a:lnTo>
                  <a:lnTo>
                    <a:pt x="283" y="63"/>
                  </a:lnTo>
                  <a:lnTo>
                    <a:pt x="277" y="63"/>
                  </a:lnTo>
                  <a:lnTo>
                    <a:pt x="271" y="62"/>
                  </a:lnTo>
                  <a:lnTo>
                    <a:pt x="266" y="61"/>
                  </a:lnTo>
                  <a:lnTo>
                    <a:pt x="260" y="60"/>
                  </a:lnTo>
                  <a:lnTo>
                    <a:pt x="256" y="58"/>
                  </a:lnTo>
                  <a:lnTo>
                    <a:pt x="251" y="56"/>
                  </a:lnTo>
                  <a:lnTo>
                    <a:pt x="247" y="55"/>
                  </a:lnTo>
                  <a:lnTo>
                    <a:pt x="243" y="53"/>
                  </a:lnTo>
                  <a:lnTo>
                    <a:pt x="239" y="50"/>
                  </a:lnTo>
                  <a:lnTo>
                    <a:pt x="236" y="48"/>
                  </a:lnTo>
                  <a:lnTo>
                    <a:pt x="232" y="46"/>
                  </a:lnTo>
                  <a:lnTo>
                    <a:pt x="229" y="43"/>
                  </a:lnTo>
                  <a:lnTo>
                    <a:pt x="226" y="41"/>
                  </a:lnTo>
                  <a:lnTo>
                    <a:pt x="224" y="38"/>
                  </a:lnTo>
                  <a:lnTo>
                    <a:pt x="222" y="35"/>
                  </a:lnTo>
                  <a:lnTo>
                    <a:pt x="220" y="33"/>
                  </a:lnTo>
                  <a:lnTo>
                    <a:pt x="217" y="37"/>
                  </a:lnTo>
                  <a:lnTo>
                    <a:pt x="215" y="40"/>
                  </a:lnTo>
                  <a:lnTo>
                    <a:pt x="211" y="43"/>
                  </a:lnTo>
                  <a:lnTo>
                    <a:pt x="208" y="46"/>
                  </a:lnTo>
                  <a:lnTo>
                    <a:pt x="203" y="49"/>
                  </a:lnTo>
                  <a:lnTo>
                    <a:pt x="198" y="52"/>
                  </a:lnTo>
                  <a:lnTo>
                    <a:pt x="195" y="54"/>
                  </a:lnTo>
                  <a:lnTo>
                    <a:pt x="190" y="56"/>
                  </a:lnTo>
                  <a:lnTo>
                    <a:pt x="186" y="57"/>
                  </a:lnTo>
                  <a:lnTo>
                    <a:pt x="180" y="59"/>
                  </a:lnTo>
                  <a:lnTo>
                    <a:pt x="175" y="61"/>
                  </a:lnTo>
                  <a:lnTo>
                    <a:pt x="169" y="62"/>
                  </a:lnTo>
                  <a:lnTo>
                    <a:pt x="164" y="63"/>
                  </a:lnTo>
                  <a:lnTo>
                    <a:pt x="159" y="63"/>
                  </a:lnTo>
                  <a:lnTo>
                    <a:pt x="155" y="64"/>
                  </a:lnTo>
                  <a:lnTo>
                    <a:pt x="150" y="64"/>
                  </a:lnTo>
                  <a:lnTo>
                    <a:pt x="145" y="64"/>
                  </a:lnTo>
                  <a:lnTo>
                    <a:pt x="138" y="63"/>
                  </a:lnTo>
                  <a:lnTo>
                    <a:pt x="132" y="62"/>
                  </a:lnTo>
                  <a:lnTo>
                    <a:pt x="125" y="61"/>
                  </a:lnTo>
                  <a:lnTo>
                    <a:pt x="119" y="60"/>
                  </a:lnTo>
                  <a:lnTo>
                    <a:pt x="113" y="58"/>
                  </a:lnTo>
                  <a:lnTo>
                    <a:pt x="107" y="56"/>
                  </a:lnTo>
                  <a:lnTo>
                    <a:pt x="101" y="53"/>
                  </a:lnTo>
                  <a:lnTo>
                    <a:pt x="96" y="50"/>
                  </a:lnTo>
                  <a:lnTo>
                    <a:pt x="92" y="47"/>
                  </a:lnTo>
                  <a:lnTo>
                    <a:pt x="88" y="45"/>
                  </a:lnTo>
                  <a:lnTo>
                    <a:pt x="85" y="42"/>
                  </a:lnTo>
                  <a:lnTo>
                    <a:pt x="83" y="40"/>
                  </a:lnTo>
                  <a:lnTo>
                    <a:pt x="80" y="43"/>
                  </a:lnTo>
                  <a:lnTo>
                    <a:pt x="76" y="46"/>
                  </a:lnTo>
                  <a:lnTo>
                    <a:pt x="72" y="50"/>
                  </a:lnTo>
                  <a:lnTo>
                    <a:pt x="67" y="53"/>
                  </a:lnTo>
                  <a:lnTo>
                    <a:pt x="61" y="56"/>
                  </a:lnTo>
                  <a:lnTo>
                    <a:pt x="56" y="58"/>
                  </a:lnTo>
                  <a:lnTo>
                    <a:pt x="51" y="60"/>
                  </a:lnTo>
                  <a:lnTo>
                    <a:pt x="45" y="62"/>
                  </a:lnTo>
                  <a:lnTo>
                    <a:pt x="40" y="63"/>
                  </a:lnTo>
                  <a:lnTo>
                    <a:pt x="34" y="64"/>
                  </a:lnTo>
                  <a:lnTo>
                    <a:pt x="28" y="66"/>
                  </a:lnTo>
                  <a:lnTo>
                    <a:pt x="22" y="67"/>
                  </a:lnTo>
                  <a:lnTo>
                    <a:pt x="16" y="67"/>
                  </a:lnTo>
                  <a:lnTo>
                    <a:pt x="10" y="68"/>
                  </a:lnTo>
                  <a:lnTo>
                    <a:pt x="4" y="68"/>
                  </a:lnTo>
                  <a:lnTo>
                    <a:pt x="0" y="68"/>
                  </a:lnTo>
                  <a:lnTo>
                    <a:pt x="0" y="31"/>
                  </a:lnTo>
                </a:path>
              </a:pathLst>
            </a:custGeom>
            <a:solidFill>
              <a:srgbClr val="2C4492"/>
            </a:solidFill>
            <a:ln w="25400" cap="rnd">
              <a:noFill/>
              <a:round/>
              <a:headEnd/>
              <a:tailEnd/>
            </a:ln>
          </p:spPr>
          <p:txBody>
            <a:bodyPr/>
            <a:lstStyle/>
            <a:p>
              <a:endParaRPr lang="en-NZ"/>
            </a:p>
          </p:txBody>
        </p:sp>
        <p:sp>
          <p:nvSpPr>
            <p:cNvPr id="5" name="Freeform 13"/>
            <p:cNvSpPr>
              <a:spLocks/>
            </p:cNvSpPr>
            <p:nvPr/>
          </p:nvSpPr>
          <p:spPr bwMode="auto">
            <a:xfrm>
              <a:off x="1155" y="2592"/>
              <a:ext cx="433" cy="69"/>
            </a:xfrm>
            <a:custGeom>
              <a:avLst/>
              <a:gdLst>
                <a:gd name="T0" fmla="*/ 418 w 433"/>
                <a:gd name="T1" fmla="*/ 30 h 69"/>
                <a:gd name="T2" fmla="*/ 398 w 433"/>
                <a:gd name="T3" fmla="*/ 27 h 69"/>
                <a:gd name="T4" fmla="*/ 376 w 433"/>
                <a:gd name="T5" fmla="*/ 21 h 69"/>
                <a:gd name="T6" fmla="*/ 357 w 433"/>
                <a:gd name="T7" fmla="*/ 10 h 69"/>
                <a:gd name="T8" fmla="*/ 348 w 433"/>
                <a:gd name="T9" fmla="*/ 6 h 69"/>
                <a:gd name="T10" fmla="*/ 335 w 433"/>
                <a:gd name="T11" fmla="*/ 16 h 69"/>
                <a:gd name="T12" fmla="*/ 315 w 433"/>
                <a:gd name="T13" fmla="*/ 25 h 69"/>
                <a:gd name="T14" fmla="*/ 294 w 433"/>
                <a:gd name="T15" fmla="*/ 29 h 69"/>
                <a:gd name="T16" fmla="*/ 265 w 433"/>
                <a:gd name="T17" fmla="*/ 29 h 69"/>
                <a:gd name="T18" fmla="*/ 236 w 433"/>
                <a:gd name="T19" fmla="*/ 21 h 69"/>
                <a:gd name="T20" fmla="*/ 215 w 433"/>
                <a:gd name="T21" fmla="*/ 5 h 69"/>
                <a:gd name="T22" fmla="*/ 199 w 433"/>
                <a:gd name="T23" fmla="*/ 12 h 69"/>
                <a:gd name="T24" fmla="*/ 183 w 433"/>
                <a:gd name="T25" fmla="*/ 21 h 69"/>
                <a:gd name="T26" fmla="*/ 162 w 433"/>
                <a:gd name="T27" fmla="*/ 28 h 69"/>
                <a:gd name="T28" fmla="*/ 142 w 433"/>
                <a:gd name="T29" fmla="*/ 30 h 69"/>
                <a:gd name="T30" fmla="*/ 125 w 433"/>
                <a:gd name="T31" fmla="*/ 29 h 69"/>
                <a:gd name="T32" fmla="*/ 107 w 433"/>
                <a:gd name="T33" fmla="*/ 26 h 69"/>
                <a:gd name="T34" fmla="*/ 90 w 433"/>
                <a:gd name="T35" fmla="*/ 18 h 69"/>
                <a:gd name="T36" fmla="*/ 75 w 433"/>
                <a:gd name="T37" fmla="*/ 8 h 69"/>
                <a:gd name="T38" fmla="*/ 67 w 433"/>
                <a:gd name="T39" fmla="*/ 2 h 69"/>
                <a:gd name="T40" fmla="*/ 60 w 433"/>
                <a:gd name="T41" fmla="*/ 10 h 69"/>
                <a:gd name="T42" fmla="*/ 49 w 433"/>
                <a:gd name="T43" fmla="*/ 17 h 69"/>
                <a:gd name="T44" fmla="*/ 35 w 433"/>
                <a:gd name="T45" fmla="*/ 24 h 69"/>
                <a:gd name="T46" fmla="*/ 16 w 433"/>
                <a:gd name="T47" fmla="*/ 29 h 69"/>
                <a:gd name="T48" fmla="*/ 0 w 433"/>
                <a:gd name="T49" fmla="*/ 64 h 69"/>
                <a:gd name="T50" fmla="*/ 22 w 433"/>
                <a:gd name="T51" fmla="*/ 62 h 69"/>
                <a:gd name="T52" fmla="*/ 41 w 433"/>
                <a:gd name="T53" fmla="*/ 56 h 69"/>
                <a:gd name="T54" fmla="*/ 56 w 433"/>
                <a:gd name="T55" fmla="*/ 47 h 69"/>
                <a:gd name="T56" fmla="*/ 67 w 433"/>
                <a:gd name="T57" fmla="*/ 38 h 69"/>
                <a:gd name="T58" fmla="*/ 75 w 433"/>
                <a:gd name="T59" fmla="*/ 39 h 69"/>
                <a:gd name="T60" fmla="*/ 88 w 433"/>
                <a:gd name="T61" fmla="*/ 49 h 69"/>
                <a:gd name="T62" fmla="*/ 103 w 433"/>
                <a:gd name="T63" fmla="*/ 57 h 69"/>
                <a:gd name="T64" fmla="*/ 122 w 433"/>
                <a:gd name="T65" fmla="*/ 62 h 69"/>
                <a:gd name="T66" fmla="*/ 140 w 433"/>
                <a:gd name="T67" fmla="*/ 64 h 69"/>
                <a:gd name="T68" fmla="*/ 162 w 433"/>
                <a:gd name="T69" fmla="*/ 62 h 69"/>
                <a:gd name="T70" fmla="*/ 182 w 433"/>
                <a:gd name="T71" fmla="*/ 56 h 69"/>
                <a:gd name="T72" fmla="*/ 197 w 433"/>
                <a:gd name="T73" fmla="*/ 48 h 69"/>
                <a:gd name="T74" fmla="*/ 209 w 433"/>
                <a:gd name="T75" fmla="*/ 38 h 69"/>
                <a:gd name="T76" fmla="*/ 218 w 433"/>
                <a:gd name="T77" fmla="*/ 40 h 69"/>
                <a:gd name="T78" fmla="*/ 234 w 433"/>
                <a:gd name="T79" fmla="*/ 52 h 69"/>
                <a:gd name="T80" fmla="*/ 253 w 433"/>
                <a:gd name="T81" fmla="*/ 59 h 69"/>
                <a:gd name="T82" fmla="*/ 273 w 433"/>
                <a:gd name="T83" fmla="*/ 63 h 69"/>
                <a:gd name="T84" fmla="*/ 294 w 433"/>
                <a:gd name="T85" fmla="*/ 63 h 69"/>
                <a:gd name="T86" fmla="*/ 319 w 433"/>
                <a:gd name="T87" fmla="*/ 58 h 69"/>
                <a:gd name="T88" fmla="*/ 341 w 433"/>
                <a:gd name="T89" fmla="*/ 47 h 69"/>
                <a:gd name="T90" fmla="*/ 352 w 433"/>
                <a:gd name="T91" fmla="*/ 43 h 69"/>
                <a:gd name="T92" fmla="*/ 371 w 433"/>
                <a:gd name="T93" fmla="*/ 56 h 69"/>
                <a:gd name="T94" fmla="*/ 393 w 433"/>
                <a:gd name="T95" fmla="*/ 63 h 69"/>
                <a:gd name="T96" fmla="*/ 415 w 433"/>
                <a:gd name="T97" fmla="*/ 67 h 69"/>
                <a:gd name="T98" fmla="*/ 432 w 433"/>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3"/>
                <a:gd name="T151" fmla="*/ 0 h 69"/>
                <a:gd name="T152" fmla="*/ 433 w 433"/>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3" h="69">
                  <a:moveTo>
                    <a:pt x="432" y="31"/>
                  </a:moveTo>
                  <a:lnTo>
                    <a:pt x="428" y="31"/>
                  </a:lnTo>
                  <a:lnTo>
                    <a:pt x="423" y="30"/>
                  </a:lnTo>
                  <a:lnTo>
                    <a:pt x="418" y="30"/>
                  </a:lnTo>
                  <a:lnTo>
                    <a:pt x="413" y="29"/>
                  </a:lnTo>
                  <a:lnTo>
                    <a:pt x="409" y="29"/>
                  </a:lnTo>
                  <a:lnTo>
                    <a:pt x="404" y="28"/>
                  </a:lnTo>
                  <a:lnTo>
                    <a:pt x="398" y="27"/>
                  </a:lnTo>
                  <a:lnTo>
                    <a:pt x="393" y="26"/>
                  </a:lnTo>
                  <a:lnTo>
                    <a:pt x="387" y="25"/>
                  </a:lnTo>
                  <a:lnTo>
                    <a:pt x="381" y="23"/>
                  </a:lnTo>
                  <a:lnTo>
                    <a:pt x="376" y="21"/>
                  </a:lnTo>
                  <a:lnTo>
                    <a:pt x="370" y="18"/>
                  </a:lnTo>
                  <a:lnTo>
                    <a:pt x="365" y="15"/>
                  </a:lnTo>
                  <a:lnTo>
                    <a:pt x="360" y="12"/>
                  </a:lnTo>
                  <a:lnTo>
                    <a:pt x="357" y="10"/>
                  </a:lnTo>
                  <a:lnTo>
                    <a:pt x="353" y="7"/>
                  </a:lnTo>
                  <a:lnTo>
                    <a:pt x="351" y="5"/>
                  </a:lnTo>
                  <a:lnTo>
                    <a:pt x="349" y="3"/>
                  </a:lnTo>
                  <a:lnTo>
                    <a:pt x="348" y="6"/>
                  </a:lnTo>
                  <a:lnTo>
                    <a:pt x="346" y="8"/>
                  </a:lnTo>
                  <a:lnTo>
                    <a:pt x="342" y="11"/>
                  </a:lnTo>
                  <a:lnTo>
                    <a:pt x="338" y="13"/>
                  </a:lnTo>
                  <a:lnTo>
                    <a:pt x="335" y="16"/>
                  </a:lnTo>
                  <a:lnTo>
                    <a:pt x="330" y="19"/>
                  </a:lnTo>
                  <a:lnTo>
                    <a:pt x="325" y="21"/>
                  </a:lnTo>
                  <a:lnTo>
                    <a:pt x="320" y="23"/>
                  </a:lnTo>
                  <a:lnTo>
                    <a:pt x="315" y="25"/>
                  </a:lnTo>
                  <a:lnTo>
                    <a:pt x="310" y="27"/>
                  </a:lnTo>
                  <a:lnTo>
                    <a:pt x="305" y="28"/>
                  </a:lnTo>
                  <a:lnTo>
                    <a:pt x="300" y="29"/>
                  </a:lnTo>
                  <a:lnTo>
                    <a:pt x="294" y="29"/>
                  </a:lnTo>
                  <a:lnTo>
                    <a:pt x="288" y="30"/>
                  </a:lnTo>
                  <a:lnTo>
                    <a:pt x="282" y="30"/>
                  </a:lnTo>
                  <a:lnTo>
                    <a:pt x="274" y="30"/>
                  </a:lnTo>
                  <a:lnTo>
                    <a:pt x="265" y="29"/>
                  </a:lnTo>
                  <a:lnTo>
                    <a:pt x="258" y="28"/>
                  </a:lnTo>
                  <a:lnTo>
                    <a:pt x="251" y="26"/>
                  </a:lnTo>
                  <a:lnTo>
                    <a:pt x="244" y="24"/>
                  </a:lnTo>
                  <a:lnTo>
                    <a:pt x="236" y="21"/>
                  </a:lnTo>
                  <a:lnTo>
                    <a:pt x="230" y="17"/>
                  </a:lnTo>
                  <a:lnTo>
                    <a:pt x="225" y="14"/>
                  </a:lnTo>
                  <a:lnTo>
                    <a:pt x="219" y="10"/>
                  </a:lnTo>
                  <a:lnTo>
                    <a:pt x="215" y="5"/>
                  </a:lnTo>
                  <a:lnTo>
                    <a:pt x="210" y="0"/>
                  </a:lnTo>
                  <a:lnTo>
                    <a:pt x="206" y="5"/>
                  </a:lnTo>
                  <a:lnTo>
                    <a:pt x="203" y="9"/>
                  </a:lnTo>
                  <a:lnTo>
                    <a:pt x="199" y="12"/>
                  </a:lnTo>
                  <a:lnTo>
                    <a:pt x="196" y="14"/>
                  </a:lnTo>
                  <a:lnTo>
                    <a:pt x="191" y="17"/>
                  </a:lnTo>
                  <a:lnTo>
                    <a:pt x="187" y="19"/>
                  </a:lnTo>
                  <a:lnTo>
                    <a:pt x="183" y="21"/>
                  </a:lnTo>
                  <a:lnTo>
                    <a:pt x="178" y="23"/>
                  </a:lnTo>
                  <a:lnTo>
                    <a:pt x="173" y="25"/>
                  </a:lnTo>
                  <a:lnTo>
                    <a:pt x="168" y="27"/>
                  </a:lnTo>
                  <a:lnTo>
                    <a:pt x="162" y="28"/>
                  </a:lnTo>
                  <a:lnTo>
                    <a:pt x="158" y="29"/>
                  </a:lnTo>
                  <a:lnTo>
                    <a:pt x="152" y="29"/>
                  </a:lnTo>
                  <a:lnTo>
                    <a:pt x="147" y="30"/>
                  </a:lnTo>
                  <a:lnTo>
                    <a:pt x="142" y="30"/>
                  </a:lnTo>
                  <a:lnTo>
                    <a:pt x="139" y="30"/>
                  </a:lnTo>
                  <a:lnTo>
                    <a:pt x="133" y="30"/>
                  </a:lnTo>
                  <a:lnTo>
                    <a:pt x="129" y="29"/>
                  </a:lnTo>
                  <a:lnTo>
                    <a:pt x="125" y="29"/>
                  </a:lnTo>
                  <a:lnTo>
                    <a:pt x="120" y="29"/>
                  </a:lnTo>
                  <a:lnTo>
                    <a:pt x="116" y="28"/>
                  </a:lnTo>
                  <a:lnTo>
                    <a:pt x="112" y="27"/>
                  </a:lnTo>
                  <a:lnTo>
                    <a:pt x="107" y="26"/>
                  </a:lnTo>
                  <a:lnTo>
                    <a:pt x="103" y="24"/>
                  </a:lnTo>
                  <a:lnTo>
                    <a:pt x="99" y="23"/>
                  </a:lnTo>
                  <a:lnTo>
                    <a:pt x="94" y="21"/>
                  </a:lnTo>
                  <a:lnTo>
                    <a:pt x="90" y="18"/>
                  </a:lnTo>
                  <a:lnTo>
                    <a:pt x="86" y="16"/>
                  </a:lnTo>
                  <a:lnTo>
                    <a:pt x="82" y="13"/>
                  </a:lnTo>
                  <a:lnTo>
                    <a:pt x="78" y="11"/>
                  </a:lnTo>
                  <a:lnTo>
                    <a:pt x="75" y="8"/>
                  </a:lnTo>
                  <a:lnTo>
                    <a:pt x="72" y="5"/>
                  </a:lnTo>
                  <a:lnTo>
                    <a:pt x="70" y="2"/>
                  </a:lnTo>
                  <a:lnTo>
                    <a:pt x="69" y="0"/>
                  </a:lnTo>
                  <a:lnTo>
                    <a:pt x="67" y="2"/>
                  </a:lnTo>
                  <a:lnTo>
                    <a:pt x="66" y="4"/>
                  </a:lnTo>
                  <a:lnTo>
                    <a:pt x="65" y="5"/>
                  </a:lnTo>
                  <a:lnTo>
                    <a:pt x="62" y="7"/>
                  </a:lnTo>
                  <a:lnTo>
                    <a:pt x="60" y="10"/>
                  </a:lnTo>
                  <a:lnTo>
                    <a:pt x="57" y="12"/>
                  </a:lnTo>
                  <a:lnTo>
                    <a:pt x="56" y="13"/>
                  </a:lnTo>
                  <a:lnTo>
                    <a:pt x="53" y="15"/>
                  </a:lnTo>
                  <a:lnTo>
                    <a:pt x="49" y="17"/>
                  </a:lnTo>
                  <a:lnTo>
                    <a:pt x="47" y="19"/>
                  </a:lnTo>
                  <a:lnTo>
                    <a:pt x="42" y="21"/>
                  </a:lnTo>
                  <a:lnTo>
                    <a:pt x="38" y="23"/>
                  </a:lnTo>
                  <a:lnTo>
                    <a:pt x="35" y="24"/>
                  </a:lnTo>
                  <a:lnTo>
                    <a:pt x="30" y="26"/>
                  </a:lnTo>
                  <a:lnTo>
                    <a:pt x="25" y="27"/>
                  </a:lnTo>
                  <a:lnTo>
                    <a:pt x="20" y="28"/>
                  </a:lnTo>
                  <a:lnTo>
                    <a:pt x="16" y="29"/>
                  </a:lnTo>
                  <a:lnTo>
                    <a:pt x="12" y="29"/>
                  </a:lnTo>
                  <a:lnTo>
                    <a:pt x="6" y="30"/>
                  </a:lnTo>
                  <a:lnTo>
                    <a:pt x="0" y="30"/>
                  </a:lnTo>
                  <a:lnTo>
                    <a:pt x="0" y="64"/>
                  </a:lnTo>
                  <a:lnTo>
                    <a:pt x="5" y="64"/>
                  </a:lnTo>
                  <a:lnTo>
                    <a:pt x="10" y="63"/>
                  </a:lnTo>
                  <a:lnTo>
                    <a:pt x="16" y="62"/>
                  </a:lnTo>
                  <a:lnTo>
                    <a:pt x="22" y="62"/>
                  </a:lnTo>
                  <a:lnTo>
                    <a:pt x="28" y="61"/>
                  </a:lnTo>
                  <a:lnTo>
                    <a:pt x="32" y="59"/>
                  </a:lnTo>
                  <a:lnTo>
                    <a:pt x="37" y="57"/>
                  </a:lnTo>
                  <a:lnTo>
                    <a:pt x="41" y="56"/>
                  </a:lnTo>
                  <a:lnTo>
                    <a:pt x="46" y="54"/>
                  </a:lnTo>
                  <a:lnTo>
                    <a:pt x="49" y="52"/>
                  </a:lnTo>
                  <a:lnTo>
                    <a:pt x="53" y="50"/>
                  </a:lnTo>
                  <a:lnTo>
                    <a:pt x="56" y="47"/>
                  </a:lnTo>
                  <a:lnTo>
                    <a:pt x="60" y="45"/>
                  </a:lnTo>
                  <a:lnTo>
                    <a:pt x="62" y="43"/>
                  </a:lnTo>
                  <a:lnTo>
                    <a:pt x="65" y="41"/>
                  </a:lnTo>
                  <a:lnTo>
                    <a:pt x="67" y="38"/>
                  </a:lnTo>
                  <a:lnTo>
                    <a:pt x="69" y="36"/>
                  </a:lnTo>
                  <a:lnTo>
                    <a:pt x="70" y="33"/>
                  </a:lnTo>
                  <a:lnTo>
                    <a:pt x="73" y="36"/>
                  </a:lnTo>
                  <a:lnTo>
                    <a:pt x="75" y="39"/>
                  </a:lnTo>
                  <a:lnTo>
                    <a:pt x="78" y="41"/>
                  </a:lnTo>
                  <a:lnTo>
                    <a:pt x="81" y="44"/>
                  </a:lnTo>
                  <a:lnTo>
                    <a:pt x="85" y="47"/>
                  </a:lnTo>
                  <a:lnTo>
                    <a:pt x="88" y="49"/>
                  </a:lnTo>
                  <a:lnTo>
                    <a:pt x="91" y="51"/>
                  </a:lnTo>
                  <a:lnTo>
                    <a:pt x="95" y="53"/>
                  </a:lnTo>
                  <a:lnTo>
                    <a:pt x="99" y="55"/>
                  </a:lnTo>
                  <a:lnTo>
                    <a:pt x="103" y="57"/>
                  </a:lnTo>
                  <a:lnTo>
                    <a:pt x="108" y="58"/>
                  </a:lnTo>
                  <a:lnTo>
                    <a:pt x="113" y="60"/>
                  </a:lnTo>
                  <a:lnTo>
                    <a:pt x="117" y="61"/>
                  </a:lnTo>
                  <a:lnTo>
                    <a:pt x="122" y="62"/>
                  </a:lnTo>
                  <a:lnTo>
                    <a:pt x="125" y="63"/>
                  </a:lnTo>
                  <a:lnTo>
                    <a:pt x="130" y="63"/>
                  </a:lnTo>
                  <a:lnTo>
                    <a:pt x="135" y="64"/>
                  </a:lnTo>
                  <a:lnTo>
                    <a:pt x="140" y="64"/>
                  </a:lnTo>
                  <a:lnTo>
                    <a:pt x="145" y="64"/>
                  </a:lnTo>
                  <a:lnTo>
                    <a:pt x="150" y="63"/>
                  </a:lnTo>
                  <a:lnTo>
                    <a:pt x="156" y="63"/>
                  </a:lnTo>
                  <a:lnTo>
                    <a:pt x="162" y="62"/>
                  </a:lnTo>
                  <a:lnTo>
                    <a:pt x="167" y="61"/>
                  </a:lnTo>
                  <a:lnTo>
                    <a:pt x="172" y="60"/>
                  </a:lnTo>
                  <a:lnTo>
                    <a:pt x="178" y="58"/>
                  </a:lnTo>
                  <a:lnTo>
                    <a:pt x="182" y="56"/>
                  </a:lnTo>
                  <a:lnTo>
                    <a:pt x="186" y="55"/>
                  </a:lnTo>
                  <a:lnTo>
                    <a:pt x="190" y="53"/>
                  </a:lnTo>
                  <a:lnTo>
                    <a:pt x="194" y="50"/>
                  </a:lnTo>
                  <a:lnTo>
                    <a:pt x="197" y="48"/>
                  </a:lnTo>
                  <a:lnTo>
                    <a:pt x="201" y="46"/>
                  </a:lnTo>
                  <a:lnTo>
                    <a:pt x="204" y="43"/>
                  </a:lnTo>
                  <a:lnTo>
                    <a:pt x="207" y="41"/>
                  </a:lnTo>
                  <a:lnTo>
                    <a:pt x="209" y="38"/>
                  </a:lnTo>
                  <a:lnTo>
                    <a:pt x="211" y="35"/>
                  </a:lnTo>
                  <a:lnTo>
                    <a:pt x="213" y="33"/>
                  </a:lnTo>
                  <a:lnTo>
                    <a:pt x="216" y="37"/>
                  </a:lnTo>
                  <a:lnTo>
                    <a:pt x="218" y="40"/>
                  </a:lnTo>
                  <a:lnTo>
                    <a:pt x="222" y="43"/>
                  </a:lnTo>
                  <a:lnTo>
                    <a:pt x="225" y="46"/>
                  </a:lnTo>
                  <a:lnTo>
                    <a:pt x="230" y="49"/>
                  </a:lnTo>
                  <a:lnTo>
                    <a:pt x="234" y="52"/>
                  </a:lnTo>
                  <a:lnTo>
                    <a:pt x="238" y="54"/>
                  </a:lnTo>
                  <a:lnTo>
                    <a:pt x="243" y="56"/>
                  </a:lnTo>
                  <a:lnTo>
                    <a:pt x="247" y="57"/>
                  </a:lnTo>
                  <a:lnTo>
                    <a:pt x="253" y="59"/>
                  </a:lnTo>
                  <a:lnTo>
                    <a:pt x="258" y="61"/>
                  </a:lnTo>
                  <a:lnTo>
                    <a:pt x="263" y="62"/>
                  </a:lnTo>
                  <a:lnTo>
                    <a:pt x="268" y="63"/>
                  </a:lnTo>
                  <a:lnTo>
                    <a:pt x="273" y="63"/>
                  </a:lnTo>
                  <a:lnTo>
                    <a:pt x="278" y="64"/>
                  </a:lnTo>
                  <a:lnTo>
                    <a:pt x="282" y="64"/>
                  </a:lnTo>
                  <a:lnTo>
                    <a:pt x="287" y="64"/>
                  </a:lnTo>
                  <a:lnTo>
                    <a:pt x="294" y="63"/>
                  </a:lnTo>
                  <a:lnTo>
                    <a:pt x="301" y="62"/>
                  </a:lnTo>
                  <a:lnTo>
                    <a:pt x="307" y="61"/>
                  </a:lnTo>
                  <a:lnTo>
                    <a:pt x="313" y="60"/>
                  </a:lnTo>
                  <a:lnTo>
                    <a:pt x="319" y="58"/>
                  </a:lnTo>
                  <a:lnTo>
                    <a:pt x="325" y="56"/>
                  </a:lnTo>
                  <a:lnTo>
                    <a:pt x="331" y="53"/>
                  </a:lnTo>
                  <a:lnTo>
                    <a:pt x="336" y="50"/>
                  </a:lnTo>
                  <a:lnTo>
                    <a:pt x="341" y="47"/>
                  </a:lnTo>
                  <a:lnTo>
                    <a:pt x="344" y="45"/>
                  </a:lnTo>
                  <a:lnTo>
                    <a:pt x="347" y="42"/>
                  </a:lnTo>
                  <a:lnTo>
                    <a:pt x="349" y="40"/>
                  </a:lnTo>
                  <a:lnTo>
                    <a:pt x="352" y="43"/>
                  </a:lnTo>
                  <a:lnTo>
                    <a:pt x="356" y="46"/>
                  </a:lnTo>
                  <a:lnTo>
                    <a:pt x="360" y="50"/>
                  </a:lnTo>
                  <a:lnTo>
                    <a:pt x="365" y="53"/>
                  </a:lnTo>
                  <a:lnTo>
                    <a:pt x="371" y="56"/>
                  </a:lnTo>
                  <a:lnTo>
                    <a:pt x="376" y="58"/>
                  </a:lnTo>
                  <a:lnTo>
                    <a:pt x="381" y="60"/>
                  </a:lnTo>
                  <a:lnTo>
                    <a:pt x="387" y="62"/>
                  </a:lnTo>
                  <a:lnTo>
                    <a:pt x="393" y="63"/>
                  </a:lnTo>
                  <a:lnTo>
                    <a:pt x="398" y="64"/>
                  </a:lnTo>
                  <a:lnTo>
                    <a:pt x="404" y="66"/>
                  </a:lnTo>
                  <a:lnTo>
                    <a:pt x="409" y="67"/>
                  </a:lnTo>
                  <a:lnTo>
                    <a:pt x="415" y="67"/>
                  </a:lnTo>
                  <a:lnTo>
                    <a:pt x="422" y="68"/>
                  </a:lnTo>
                  <a:lnTo>
                    <a:pt x="428" y="68"/>
                  </a:lnTo>
                  <a:lnTo>
                    <a:pt x="432" y="68"/>
                  </a:lnTo>
                  <a:lnTo>
                    <a:pt x="432" y="31"/>
                  </a:lnTo>
                </a:path>
              </a:pathLst>
            </a:custGeom>
            <a:solidFill>
              <a:srgbClr val="2C4492"/>
            </a:solidFill>
            <a:ln w="25400" cap="rnd">
              <a:noFill/>
              <a:round/>
              <a:headEnd/>
              <a:tailEnd/>
            </a:ln>
          </p:spPr>
          <p:txBody>
            <a:bodyPr/>
            <a:lstStyle/>
            <a:p>
              <a:endParaRPr lang="en-NZ"/>
            </a:p>
          </p:txBody>
        </p:sp>
        <p:sp>
          <p:nvSpPr>
            <p:cNvPr id="6" name="Freeform 14"/>
            <p:cNvSpPr>
              <a:spLocks/>
            </p:cNvSpPr>
            <p:nvPr/>
          </p:nvSpPr>
          <p:spPr bwMode="auto">
            <a:xfrm>
              <a:off x="1587" y="2592"/>
              <a:ext cx="433" cy="69"/>
            </a:xfrm>
            <a:custGeom>
              <a:avLst/>
              <a:gdLst>
                <a:gd name="T0" fmla="*/ 14 w 433"/>
                <a:gd name="T1" fmla="*/ 30 h 69"/>
                <a:gd name="T2" fmla="*/ 34 w 433"/>
                <a:gd name="T3" fmla="*/ 27 h 69"/>
                <a:gd name="T4" fmla="*/ 56 w 433"/>
                <a:gd name="T5" fmla="*/ 21 h 69"/>
                <a:gd name="T6" fmla="*/ 75 w 433"/>
                <a:gd name="T7" fmla="*/ 10 h 69"/>
                <a:gd name="T8" fmla="*/ 84 w 433"/>
                <a:gd name="T9" fmla="*/ 6 h 69"/>
                <a:gd name="T10" fmla="*/ 97 w 433"/>
                <a:gd name="T11" fmla="*/ 16 h 69"/>
                <a:gd name="T12" fmla="*/ 116 w 433"/>
                <a:gd name="T13" fmla="*/ 25 h 69"/>
                <a:gd name="T14" fmla="*/ 138 w 433"/>
                <a:gd name="T15" fmla="*/ 29 h 69"/>
                <a:gd name="T16" fmla="*/ 166 w 433"/>
                <a:gd name="T17" fmla="*/ 29 h 69"/>
                <a:gd name="T18" fmla="*/ 195 w 433"/>
                <a:gd name="T19" fmla="*/ 21 h 69"/>
                <a:gd name="T20" fmla="*/ 217 w 433"/>
                <a:gd name="T21" fmla="*/ 5 h 69"/>
                <a:gd name="T22" fmla="*/ 233 w 433"/>
                <a:gd name="T23" fmla="*/ 12 h 69"/>
                <a:gd name="T24" fmla="*/ 249 w 433"/>
                <a:gd name="T25" fmla="*/ 21 h 69"/>
                <a:gd name="T26" fmla="*/ 269 w 433"/>
                <a:gd name="T27" fmla="*/ 28 h 69"/>
                <a:gd name="T28" fmla="*/ 290 w 433"/>
                <a:gd name="T29" fmla="*/ 30 h 69"/>
                <a:gd name="T30" fmla="*/ 307 w 433"/>
                <a:gd name="T31" fmla="*/ 29 h 69"/>
                <a:gd name="T32" fmla="*/ 325 w 433"/>
                <a:gd name="T33" fmla="*/ 26 h 69"/>
                <a:gd name="T34" fmla="*/ 342 w 433"/>
                <a:gd name="T35" fmla="*/ 18 h 69"/>
                <a:gd name="T36" fmla="*/ 357 w 433"/>
                <a:gd name="T37" fmla="*/ 8 h 69"/>
                <a:gd name="T38" fmla="*/ 364 w 433"/>
                <a:gd name="T39" fmla="*/ 2 h 69"/>
                <a:gd name="T40" fmla="*/ 371 w 433"/>
                <a:gd name="T41" fmla="*/ 10 h 69"/>
                <a:gd name="T42" fmla="*/ 382 w 433"/>
                <a:gd name="T43" fmla="*/ 17 h 69"/>
                <a:gd name="T44" fmla="*/ 397 w 433"/>
                <a:gd name="T45" fmla="*/ 24 h 69"/>
                <a:gd name="T46" fmla="*/ 416 w 433"/>
                <a:gd name="T47" fmla="*/ 29 h 69"/>
                <a:gd name="T48" fmla="*/ 432 w 433"/>
                <a:gd name="T49" fmla="*/ 64 h 69"/>
                <a:gd name="T50" fmla="*/ 410 w 433"/>
                <a:gd name="T51" fmla="*/ 62 h 69"/>
                <a:gd name="T52" fmla="*/ 390 w 433"/>
                <a:gd name="T53" fmla="*/ 56 h 69"/>
                <a:gd name="T54" fmla="*/ 376 w 433"/>
                <a:gd name="T55" fmla="*/ 47 h 69"/>
                <a:gd name="T56" fmla="*/ 365 w 433"/>
                <a:gd name="T57" fmla="*/ 38 h 69"/>
                <a:gd name="T58" fmla="*/ 357 w 433"/>
                <a:gd name="T59" fmla="*/ 39 h 69"/>
                <a:gd name="T60" fmla="*/ 344 w 433"/>
                <a:gd name="T61" fmla="*/ 49 h 69"/>
                <a:gd name="T62" fmla="*/ 329 w 433"/>
                <a:gd name="T63" fmla="*/ 57 h 69"/>
                <a:gd name="T64" fmla="*/ 310 w 433"/>
                <a:gd name="T65" fmla="*/ 62 h 69"/>
                <a:gd name="T66" fmla="*/ 292 w 433"/>
                <a:gd name="T67" fmla="*/ 64 h 69"/>
                <a:gd name="T68" fmla="*/ 270 w 433"/>
                <a:gd name="T69" fmla="*/ 62 h 69"/>
                <a:gd name="T70" fmla="*/ 250 w 433"/>
                <a:gd name="T71" fmla="*/ 56 h 69"/>
                <a:gd name="T72" fmla="*/ 235 w 433"/>
                <a:gd name="T73" fmla="*/ 48 h 69"/>
                <a:gd name="T74" fmla="*/ 223 w 433"/>
                <a:gd name="T75" fmla="*/ 38 h 69"/>
                <a:gd name="T76" fmla="*/ 214 w 433"/>
                <a:gd name="T77" fmla="*/ 40 h 69"/>
                <a:gd name="T78" fmla="*/ 197 w 433"/>
                <a:gd name="T79" fmla="*/ 52 h 69"/>
                <a:gd name="T80" fmla="*/ 179 w 433"/>
                <a:gd name="T81" fmla="*/ 59 h 69"/>
                <a:gd name="T82" fmla="*/ 159 w 433"/>
                <a:gd name="T83" fmla="*/ 63 h 69"/>
                <a:gd name="T84" fmla="*/ 138 w 433"/>
                <a:gd name="T85" fmla="*/ 63 h 69"/>
                <a:gd name="T86" fmla="*/ 113 w 433"/>
                <a:gd name="T87" fmla="*/ 58 h 69"/>
                <a:gd name="T88" fmla="*/ 91 w 433"/>
                <a:gd name="T89" fmla="*/ 47 h 69"/>
                <a:gd name="T90" fmla="*/ 79 w 433"/>
                <a:gd name="T91" fmla="*/ 43 h 69"/>
                <a:gd name="T92" fmla="*/ 61 w 433"/>
                <a:gd name="T93" fmla="*/ 56 h 69"/>
                <a:gd name="T94" fmla="*/ 39 w 433"/>
                <a:gd name="T95" fmla="*/ 63 h 69"/>
                <a:gd name="T96" fmla="*/ 16 w 433"/>
                <a:gd name="T97" fmla="*/ 67 h 69"/>
                <a:gd name="T98" fmla="*/ 0 w 433"/>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3"/>
                <a:gd name="T151" fmla="*/ 0 h 69"/>
                <a:gd name="T152" fmla="*/ 433 w 433"/>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3" h="69">
                  <a:moveTo>
                    <a:pt x="0" y="31"/>
                  </a:moveTo>
                  <a:lnTo>
                    <a:pt x="4" y="31"/>
                  </a:lnTo>
                  <a:lnTo>
                    <a:pt x="9" y="30"/>
                  </a:lnTo>
                  <a:lnTo>
                    <a:pt x="14" y="30"/>
                  </a:lnTo>
                  <a:lnTo>
                    <a:pt x="19" y="29"/>
                  </a:lnTo>
                  <a:lnTo>
                    <a:pt x="23" y="29"/>
                  </a:lnTo>
                  <a:lnTo>
                    <a:pt x="28" y="28"/>
                  </a:lnTo>
                  <a:lnTo>
                    <a:pt x="34" y="27"/>
                  </a:lnTo>
                  <a:lnTo>
                    <a:pt x="39" y="26"/>
                  </a:lnTo>
                  <a:lnTo>
                    <a:pt x="45" y="25"/>
                  </a:lnTo>
                  <a:lnTo>
                    <a:pt x="51" y="23"/>
                  </a:lnTo>
                  <a:lnTo>
                    <a:pt x="56" y="21"/>
                  </a:lnTo>
                  <a:lnTo>
                    <a:pt x="62" y="18"/>
                  </a:lnTo>
                  <a:lnTo>
                    <a:pt x="67" y="15"/>
                  </a:lnTo>
                  <a:lnTo>
                    <a:pt x="71" y="12"/>
                  </a:lnTo>
                  <a:lnTo>
                    <a:pt x="75" y="10"/>
                  </a:lnTo>
                  <a:lnTo>
                    <a:pt x="79" y="7"/>
                  </a:lnTo>
                  <a:lnTo>
                    <a:pt x="81" y="5"/>
                  </a:lnTo>
                  <a:lnTo>
                    <a:pt x="83" y="3"/>
                  </a:lnTo>
                  <a:lnTo>
                    <a:pt x="84" y="6"/>
                  </a:lnTo>
                  <a:lnTo>
                    <a:pt x="86" y="8"/>
                  </a:lnTo>
                  <a:lnTo>
                    <a:pt x="90" y="11"/>
                  </a:lnTo>
                  <a:lnTo>
                    <a:pt x="94" y="13"/>
                  </a:lnTo>
                  <a:lnTo>
                    <a:pt x="97" y="16"/>
                  </a:lnTo>
                  <a:lnTo>
                    <a:pt x="102" y="19"/>
                  </a:lnTo>
                  <a:lnTo>
                    <a:pt x="106" y="21"/>
                  </a:lnTo>
                  <a:lnTo>
                    <a:pt x="112" y="23"/>
                  </a:lnTo>
                  <a:lnTo>
                    <a:pt x="116" y="25"/>
                  </a:lnTo>
                  <a:lnTo>
                    <a:pt x="122" y="27"/>
                  </a:lnTo>
                  <a:lnTo>
                    <a:pt x="127" y="28"/>
                  </a:lnTo>
                  <a:lnTo>
                    <a:pt x="132" y="29"/>
                  </a:lnTo>
                  <a:lnTo>
                    <a:pt x="138" y="29"/>
                  </a:lnTo>
                  <a:lnTo>
                    <a:pt x="144" y="30"/>
                  </a:lnTo>
                  <a:lnTo>
                    <a:pt x="150" y="30"/>
                  </a:lnTo>
                  <a:lnTo>
                    <a:pt x="158" y="30"/>
                  </a:lnTo>
                  <a:lnTo>
                    <a:pt x="166" y="29"/>
                  </a:lnTo>
                  <a:lnTo>
                    <a:pt x="174" y="28"/>
                  </a:lnTo>
                  <a:lnTo>
                    <a:pt x="181" y="26"/>
                  </a:lnTo>
                  <a:lnTo>
                    <a:pt x="188" y="24"/>
                  </a:lnTo>
                  <a:lnTo>
                    <a:pt x="195" y="21"/>
                  </a:lnTo>
                  <a:lnTo>
                    <a:pt x="201" y="17"/>
                  </a:lnTo>
                  <a:lnTo>
                    <a:pt x="207" y="14"/>
                  </a:lnTo>
                  <a:lnTo>
                    <a:pt x="213" y="10"/>
                  </a:lnTo>
                  <a:lnTo>
                    <a:pt x="217" y="5"/>
                  </a:lnTo>
                  <a:lnTo>
                    <a:pt x="222" y="0"/>
                  </a:lnTo>
                  <a:lnTo>
                    <a:pt x="226" y="5"/>
                  </a:lnTo>
                  <a:lnTo>
                    <a:pt x="229" y="9"/>
                  </a:lnTo>
                  <a:lnTo>
                    <a:pt x="233" y="12"/>
                  </a:lnTo>
                  <a:lnTo>
                    <a:pt x="236" y="14"/>
                  </a:lnTo>
                  <a:lnTo>
                    <a:pt x="240" y="17"/>
                  </a:lnTo>
                  <a:lnTo>
                    <a:pt x="245" y="19"/>
                  </a:lnTo>
                  <a:lnTo>
                    <a:pt x="249" y="21"/>
                  </a:lnTo>
                  <a:lnTo>
                    <a:pt x="253" y="23"/>
                  </a:lnTo>
                  <a:lnTo>
                    <a:pt x="259" y="25"/>
                  </a:lnTo>
                  <a:lnTo>
                    <a:pt x="263" y="27"/>
                  </a:lnTo>
                  <a:lnTo>
                    <a:pt x="269" y="28"/>
                  </a:lnTo>
                  <a:lnTo>
                    <a:pt x="274" y="29"/>
                  </a:lnTo>
                  <a:lnTo>
                    <a:pt x="279" y="29"/>
                  </a:lnTo>
                  <a:lnTo>
                    <a:pt x="284" y="30"/>
                  </a:lnTo>
                  <a:lnTo>
                    <a:pt x="290" y="30"/>
                  </a:lnTo>
                  <a:lnTo>
                    <a:pt x="293" y="30"/>
                  </a:lnTo>
                  <a:lnTo>
                    <a:pt x="298" y="30"/>
                  </a:lnTo>
                  <a:lnTo>
                    <a:pt x="303" y="29"/>
                  </a:lnTo>
                  <a:lnTo>
                    <a:pt x="307" y="29"/>
                  </a:lnTo>
                  <a:lnTo>
                    <a:pt x="311" y="29"/>
                  </a:lnTo>
                  <a:lnTo>
                    <a:pt x="316" y="28"/>
                  </a:lnTo>
                  <a:lnTo>
                    <a:pt x="320" y="27"/>
                  </a:lnTo>
                  <a:lnTo>
                    <a:pt x="325" y="26"/>
                  </a:lnTo>
                  <a:lnTo>
                    <a:pt x="329" y="24"/>
                  </a:lnTo>
                  <a:lnTo>
                    <a:pt x="333" y="23"/>
                  </a:lnTo>
                  <a:lnTo>
                    <a:pt x="337" y="21"/>
                  </a:lnTo>
                  <a:lnTo>
                    <a:pt x="342" y="18"/>
                  </a:lnTo>
                  <a:lnTo>
                    <a:pt x="346" y="16"/>
                  </a:lnTo>
                  <a:lnTo>
                    <a:pt x="350" y="13"/>
                  </a:lnTo>
                  <a:lnTo>
                    <a:pt x="353" y="11"/>
                  </a:lnTo>
                  <a:lnTo>
                    <a:pt x="357" y="8"/>
                  </a:lnTo>
                  <a:lnTo>
                    <a:pt x="360" y="5"/>
                  </a:lnTo>
                  <a:lnTo>
                    <a:pt x="362" y="2"/>
                  </a:lnTo>
                  <a:lnTo>
                    <a:pt x="363" y="0"/>
                  </a:lnTo>
                  <a:lnTo>
                    <a:pt x="364" y="2"/>
                  </a:lnTo>
                  <a:lnTo>
                    <a:pt x="366" y="4"/>
                  </a:lnTo>
                  <a:lnTo>
                    <a:pt x="367" y="5"/>
                  </a:lnTo>
                  <a:lnTo>
                    <a:pt x="369" y="7"/>
                  </a:lnTo>
                  <a:lnTo>
                    <a:pt x="371" y="10"/>
                  </a:lnTo>
                  <a:lnTo>
                    <a:pt x="374" y="12"/>
                  </a:lnTo>
                  <a:lnTo>
                    <a:pt x="376" y="13"/>
                  </a:lnTo>
                  <a:lnTo>
                    <a:pt x="379" y="15"/>
                  </a:lnTo>
                  <a:lnTo>
                    <a:pt x="382" y="17"/>
                  </a:lnTo>
                  <a:lnTo>
                    <a:pt x="385" y="19"/>
                  </a:lnTo>
                  <a:lnTo>
                    <a:pt x="390" y="21"/>
                  </a:lnTo>
                  <a:lnTo>
                    <a:pt x="393" y="23"/>
                  </a:lnTo>
                  <a:lnTo>
                    <a:pt x="397" y="24"/>
                  </a:lnTo>
                  <a:lnTo>
                    <a:pt x="402" y="26"/>
                  </a:lnTo>
                  <a:lnTo>
                    <a:pt x="407" y="27"/>
                  </a:lnTo>
                  <a:lnTo>
                    <a:pt x="411" y="28"/>
                  </a:lnTo>
                  <a:lnTo>
                    <a:pt x="416" y="29"/>
                  </a:lnTo>
                  <a:lnTo>
                    <a:pt x="420" y="29"/>
                  </a:lnTo>
                  <a:lnTo>
                    <a:pt x="426" y="30"/>
                  </a:lnTo>
                  <a:lnTo>
                    <a:pt x="432" y="30"/>
                  </a:lnTo>
                  <a:lnTo>
                    <a:pt x="432" y="64"/>
                  </a:lnTo>
                  <a:lnTo>
                    <a:pt x="427" y="64"/>
                  </a:lnTo>
                  <a:lnTo>
                    <a:pt x="421" y="63"/>
                  </a:lnTo>
                  <a:lnTo>
                    <a:pt x="416" y="62"/>
                  </a:lnTo>
                  <a:lnTo>
                    <a:pt x="410" y="62"/>
                  </a:lnTo>
                  <a:lnTo>
                    <a:pt x="404" y="61"/>
                  </a:lnTo>
                  <a:lnTo>
                    <a:pt x="400" y="59"/>
                  </a:lnTo>
                  <a:lnTo>
                    <a:pt x="395" y="57"/>
                  </a:lnTo>
                  <a:lnTo>
                    <a:pt x="390" y="56"/>
                  </a:lnTo>
                  <a:lnTo>
                    <a:pt x="386" y="54"/>
                  </a:lnTo>
                  <a:lnTo>
                    <a:pt x="383" y="52"/>
                  </a:lnTo>
                  <a:lnTo>
                    <a:pt x="379" y="50"/>
                  </a:lnTo>
                  <a:lnTo>
                    <a:pt x="376" y="47"/>
                  </a:lnTo>
                  <a:lnTo>
                    <a:pt x="372" y="45"/>
                  </a:lnTo>
                  <a:lnTo>
                    <a:pt x="370" y="43"/>
                  </a:lnTo>
                  <a:lnTo>
                    <a:pt x="367" y="41"/>
                  </a:lnTo>
                  <a:lnTo>
                    <a:pt x="365" y="38"/>
                  </a:lnTo>
                  <a:lnTo>
                    <a:pt x="363" y="36"/>
                  </a:lnTo>
                  <a:lnTo>
                    <a:pt x="361" y="33"/>
                  </a:lnTo>
                  <a:lnTo>
                    <a:pt x="359" y="36"/>
                  </a:lnTo>
                  <a:lnTo>
                    <a:pt x="357" y="39"/>
                  </a:lnTo>
                  <a:lnTo>
                    <a:pt x="354" y="41"/>
                  </a:lnTo>
                  <a:lnTo>
                    <a:pt x="351" y="44"/>
                  </a:lnTo>
                  <a:lnTo>
                    <a:pt x="347" y="47"/>
                  </a:lnTo>
                  <a:lnTo>
                    <a:pt x="344" y="49"/>
                  </a:lnTo>
                  <a:lnTo>
                    <a:pt x="340" y="51"/>
                  </a:lnTo>
                  <a:lnTo>
                    <a:pt x="337" y="53"/>
                  </a:lnTo>
                  <a:lnTo>
                    <a:pt x="333" y="55"/>
                  </a:lnTo>
                  <a:lnTo>
                    <a:pt x="329" y="57"/>
                  </a:lnTo>
                  <a:lnTo>
                    <a:pt x="324" y="58"/>
                  </a:lnTo>
                  <a:lnTo>
                    <a:pt x="319" y="60"/>
                  </a:lnTo>
                  <a:lnTo>
                    <a:pt x="314" y="61"/>
                  </a:lnTo>
                  <a:lnTo>
                    <a:pt x="310" y="62"/>
                  </a:lnTo>
                  <a:lnTo>
                    <a:pt x="306" y="63"/>
                  </a:lnTo>
                  <a:lnTo>
                    <a:pt x="302" y="63"/>
                  </a:lnTo>
                  <a:lnTo>
                    <a:pt x="297" y="64"/>
                  </a:lnTo>
                  <a:lnTo>
                    <a:pt x="292" y="64"/>
                  </a:lnTo>
                  <a:lnTo>
                    <a:pt x="287" y="64"/>
                  </a:lnTo>
                  <a:lnTo>
                    <a:pt x="282" y="63"/>
                  </a:lnTo>
                  <a:lnTo>
                    <a:pt x="276" y="63"/>
                  </a:lnTo>
                  <a:lnTo>
                    <a:pt x="270" y="62"/>
                  </a:lnTo>
                  <a:lnTo>
                    <a:pt x="264" y="61"/>
                  </a:lnTo>
                  <a:lnTo>
                    <a:pt x="259" y="60"/>
                  </a:lnTo>
                  <a:lnTo>
                    <a:pt x="254" y="58"/>
                  </a:lnTo>
                  <a:lnTo>
                    <a:pt x="250" y="56"/>
                  </a:lnTo>
                  <a:lnTo>
                    <a:pt x="246" y="55"/>
                  </a:lnTo>
                  <a:lnTo>
                    <a:pt x="242" y="53"/>
                  </a:lnTo>
                  <a:lnTo>
                    <a:pt x="238" y="50"/>
                  </a:lnTo>
                  <a:lnTo>
                    <a:pt x="235" y="48"/>
                  </a:lnTo>
                  <a:lnTo>
                    <a:pt x="231" y="46"/>
                  </a:lnTo>
                  <a:lnTo>
                    <a:pt x="228" y="43"/>
                  </a:lnTo>
                  <a:lnTo>
                    <a:pt x="225" y="41"/>
                  </a:lnTo>
                  <a:lnTo>
                    <a:pt x="223" y="38"/>
                  </a:lnTo>
                  <a:lnTo>
                    <a:pt x="221" y="35"/>
                  </a:lnTo>
                  <a:lnTo>
                    <a:pt x="219" y="33"/>
                  </a:lnTo>
                  <a:lnTo>
                    <a:pt x="216" y="37"/>
                  </a:lnTo>
                  <a:lnTo>
                    <a:pt x="214" y="40"/>
                  </a:lnTo>
                  <a:lnTo>
                    <a:pt x="210" y="43"/>
                  </a:lnTo>
                  <a:lnTo>
                    <a:pt x="207" y="46"/>
                  </a:lnTo>
                  <a:lnTo>
                    <a:pt x="202" y="49"/>
                  </a:lnTo>
                  <a:lnTo>
                    <a:pt x="197" y="52"/>
                  </a:lnTo>
                  <a:lnTo>
                    <a:pt x="194" y="54"/>
                  </a:lnTo>
                  <a:lnTo>
                    <a:pt x="189" y="56"/>
                  </a:lnTo>
                  <a:lnTo>
                    <a:pt x="185" y="57"/>
                  </a:lnTo>
                  <a:lnTo>
                    <a:pt x="179" y="59"/>
                  </a:lnTo>
                  <a:lnTo>
                    <a:pt x="174" y="61"/>
                  </a:lnTo>
                  <a:lnTo>
                    <a:pt x="169" y="62"/>
                  </a:lnTo>
                  <a:lnTo>
                    <a:pt x="163" y="63"/>
                  </a:lnTo>
                  <a:lnTo>
                    <a:pt x="159" y="63"/>
                  </a:lnTo>
                  <a:lnTo>
                    <a:pt x="154" y="64"/>
                  </a:lnTo>
                  <a:lnTo>
                    <a:pt x="150" y="64"/>
                  </a:lnTo>
                  <a:lnTo>
                    <a:pt x="145" y="64"/>
                  </a:lnTo>
                  <a:lnTo>
                    <a:pt x="138" y="63"/>
                  </a:lnTo>
                  <a:lnTo>
                    <a:pt x="131" y="62"/>
                  </a:lnTo>
                  <a:lnTo>
                    <a:pt x="125" y="61"/>
                  </a:lnTo>
                  <a:lnTo>
                    <a:pt x="119" y="60"/>
                  </a:lnTo>
                  <a:lnTo>
                    <a:pt x="113" y="58"/>
                  </a:lnTo>
                  <a:lnTo>
                    <a:pt x="106" y="56"/>
                  </a:lnTo>
                  <a:lnTo>
                    <a:pt x="100" y="53"/>
                  </a:lnTo>
                  <a:lnTo>
                    <a:pt x="95" y="50"/>
                  </a:lnTo>
                  <a:lnTo>
                    <a:pt x="91" y="47"/>
                  </a:lnTo>
                  <a:lnTo>
                    <a:pt x="87" y="45"/>
                  </a:lnTo>
                  <a:lnTo>
                    <a:pt x="85" y="42"/>
                  </a:lnTo>
                  <a:lnTo>
                    <a:pt x="82" y="40"/>
                  </a:lnTo>
                  <a:lnTo>
                    <a:pt x="79" y="43"/>
                  </a:lnTo>
                  <a:lnTo>
                    <a:pt x="76" y="46"/>
                  </a:lnTo>
                  <a:lnTo>
                    <a:pt x="72" y="50"/>
                  </a:lnTo>
                  <a:lnTo>
                    <a:pt x="66" y="53"/>
                  </a:lnTo>
                  <a:lnTo>
                    <a:pt x="61" y="56"/>
                  </a:lnTo>
                  <a:lnTo>
                    <a:pt x="56" y="58"/>
                  </a:lnTo>
                  <a:lnTo>
                    <a:pt x="50" y="60"/>
                  </a:lnTo>
                  <a:lnTo>
                    <a:pt x="45" y="62"/>
                  </a:lnTo>
                  <a:lnTo>
                    <a:pt x="39" y="63"/>
                  </a:lnTo>
                  <a:lnTo>
                    <a:pt x="34" y="64"/>
                  </a:lnTo>
                  <a:lnTo>
                    <a:pt x="28" y="66"/>
                  </a:lnTo>
                  <a:lnTo>
                    <a:pt x="22" y="67"/>
                  </a:lnTo>
                  <a:lnTo>
                    <a:pt x="16" y="67"/>
                  </a:lnTo>
                  <a:lnTo>
                    <a:pt x="10" y="68"/>
                  </a:lnTo>
                  <a:lnTo>
                    <a:pt x="4" y="68"/>
                  </a:lnTo>
                  <a:lnTo>
                    <a:pt x="0" y="68"/>
                  </a:lnTo>
                  <a:lnTo>
                    <a:pt x="0" y="31"/>
                  </a:lnTo>
                </a:path>
              </a:pathLst>
            </a:custGeom>
            <a:solidFill>
              <a:srgbClr val="2C4492"/>
            </a:solidFill>
            <a:ln w="25400" cap="rnd">
              <a:noFill/>
              <a:round/>
              <a:headEnd/>
              <a:tailEnd/>
            </a:ln>
          </p:spPr>
          <p:txBody>
            <a:bodyPr/>
            <a:lstStyle/>
            <a:p>
              <a:endParaRPr lang="en-NZ"/>
            </a:p>
          </p:txBody>
        </p:sp>
        <p:sp>
          <p:nvSpPr>
            <p:cNvPr id="7" name="Freeform 15"/>
            <p:cNvSpPr>
              <a:spLocks/>
            </p:cNvSpPr>
            <p:nvPr/>
          </p:nvSpPr>
          <p:spPr bwMode="auto">
            <a:xfrm>
              <a:off x="2018" y="2592"/>
              <a:ext cx="432" cy="69"/>
            </a:xfrm>
            <a:custGeom>
              <a:avLst/>
              <a:gdLst>
                <a:gd name="T0" fmla="*/ 417 w 432"/>
                <a:gd name="T1" fmla="*/ 30 h 69"/>
                <a:gd name="T2" fmla="*/ 397 w 432"/>
                <a:gd name="T3" fmla="*/ 27 h 69"/>
                <a:gd name="T4" fmla="*/ 375 w 432"/>
                <a:gd name="T5" fmla="*/ 21 h 69"/>
                <a:gd name="T6" fmla="*/ 356 w 432"/>
                <a:gd name="T7" fmla="*/ 10 h 69"/>
                <a:gd name="T8" fmla="*/ 347 w 432"/>
                <a:gd name="T9" fmla="*/ 6 h 69"/>
                <a:gd name="T10" fmla="*/ 334 w 432"/>
                <a:gd name="T11" fmla="*/ 16 h 69"/>
                <a:gd name="T12" fmla="*/ 314 w 432"/>
                <a:gd name="T13" fmla="*/ 25 h 69"/>
                <a:gd name="T14" fmla="*/ 293 w 432"/>
                <a:gd name="T15" fmla="*/ 29 h 69"/>
                <a:gd name="T16" fmla="*/ 265 w 432"/>
                <a:gd name="T17" fmla="*/ 29 h 69"/>
                <a:gd name="T18" fmla="*/ 235 w 432"/>
                <a:gd name="T19" fmla="*/ 21 h 69"/>
                <a:gd name="T20" fmla="*/ 214 w 432"/>
                <a:gd name="T21" fmla="*/ 5 h 69"/>
                <a:gd name="T22" fmla="*/ 198 w 432"/>
                <a:gd name="T23" fmla="*/ 12 h 69"/>
                <a:gd name="T24" fmla="*/ 183 w 432"/>
                <a:gd name="T25" fmla="*/ 21 h 69"/>
                <a:gd name="T26" fmla="*/ 162 w 432"/>
                <a:gd name="T27" fmla="*/ 28 h 69"/>
                <a:gd name="T28" fmla="*/ 142 w 432"/>
                <a:gd name="T29" fmla="*/ 30 h 69"/>
                <a:gd name="T30" fmla="*/ 125 w 432"/>
                <a:gd name="T31" fmla="*/ 29 h 69"/>
                <a:gd name="T32" fmla="*/ 107 w 432"/>
                <a:gd name="T33" fmla="*/ 26 h 69"/>
                <a:gd name="T34" fmla="*/ 90 w 432"/>
                <a:gd name="T35" fmla="*/ 18 h 69"/>
                <a:gd name="T36" fmla="*/ 75 w 432"/>
                <a:gd name="T37" fmla="*/ 8 h 69"/>
                <a:gd name="T38" fmla="*/ 67 w 432"/>
                <a:gd name="T39" fmla="*/ 2 h 69"/>
                <a:gd name="T40" fmla="*/ 60 w 432"/>
                <a:gd name="T41" fmla="*/ 10 h 69"/>
                <a:gd name="T42" fmla="*/ 49 w 432"/>
                <a:gd name="T43" fmla="*/ 17 h 69"/>
                <a:gd name="T44" fmla="*/ 35 w 432"/>
                <a:gd name="T45" fmla="*/ 24 h 69"/>
                <a:gd name="T46" fmla="*/ 16 w 432"/>
                <a:gd name="T47" fmla="*/ 29 h 69"/>
                <a:gd name="T48" fmla="*/ 0 w 432"/>
                <a:gd name="T49" fmla="*/ 64 h 69"/>
                <a:gd name="T50" fmla="*/ 22 w 432"/>
                <a:gd name="T51" fmla="*/ 62 h 69"/>
                <a:gd name="T52" fmla="*/ 41 w 432"/>
                <a:gd name="T53" fmla="*/ 56 h 69"/>
                <a:gd name="T54" fmla="*/ 56 w 432"/>
                <a:gd name="T55" fmla="*/ 47 h 69"/>
                <a:gd name="T56" fmla="*/ 67 w 432"/>
                <a:gd name="T57" fmla="*/ 38 h 69"/>
                <a:gd name="T58" fmla="*/ 75 w 432"/>
                <a:gd name="T59" fmla="*/ 39 h 69"/>
                <a:gd name="T60" fmla="*/ 88 w 432"/>
                <a:gd name="T61" fmla="*/ 49 h 69"/>
                <a:gd name="T62" fmla="*/ 103 w 432"/>
                <a:gd name="T63" fmla="*/ 57 h 69"/>
                <a:gd name="T64" fmla="*/ 121 w 432"/>
                <a:gd name="T65" fmla="*/ 62 h 69"/>
                <a:gd name="T66" fmla="*/ 140 w 432"/>
                <a:gd name="T67" fmla="*/ 64 h 69"/>
                <a:gd name="T68" fmla="*/ 162 w 432"/>
                <a:gd name="T69" fmla="*/ 62 h 69"/>
                <a:gd name="T70" fmla="*/ 181 w 432"/>
                <a:gd name="T71" fmla="*/ 56 h 69"/>
                <a:gd name="T72" fmla="*/ 197 w 432"/>
                <a:gd name="T73" fmla="*/ 48 h 69"/>
                <a:gd name="T74" fmla="*/ 209 w 432"/>
                <a:gd name="T75" fmla="*/ 38 h 69"/>
                <a:gd name="T76" fmla="*/ 218 w 432"/>
                <a:gd name="T77" fmla="*/ 40 h 69"/>
                <a:gd name="T78" fmla="*/ 233 w 432"/>
                <a:gd name="T79" fmla="*/ 52 h 69"/>
                <a:gd name="T80" fmla="*/ 252 w 432"/>
                <a:gd name="T81" fmla="*/ 59 h 69"/>
                <a:gd name="T82" fmla="*/ 272 w 432"/>
                <a:gd name="T83" fmla="*/ 63 h 69"/>
                <a:gd name="T84" fmla="*/ 293 w 432"/>
                <a:gd name="T85" fmla="*/ 63 h 69"/>
                <a:gd name="T86" fmla="*/ 319 w 432"/>
                <a:gd name="T87" fmla="*/ 58 h 69"/>
                <a:gd name="T88" fmla="*/ 340 w 432"/>
                <a:gd name="T89" fmla="*/ 47 h 69"/>
                <a:gd name="T90" fmla="*/ 351 w 432"/>
                <a:gd name="T91" fmla="*/ 43 h 69"/>
                <a:gd name="T92" fmla="*/ 370 w 432"/>
                <a:gd name="T93" fmla="*/ 56 h 69"/>
                <a:gd name="T94" fmla="*/ 392 w 432"/>
                <a:gd name="T95" fmla="*/ 63 h 69"/>
                <a:gd name="T96" fmla="*/ 414 w 432"/>
                <a:gd name="T97" fmla="*/ 67 h 69"/>
                <a:gd name="T98" fmla="*/ 431 w 432"/>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2"/>
                <a:gd name="T151" fmla="*/ 0 h 69"/>
                <a:gd name="T152" fmla="*/ 432 w 432"/>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2" h="69">
                  <a:moveTo>
                    <a:pt x="431" y="31"/>
                  </a:moveTo>
                  <a:lnTo>
                    <a:pt x="427" y="31"/>
                  </a:lnTo>
                  <a:lnTo>
                    <a:pt x="422" y="30"/>
                  </a:lnTo>
                  <a:lnTo>
                    <a:pt x="417" y="30"/>
                  </a:lnTo>
                  <a:lnTo>
                    <a:pt x="413" y="29"/>
                  </a:lnTo>
                  <a:lnTo>
                    <a:pt x="408" y="29"/>
                  </a:lnTo>
                  <a:lnTo>
                    <a:pt x="403" y="28"/>
                  </a:lnTo>
                  <a:lnTo>
                    <a:pt x="397" y="27"/>
                  </a:lnTo>
                  <a:lnTo>
                    <a:pt x="392" y="26"/>
                  </a:lnTo>
                  <a:lnTo>
                    <a:pt x="386" y="25"/>
                  </a:lnTo>
                  <a:lnTo>
                    <a:pt x="380" y="23"/>
                  </a:lnTo>
                  <a:lnTo>
                    <a:pt x="375" y="21"/>
                  </a:lnTo>
                  <a:lnTo>
                    <a:pt x="369" y="18"/>
                  </a:lnTo>
                  <a:lnTo>
                    <a:pt x="364" y="15"/>
                  </a:lnTo>
                  <a:lnTo>
                    <a:pt x="359" y="12"/>
                  </a:lnTo>
                  <a:lnTo>
                    <a:pt x="356" y="10"/>
                  </a:lnTo>
                  <a:lnTo>
                    <a:pt x="352" y="7"/>
                  </a:lnTo>
                  <a:lnTo>
                    <a:pt x="350" y="5"/>
                  </a:lnTo>
                  <a:lnTo>
                    <a:pt x="348" y="3"/>
                  </a:lnTo>
                  <a:lnTo>
                    <a:pt x="347" y="6"/>
                  </a:lnTo>
                  <a:lnTo>
                    <a:pt x="345" y="8"/>
                  </a:lnTo>
                  <a:lnTo>
                    <a:pt x="341" y="11"/>
                  </a:lnTo>
                  <a:lnTo>
                    <a:pt x="338" y="13"/>
                  </a:lnTo>
                  <a:lnTo>
                    <a:pt x="334" y="16"/>
                  </a:lnTo>
                  <a:lnTo>
                    <a:pt x="330" y="19"/>
                  </a:lnTo>
                  <a:lnTo>
                    <a:pt x="324" y="21"/>
                  </a:lnTo>
                  <a:lnTo>
                    <a:pt x="319" y="23"/>
                  </a:lnTo>
                  <a:lnTo>
                    <a:pt x="314" y="25"/>
                  </a:lnTo>
                  <a:lnTo>
                    <a:pt x="309" y="27"/>
                  </a:lnTo>
                  <a:lnTo>
                    <a:pt x="304" y="28"/>
                  </a:lnTo>
                  <a:lnTo>
                    <a:pt x="299" y="29"/>
                  </a:lnTo>
                  <a:lnTo>
                    <a:pt x="293" y="29"/>
                  </a:lnTo>
                  <a:lnTo>
                    <a:pt x="287" y="30"/>
                  </a:lnTo>
                  <a:lnTo>
                    <a:pt x="281" y="30"/>
                  </a:lnTo>
                  <a:lnTo>
                    <a:pt x="273" y="30"/>
                  </a:lnTo>
                  <a:lnTo>
                    <a:pt x="265" y="29"/>
                  </a:lnTo>
                  <a:lnTo>
                    <a:pt x="257" y="28"/>
                  </a:lnTo>
                  <a:lnTo>
                    <a:pt x="251" y="26"/>
                  </a:lnTo>
                  <a:lnTo>
                    <a:pt x="243" y="24"/>
                  </a:lnTo>
                  <a:lnTo>
                    <a:pt x="235" y="21"/>
                  </a:lnTo>
                  <a:lnTo>
                    <a:pt x="230" y="17"/>
                  </a:lnTo>
                  <a:lnTo>
                    <a:pt x="224" y="14"/>
                  </a:lnTo>
                  <a:lnTo>
                    <a:pt x="219" y="10"/>
                  </a:lnTo>
                  <a:lnTo>
                    <a:pt x="214" y="5"/>
                  </a:lnTo>
                  <a:lnTo>
                    <a:pt x="209" y="0"/>
                  </a:lnTo>
                  <a:lnTo>
                    <a:pt x="206" y="5"/>
                  </a:lnTo>
                  <a:lnTo>
                    <a:pt x="202" y="9"/>
                  </a:lnTo>
                  <a:lnTo>
                    <a:pt x="198" y="12"/>
                  </a:lnTo>
                  <a:lnTo>
                    <a:pt x="195" y="14"/>
                  </a:lnTo>
                  <a:lnTo>
                    <a:pt x="191" y="17"/>
                  </a:lnTo>
                  <a:lnTo>
                    <a:pt x="187" y="19"/>
                  </a:lnTo>
                  <a:lnTo>
                    <a:pt x="183" y="21"/>
                  </a:lnTo>
                  <a:lnTo>
                    <a:pt x="178" y="23"/>
                  </a:lnTo>
                  <a:lnTo>
                    <a:pt x="172" y="25"/>
                  </a:lnTo>
                  <a:lnTo>
                    <a:pt x="168" y="27"/>
                  </a:lnTo>
                  <a:lnTo>
                    <a:pt x="162" y="28"/>
                  </a:lnTo>
                  <a:lnTo>
                    <a:pt x="157" y="29"/>
                  </a:lnTo>
                  <a:lnTo>
                    <a:pt x="152" y="29"/>
                  </a:lnTo>
                  <a:lnTo>
                    <a:pt x="147" y="30"/>
                  </a:lnTo>
                  <a:lnTo>
                    <a:pt x="142" y="30"/>
                  </a:lnTo>
                  <a:lnTo>
                    <a:pt x="138" y="30"/>
                  </a:lnTo>
                  <a:lnTo>
                    <a:pt x="133" y="30"/>
                  </a:lnTo>
                  <a:lnTo>
                    <a:pt x="129" y="29"/>
                  </a:lnTo>
                  <a:lnTo>
                    <a:pt x="125" y="29"/>
                  </a:lnTo>
                  <a:lnTo>
                    <a:pt x="120" y="29"/>
                  </a:lnTo>
                  <a:lnTo>
                    <a:pt x="116" y="28"/>
                  </a:lnTo>
                  <a:lnTo>
                    <a:pt x="111" y="27"/>
                  </a:lnTo>
                  <a:lnTo>
                    <a:pt x="107" y="26"/>
                  </a:lnTo>
                  <a:lnTo>
                    <a:pt x="102" y="24"/>
                  </a:lnTo>
                  <a:lnTo>
                    <a:pt x="99" y="23"/>
                  </a:lnTo>
                  <a:lnTo>
                    <a:pt x="94" y="21"/>
                  </a:lnTo>
                  <a:lnTo>
                    <a:pt x="90" y="18"/>
                  </a:lnTo>
                  <a:lnTo>
                    <a:pt x="86" y="16"/>
                  </a:lnTo>
                  <a:lnTo>
                    <a:pt x="82" y="13"/>
                  </a:lnTo>
                  <a:lnTo>
                    <a:pt x="78" y="11"/>
                  </a:lnTo>
                  <a:lnTo>
                    <a:pt x="75" y="8"/>
                  </a:lnTo>
                  <a:lnTo>
                    <a:pt x="72" y="5"/>
                  </a:lnTo>
                  <a:lnTo>
                    <a:pt x="70" y="2"/>
                  </a:lnTo>
                  <a:lnTo>
                    <a:pt x="69" y="0"/>
                  </a:lnTo>
                  <a:lnTo>
                    <a:pt x="67" y="2"/>
                  </a:lnTo>
                  <a:lnTo>
                    <a:pt x="66" y="4"/>
                  </a:lnTo>
                  <a:lnTo>
                    <a:pt x="64" y="5"/>
                  </a:lnTo>
                  <a:lnTo>
                    <a:pt x="62" y="7"/>
                  </a:lnTo>
                  <a:lnTo>
                    <a:pt x="60" y="10"/>
                  </a:lnTo>
                  <a:lnTo>
                    <a:pt x="57" y="12"/>
                  </a:lnTo>
                  <a:lnTo>
                    <a:pt x="55" y="13"/>
                  </a:lnTo>
                  <a:lnTo>
                    <a:pt x="53" y="15"/>
                  </a:lnTo>
                  <a:lnTo>
                    <a:pt x="49" y="17"/>
                  </a:lnTo>
                  <a:lnTo>
                    <a:pt x="46" y="19"/>
                  </a:lnTo>
                  <a:lnTo>
                    <a:pt x="42" y="21"/>
                  </a:lnTo>
                  <a:lnTo>
                    <a:pt x="38" y="23"/>
                  </a:lnTo>
                  <a:lnTo>
                    <a:pt x="35" y="24"/>
                  </a:lnTo>
                  <a:lnTo>
                    <a:pt x="30" y="26"/>
                  </a:lnTo>
                  <a:lnTo>
                    <a:pt x="25" y="27"/>
                  </a:lnTo>
                  <a:lnTo>
                    <a:pt x="20" y="28"/>
                  </a:lnTo>
                  <a:lnTo>
                    <a:pt x="16" y="29"/>
                  </a:lnTo>
                  <a:lnTo>
                    <a:pt x="12" y="29"/>
                  </a:lnTo>
                  <a:lnTo>
                    <a:pt x="6" y="30"/>
                  </a:lnTo>
                  <a:lnTo>
                    <a:pt x="0" y="30"/>
                  </a:lnTo>
                  <a:lnTo>
                    <a:pt x="0" y="64"/>
                  </a:lnTo>
                  <a:lnTo>
                    <a:pt x="5" y="64"/>
                  </a:lnTo>
                  <a:lnTo>
                    <a:pt x="10" y="63"/>
                  </a:lnTo>
                  <a:lnTo>
                    <a:pt x="16" y="62"/>
                  </a:lnTo>
                  <a:lnTo>
                    <a:pt x="22" y="62"/>
                  </a:lnTo>
                  <a:lnTo>
                    <a:pt x="27" y="61"/>
                  </a:lnTo>
                  <a:lnTo>
                    <a:pt x="32" y="59"/>
                  </a:lnTo>
                  <a:lnTo>
                    <a:pt x="37" y="57"/>
                  </a:lnTo>
                  <a:lnTo>
                    <a:pt x="41" y="56"/>
                  </a:lnTo>
                  <a:lnTo>
                    <a:pt x="45" y="54"/>
                  </a:lnTo>
                  <a:lnTo>
                    <a:pt x="49" y="52"/>
                  </a:lnTo>
                  <a:lnTo>
                    <a:pt x="53" y="50"/>
                  </a:lnTo>
                  <a:lnTo>
                    <a:pt x="56" y="47"/>
                  </a:lnTo>
                  <a:lnTo>
                    <a:pt x="60" y="45"/>
                  </a:lnTo>
                  <a:lnTo>
                    <a:pt x="62" y="43"/>
                  </a:lnTo>
                  <a:lnTo>
                    <a:pt x="65" y="41"/>
                  </a:lnTo>
                  <a:lnTo>
                    <a:pt x="67" y="38"/>
                  </a:lnTo>
                  <a:lnTo>
                    <a:pt x="69" y="36"/>
                  </a:lnTo>
                  <a:lnTo>
                    <a:pt x="70" y="33"/>
                  </a:lnTo>
                  <a:lnTo>
                    <a:pt x="72" y="36"/>
                  </a:lnTo>
                  <a:lnTo>
                    <a:pt x="75" y="39"/>
                  </a:lnTo>
                  <a:lnTo>
                    <a:pt x="78" y="41"/>
                  </a:lnTo>
                  <a:lnTo>
                    <a:pt x="81" y="44"/>
                  </a:lnTo>
                  <a:lnTo>
                    <a:pt x="84" y="47"/>
                  </a:lnTo>
                  <a:lnTo>
                    <a:pt x="88" y="49"/>
                  </a:lnTo>
                  <a:lnTo>
                    <a:pt x="91" y="51"/>
                  </a:lnTo>
                  <a:lnTo>
                    <a:pt x="95" y="53"/>
                  </a:lnTo>
                  <a:lnTo>
                    <a:pt x="99" y="55"/>
                  </a:lnTo>
                  <a:lnTo>
                    <a:pt x="103" y="57"/>
                  </a:lnTo>
                  <a:lnTo>
                    <a:pt x="108" y="58"/>
                  </a:lnTo>
                  <a:lnTo>
                    <a:pt x="112" y="60"/>
                  </a:lnTo>
                  <a:lnTo>
                    <a:pt x="117" y="61"/>
                  </a:lnTo>
                  <a:lnTo>
                    <a:pt x="121" y="62"/>
                  </a:lnTo>
                  <a:lnTo>
                    <a:pt x="125" y="63"/>
                  </a:lnTo>
                  <a:lnTo>
                    <a:pt x="130" y="63"/>
                  </a:lnTo>
                  <a:lnTo>
                    <a:pt x="135" y="64"/>
                  </a:lnTo>
                  <a:lnTo>
                    <a:pt x="140" y="64"/>
                  </a:lnTo>
                  <a:lnTo>
                    <a:pt x="145" y="64"/>
                  </a:lnTo>
                  <a:lnTo>
                    <a:pt x="150" y="63"/>
                  </a:lnTo>
                  <a:lnTo>
                    <a:pt x="156" y="63"/>
                  </a:lnTo>
                  <a:lnTo>
                    <a:pt x="162" y="62"/>
                  </a:lnTo>
                  <a:lnTo>
                    <a:pt x="167" y="61"/>
                  </a:lnTo>
                  <a:lnTo>
                    <a:pt x="172" y="60"/>
                  </a:lnTo>
                  <a:lnTo>
                    <a:pt x="177" y="58"/>
                  </a:lnTo>
                  <a:lnTo>
                    <a:pt x="181" y="56"/>
                  </a:lnTo>
                  <a:lnTo>
                    <a:pt x="185" y="55"/>
                  </a:lnTo>
                  <a:lnTo>
                    <a:pt x="189" y="53"/>
                  </a:lnTo>
                  <a:lnTo>
                    <a:pt x="193" y="50"/>
                  </a:lnTo>
                  <a:lnTo>
                    <a:pt x="197" y="48"/>
                  </a:lnTo>
                  <a:lnTo>
                    <a:pt x="200" y="46"/>
                  </a:lnTo>
                  <a:lnTo>
                    <a:pt x="203" y="43"/>
                  </a:lnTo>
                  <a:lnTo>
                    <a:pt x="206" y="41"/>
                  </a:lnTo>
                  <a:lnTo>
                    <a:pt x="209" y="38"/>
                  </a:lnTo>
                  <a:lnTo>
                    <a:pt x="210" y="35"/>
                  </a:lnTo>
                  <a:lnTo>
                    <a:pt x="212" y="33"/>
                  </a:lnTo>
                  <a:lnTo>
                    <a:pt x="215" y="37"/>
                  </a:lnTo>
                  <a:lnTo>
                    <a:pt x="218" y="40"/>
                  </a:lnTo>
                  <a:lnTo>
                    <a:pt x="221" y="43"/>
                  </a:lnTo>
                  <a:lnTo>
                    <a:pt x="224" y="46"/>
                  </a:lnTo>
                  <a:lnTo>
                    <a:pt x="229" y="49"/>
                  </a:lnTo>
                  <a:lnTo>
                    <a:pt x="233" y="52"/>
                  </a:lnTo>
                  <a:lnTo>
                    <a:pt x="237" y="54"/>
                  </a:lnTo>
                  <a:lnTo>
                    <a:pt x="242" y="56"/>
                  </a:lnTo>
                  <a:lnTo>
                    <a:pt x="246" y="57"/>
                  </a:lnTo>
                  <a:lnTo>
                    <a:pt x="252" y="59"/>
                  </a:lnTo>
                  <a:lnTo>
                    <a:pt x="257" y="61"/>
                  </a:lnTo>
                  <a:lnTo>
                    <a:pt x="263" y="62"/>
                  </a:lnTo>
                  <a:lnTo>
                    <a:pt x="268" y="63"/>
                  </a:lnTo>
                  <a:lnTo>
                    <a:pt x="272" y="63"/>
                  </a:lnTo>
                  <a:lnTo>
                    <a:pt x="278" y="64"/>
                  </a:lnTo>
                  <a:lnTo>
                    <a:pt x="282" y="64"/>
                  </a:lnTo>
                  <a:lnTo>
                    <a:pt x="287" y="64"/>
                  </a:lnTo>
                  <a:lnTo>
                    <a:pt x="293" y="63"/>
                  </a:lnTo>
                  <a:lnTo>
                    <a:pt x="300" y="62"/>
                  </a:lnTo>
                  <a:lnTo>
                    <a:pt x="306" y="61"/>
                  </a:lnTo>
                  <a:lnTo>
                    <a:pt x="312" y="60"/>
                  </a:lnTo>
                  <a:lnTo>
                    <a:pt x="319" y="58"/>
                  </a:lnTo>
                  <a:lnTo>
                    <a:pt x="324" y="56"/>
                  </a:lnTo>
                  <a:lnTo>
                    <a:pt x="331" y="53"/>
                  </a:lnTo>
                  <a:lnTo>
                    <a:pt x="335" y="50"/>
                  </a:lnTo>
                  <a:lnTo>
                    <a:pt x="340" y="47"/>
                  </a:lnTo>
                  <a:lnTo>
                    <a:pt x="343" y="45"/>
                  </a:lnTo>
                  <a:lnTo>
                    <a:pt x="346" y="42"/>
                  </a:lnTo>
                  <a:lnTo>
                    <a:pt x="349" y="40"/>
                  </a:lnTo>
                  <a:lnTo>
                    <a:pt x="351" y="43"/>
                  </a:lnTo>
                  <a:lnTo>
                    <a:pt x="355" y="46"/>
                  </a:lnTo>
                  <a:lnTo>
                    <a:pt x="359" y="50"/>
                  </a:lnTo>
                  <a:lnTo>
                    <a:pt x="364" y="53"/>
                  </a:lnTo>
                  <a:lnTo>
                    <a:pt x="370" y="56"/>
                  </a:lnTo>
                  <a:lnTo>
                    <a:pt x="375" y="58"/>
                  </a:lnTo>
                  <a:lnTo>
                    <a:pt x="380" y="60"/>
                  </a:lnTo>
                  <a:lnTo>
                    <a:pt x="386" y="62"/>
                  </a:lnTo>
                  <a:lnTo>
                    <a:pt x="392" y="63"/>
                  </a:lnTo>
                  <a:lnTo>
                    <a:pt x="397" y="64"/>
                  </a:lnTo>
                  <a:lnTo>
                    <a:pt x="403" y="66"/>
                  </a:lnTo>
                  <a:lnTo>
                    <a:pt x="408" y="67"/>
                  </a:lnTo>
                  <a:lnTo>
                    <a:pt x="414" y="67"/>
                  </a:lnTo>
                  <a:lnTo>
                    <a:pt x="421" y="68"/>
                  </a:lnTo>
                  <a:lnTo>
                    <a:pt x="427" y="68"/>
                  </a:lnTo>
                  <a:lnTo>
                    <a:pt x="431" y="68"/>
                  </a:lnTo>
                  <a:lnTo>
                    <a:pt x="431" y="31"/>
                  </a:lnTo>
                </a:path>
              </a:pathLst>
            </a:custGeom>
            <a:solidFill>
              <a:srgbClr val="2C4492"/>
            </a:solidFill>
            <a:ln w="25400" cap="rnd">
              <a:noFill/>
              <a:round/>
              <a:headEnd/>
              <a:tailEnd/>
            </a:ln>
          </p:spPr>
          <p:txBody>
            <a:bodyPr/>
            <a:lstStyle/>
            <a:p>
              <a:endParaRPr lang="en-NZ"/>
            </a:p>
          </p:txBody>
        </p:sp>
        <p:sp>
          <p:nvSpPr>
            <p:cNvPr id="8" name="Freeform 16"/>
            <p:cNvSpPr>
              <a:spLocks/>
            </p:cNvSpPr>
            <p:nvPr/>
          </p:nvSpPr>
          <p:spPr bwMode="auto">
            <a:xfrm>
              <a:off x="2446" y="2592"/>
              <a:ext cx="436" cy="69"/>
            </a:xfrm>
            <a:custGeom>
              <a:avLst/>
              <a:gdLst>
                <a:gd name="T0" fmla="*/ 14 w 436"/>
                <a:gd name="T1" fmla="*/ 30 h 69"/>
                <a:gd name="T2" fmla="*/ 34 w 436"/>
                <a:gd name="T3" fmla="*/ 27 h 69"/>
                <a:gd name="T4" fmla="*/ 56 w 436"/>
                <a:gd name="T5" fmla="*/ 21 h 69"/>
                <a:gd name="T6" fmla="*/ 76 w 436"/>
                <a:gd name="T7" fmla="*/ 10 h 69"/>
                <a:gd name="T8" fmla="*/ 85 w 436"/>
                <a:gd name="T9" fmla="*/ 6 h 69"/>
                <a:gd name="T10" fmla="*/ 98 w 436"/>
                <a:gd name="T11" fmla="*/ 16 h 69"/>
                <a:gd name="T12" fmla="*/ 117 w 436"/>
                <a:gd name="T13" fmla="*/ 25 h 69"/>
                <a:gd name="T14" fmla="*/ 139 w 436"/>
                <a:gd name="T15" fmla="*/ 29 h 69"/>
                <a:gd name="T16" fmla="*/ 167 w 436"/>
                <a:gd name="T17" fmla="*/ 29 h 69"/>
                <a:gd name="T18" fmla="*/ 196 w 436"/>
                <a:gd name="T19" fmla="*/ 21 h 69"/>
                <a:gd name="T20" fmla="*/ 219 w 436"/>
                <a:gd name="T21" fmla="*/ 5 h 69"/>
                <a:gd name="T22" fmla="*/ 234 w 436"/>
                <a:gd name="T23" fmla="*/ 12 h 69"/>
                <a:gd name="T24" fmla="*/ 250 w 436"/>
                <a:gd name="T25" fmla="*/ 21 h 69"/>
                <a:gd name="T26" fmla="*/ 271 w 436"/>
                <a:gd name="T27" fmla="*/ 28 h 69"/>
                <a:gd name="T28" fmla="*/ 292 w 436"/>
                <a:gd name="T29" fmla="*/ 30 h 69"/>
                <a:gd name="T30" fmla="*/ 309 w 436"/>
                <a:gd name="T31" fmla="*/ 29 h 69"/>
                <a:gd name="T32" fmla="*/ 327 w 436"/>
                <a:gd name="T33" fmla="*/ 26 h 69"/>
                <a:gd name="T34" fmla="*/ 345 w 436"/>
                <a:gd name="T35" fmla="*/ 18 h 69"/>
                <a:gd name="T36" fmla="*/ 359 w 436"/>
                <a:gd name="T37" fmla="*/ 8 h 69"/>
                <a:gd name="T38" fmla="*/ 367 w 436"/>
                <a:gd name="T39" fmla="*/ 2 h 69"/>
                <a:gd name="T40" fmla="*/ 374 w 436"/>
                <a:gd name="T41" fmla="*/ 10 h 69"/>
                <a:gd name="T42" fmla="*/ 385 w 436"/>
                <a:gd name="T43" fmla="*/ 17 h 69"/>
                <a:gd name="T44" fmla="*/ 400 w 436"/>
                <a:gd name="T45" fmla="*/ 24 h 69"/>
                <a:gd name="T46" fmla="*/ 419 w 436"/>
                <a:gd name="T47" fmla="*/ 29 h 69"/>
                <a:gd name="T48" fmla="*/ 435 w 436"/>
                <a:gd name="T49" fmla="*/ 64 h 69"/>
                <a:gd name="T50" fmla="*/ 413 w 436"/>
                <a:gd name="T51" fmla="*/ 62 h 69"/>
                <a:gd name="T52" fmla="*/ 393 w 436"/>
                <a:gd name="T53" fmla="*/ 56 h 69"/>
                <a:gd name="T54" fmla="*/ 378 w 436"/>
                <a:gd name="T55" fmla="*/ 47 h 69"/>
                <a:gd name="T56" fmla="*/ 368 w 436"/>
                <a:gd name="T57" fmla="*/ 38 h 69"/>
                <a:gd name="T58" fmla="*/ 359 w 436"/>
                <a:gd name="T59" fmla="*/ 39 h 69"/>
                <a:gd name="T60" fmla="*/ 346 w 436"/>
                <a:gd name="T61" fmla="*/ 49 h 69"/>
                <a:gd name="T62" fmla="*/ 331 w 436"/>
                <a:gd name="T63" fmla="*/ 57 h 69"/>
                <a:gd name="T64" fmla="*/ 313 w 436"/>
                <a:gd name="T65" fmla="*/ 62 h 69"/>
                <a:gd name="T66" fmla="*/ 294 w 436"/>
                <a:gd name="T67" fmla="*/ 64 h 69"/>
                <a:gd name="T68" fmla="*/ 272 w 436"/>
                <a:gd name="T69" fmla="*/ 62 h 69"/>
                <a:gd name="T70" fmla="*/ 252 w 436"/>
                <a:gd name="T71" fmla="*/ 56 h 69"/>
                <a:gd name="T72" fmla="*/ 236 w 436"/>
                <a:gd name="T73" fmla="*/ 48 h 69"/>
                <a:gd name="T74" fmla="*/ 224 w 436"/>
                <a:gd name="T75" fmla="*/ 38 h 69"/>
                <a:gd name="T76" fmla="*/ 215 w 436"/>
                <a:gd name="T77" fmla="*/ 40 h 69"/>
                <a:gd name="T78" fmla="*/ 199 w 436"/>
                <a:gd name="T79" fmla="*/ 52 h 69"/>
                <a:gd name="T80" fmla="*/ 180 w 436"/>
                <a:gd name="T81" fmla="*/ 59 h 69"/>
                <a:gd name="T82" fmla="*/ 160 w 436"/>
                <a:gd name="T83" fmla="*/ 63 h 69"/>
                <a:gd name="T84" fmla="*/ 139 w 436"/>
                <a:gd name="T85" fmla="*/ 63 h 69"/>
                <a:gd name="T86" fmla="*/ 113 w 436"/>
                <a:gd name="T87" fmla="*/ 58 h 69"/>
                <a:gd name="T88" fmla="*/ 92 w 436"/>
                <a:gd name="T89" fmla="*/ 47 h 69"/>
                <a:gd name="T90" fmla="*/ 80 w 436"/>
                <a:gd name="T91" fmla="*/ 43 h 69"/>
                <a:gd name="T92" fmla="*/ 61 w 436"/>
                <a:gd name="T93" fmla="*/ 56 h 69"/>
                <a:gd name="T94" fmla="*/ 40 w 436"/>
                <a:gd name="T95" fmla="*/ 63 h 69"/>
                <a:gd name="T96" fmla="*/ 16 w 436"/>
                <a:gd name="T97" fmla="*/ 67 h 69"/>
                <a:gd name="T98" fmla="*/ 0 w 436"/>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6"/>
                <a:gd name="T151" fmla="*/ 0 h 69"/>
                <a:gd name="T152" fmla="*/ 436 w 436"/>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6" h="69">
                  <a:moveTo>
                    <a:pt x="0" y="31"/>
                  </a:moveTo>
                  <a:lnTo>
                    <a:pt x="4" y="31"/>
                  </a:lnTo>
                  <a:lnTo>
                    <a:pt x="9" y="30"/>
                  </a:lnTo>
                  <a:lnTo>
                    <a:pt x="14" y="30"/>
                  </a:lnTo>
                  <a:lnTo>
                    <a:pt x="19" y="29"/>
                  </a:lnTo>
                  <a:lnTo>
                    <a:pt x="23" y="29"/>
                  </a:lnTo>
                  <a:lnTo>
                    <a:pt x="28" y="28"/>
                  </a:lnTo>
                  <a:lnTo>
                    <a:pt x="34" y="27"/>
                  </a:lnTo>
                  <a:lnTo>
                    <a:pt x="40" y="26"/>
                  </a:lnTo>
                  <a:lnTo>
                    <a:pt x="45" y="25"/>
                  </a:lnTo>
                  <a:lnTo>
                    <a:pt x="51" y="23"/>
                  </a:lnTo>
                  <a:lnTo>
                    <a:pt x="56" y="21"/>
                  </a:lnTo>
                  <a:lnTo>
                    <a:pt x="62" y="18"/>
                  </a:lnTo>
                  <a:lnTo>
                    <a:pt x="67" y="15"/>
                  </a:lnTo>
                  <a:lnTo>
                    <a:pt x="72" y="12"/>
                  </a:lnTo>
                  <a:lnTo>
                    <a:pt x="76" y="10"/>
                  </a:lnTo>
                  <a:lnTo>
                    <a:pt x="79" y="7"/>
                  </a:lnTo>
                  <a:lnTo>
                    <a:pt x="81" y="5"/>
                  </a:lnTo>
                  <a:lnTo>
                    <a:pt x="83" y="3"/>
                  </a:lnTo>
                  <a:lnTo>
                    <a:pt x="85" y="6"/>
                  </a:lnTo>
                  <a:lnTo>
                    <a:pt x="87" y="8"/>
                  </a:lnTo>
                  <a:lnTo>
                    <a:pt x="90" y="11"/>
                  </a:lnTo>
                  <a:lnTo>
                    <a:pt x="94" y="13"/>
                  </a:lnTo>
                  <a:lnTo>
                    <a:pt x="98" y="16"/>
                  </a:lnTo>
                  <a:lnTo>
                    <a:pt x="102" y="19"/>
                  </a:lnTo>
                  <a:lnTo>
                    <a:pt x="107" y="21"/>
                  </a:lnTo>
                  <a:lnTo>
                    <a:pt x="112" y="23"/>
                  </a:lnTo>
                  <a:lnTo>
                    <a:pt x="117" y="25"/>
                  </a:lnTo>
                  <a:lnTo>
                    <a:pt x="122" y="27"/>
                  </a:lnTo>
                  <a:lnTo>
                    <a:pt x="128" y="28"/>
                  </a:lnTo>
                  <a:lnTo>
                    <a:pt x="133" y="29"/>
                  </a:lnTo>
                  <a:lnTo>
                    <a:pt x="139" y="29"/>
                  </a:lnTo>
                  <a:lnTo>
                    <a:pt x="145" y="30"/>
                  </a:lnTo>
                  <a:lnTo>
                    <a:pt x="151" y="30"/>
                  </a:lnTo>
                  <a:lnTo>
                    <a:pt x="159" y="30"/>
                  </a:lnTo>
                  <a:lnTo>
                    <a:pt x="167" y="29"/>
                  </a:lnTo>
                  <a:lnTo>
                    <a:pt x="175" y="28"/>
                  </a:lnTo>
                  <a:lnTo>
                    <a:pt x="182" y="26"/>
                  </a:lnTo>
                  <a:lnTo>
                    <a:pt x="189" y="24"/>
                  </a:lnTo>
                  <a:lnTo>
                    <a:pt x="196" y="21"/>
                  </a:lnTo>
                  <a:lnTo>
                    <a:pt x="203" y="17"/>
                  </a:lnTo>
                  <a:lnTo>
                    <a:pt x="209" y="14"/>
                  </a:lnTo>
                  <a:lnTo>
                    <a:pt x="214" y="10"/>
                  </a:lnTo>
                  <a:lnTo>
                    <a:pt x="219" y="5"/>
                  </a:lnTo>
                  <a:lnTo>
                    <a:pt x="223" y="0"/>
                  </a:lnTo>
                  <a:lnTo>
                    <a:pt x="228" y="5"/>
                  </a:lnTo>
                  <a:lnTo>
                    <a:pt x="231" y="9"/>
                  </a:lnTo>
                  <a:lnTo>
                    <a:pt x="234" y="12"/>
                  </a:lnTo>
                  <a:lnTo>
                    <a:pt x="238" y="14"/>
                  </a:lnTo>
                  <a:lnTo>
                    <a:pt x="242" y="17"/>
                  </a:lnTo>
                  <a:lnTo>
                    <a:pt x="247" y="19"/>
                  </a:lnTo>
                  <a:lnTo>
                    <a:pt x="250" y="21"/>
                  </a:lnTo>
                  <a:lnTo>
                    <a:pt x="255" y="23"/>
                  </a:lnTo>
                  <a:lnTo>
                    <a:pt x="261" y="25"/>
                  </a:lnTo>
                  <a:lnTo>
                    <a:pt x="265" y="27"/>
                  </a:lnTo>
                  <a:lnTo>
                    <a:pt x="271" y="28"/>
                  </a:lnTo>
                  <a:lnTo>
                    <a:pt x="276" y="29"/>
                  </a:lnTo>
                  <a:lnTo>
                    <a:pt x="281" y="29"/>
                  </a:lnTo>
                  <a:lnTo>
                    <a:pt x="286" y="30"/>
                  </a:lnTo>
                  <a:lnTo>
                    <a:pt x="292" y="30"/>
                  </a:lnTo>
                  <a:lnTo>
                    <a:pt x="295" y="30"/>
                  </a:lnTo>
                  <a:lnTo>
                    <a:pt x="300" y="30"/>
                  </a:lnTo>
                  <a:lnTo>
                    <a:pt x="305" y="29"/>
                  </a:lnTo>
                  <a:lnTo>
                    <a:pt x="309" y="29"/>
                  </a:lnTo>
                  <a:lnTo>
                    <a:pt x="314" y="29"/>
                  </a:lnTo>
                  <a:lnTo>
                    <a:pt x="318" y="28"/>
                  </a:lnTo>
                  <a:lnTo>
                    <a:pt x="323" y="27"/>
                  </a:lnTo>
                  <a:lnTo>
                    <a:pt x="327" y="26"/>
                  </a:lnTo>
                  <a:lnTo>
                    <a:pt x="332" y="24"/>
                  </a:lnTo>
                  <a:lnTo>
                    <a:pt x="336" y="23"/>
                  </a:lnTo>
                  <a:lnTo>
                    <a:pt x="339" y="21"/>
                  </a:lnTo>
                  <a:lnTo>
                    <a:pt x="345" y="18"/>
                  </a:lnTo>
                  <a:lnTo>
                    <a:pt x="348" y="16"/>
                  </a:lnTo>
                  <a:lnTo>
                    <a:pt x="352" y="13"/>
                  </a:lnTo>
                  <a:lnTo>
                    <a:pt x="356" y="11"/>
                  </a:lnTo>
                  <a:lnTo>
                    <a:pt x="359" y="8"/>
                  </a:lnTo>
                  <a:lnTo>
                    <a:pt x="362" y="5"/>
                  </a:lnTo>
                  <a:lnTo>
                    <a:pt x="364" y="2"/>
                  </a:lnTo>
                  <a:lnTo>
                    <a:pt x="366" y="0"/>
                  </a:lnTo>
                  <a:lnTo>
                    <a:pt x="367" y="2"/>
                  </a:lnTo>
                  <a:lnTo>
                    <a:pt x="369" y="4"/>
                  </a:lnTo>
                  <a:lnTo>
                    <a:pt x="370" y="5"/>
                  </a:lnTo>
                  <a:lnTo>
                    <a:pt x="372" y="7"/>
                  </a:lnTo>
                  <a:lnTo>
                    <a:pt x="374" y="10"/>
                  </a:lnTo>
                  <a:lnTo>
                    <a:pt x="377" y="12"/>
                  </a:lnTo>
                  <a:lnTo>
                    <a:pt x="379" y="13"/>
                  </a:lnTo>
                  <a:lnTo>
                    <a:pt x="381" y="15"/>
                  </a:lnTo>
                  <a:lnTo>
                    <a:pt x="385" y="17"/>
                  </a:lnTo>
                  <a:lnTo>
                    <a:pt x="388" y="19"/>
                  </a:lnTo>
                  <a:lnTo>
                    <a:pt x="392" y="21"/>
                  </a:lnTo>
                  <a:lnTo>
                    <a:pt x="396" y="23"/>
                  </a:lnTo>
                  <a:lnTo>
                    <a:pt x="400" y="24"/>
                  </a:lnTo>
                  <a:lnTo>
                    <a:pt x="404" y="26"/>
                  </a:lnTo>
                  <a:lnTo>
                    <a:pt x="410" y="27"/>
                  </a:lnTo>
                  <a:lnTo>
                    <a:pt x="414" y="28"/>
                  </a:lnTo>
                  <a:lnTo>
                    <a:pt x="419" y="29"/>
                  </a:lnTo>
                  <a:lnTo>
                    <a:pt x="423" y="29"/>
                  </a:lnTo>
                  <a:lnTo>
                    <a:pt x="429" y="30"/>
                  </a:lnTo>
                  <a:lnTo>
                    <a:pt x="435" y="30"/>
                  </a:lnTo>
                  <a:lnTo>
                    <a:pt x="435" y="64"/>
                  </a:lnTo>
                  <a:lnTo>
                    <a:pt x="430" y="64"/>
                  </a:lnTo>
                  <a:lnTo>
                    <a:pt x="424" y="63"/>
                  </a:lnTo>
                  <a:lnTo>
                    <a:pt x="419" y="62"/>
                  </a:lnTo>
                  <a:lnTo>
                    <a:pt x="413" y="62"/>
                  </a:lnTo>
                  <a:lnTo>
                    <a:pt x="407" y="61"/>
                  </a:lnTo>
                  <a:lnTo>
                    <a:pt x="402" y="59"/>
                  </a:lnTo>
                  <a:lnTo>
                    <a:pt x="398" y="57"/>
                  </a:lnTo>
                  <a:lnTo>
                    <a:pt x="393" y="56"/>
                  </a:lnTo>
                  <a:lnTo>
                    <a:pt x="389" y="54"/>
                  </a:lnTo>
                  <a:lnTo>
                    <a:pt x="385" y="52"/>
                  </a:lnTo>
                  <a:lnTo>
                    <a:pt x="382" y="50"/>
                  </a:lnTo>
                  <a:lnTo>
                    <a:pt x="378" y="47"/>
                  </a:lnTo>
                  <a:lnTo>
                    <a:pt x="375" y="45"/>
                  </a:lnTo>
                  <a:lnTo>
                    <a:pt x="372" y="43"/>
                  </a:lnTo>
                  <a:lnTo>
                    <a:pt x="370" y="41"/>
                  </a:lnTo>
                  <a:lnTo>
                    <a:pt x="368" y="38"/>
                  </a:lnTo>
                  <a:lnTo>
                    <a:pt x="366" y="36"/>
                  </a:lnTo>
                  <a:lnTo>
                    <a:pt x="364" y="33"/>
                  </a:lnTo>
                  <a:lnTo>
                    <a:pt x="361" y="36"/>
                  </a:lnTo>
                  <a:lnTo>
                    <a:pt x="359" y="39"/>
                  </a:lnTo>
                  <a:lnTo>
                    <a:pt x="356" y="41"/>
                  </a:lnTo>
                  <a:lnTo>
                    <a:pt x="353" y="44"/>
                  </a:lnTo>
                  <a:lnTo>
                    <a:pt x="350" y="47"/>
                  </a:lnTo>
                  <a:lnTo>
                    <a:pt x="346" y="49"/>
                  </a:lnTo>
                  <a:lnTo>
                    <a:pt x="343" y="51"/>
                  </a:lnTo>
                  <a:lnTo>
                    <a:pt x="339" y="53"/>
                  </a:lnTo>
                  <a:lnTo>
                    <a:pt x="335" y="55"/>
                  </a:lnTo>
                  <a:lnTo>
                    <a:pt x="331" y="57"/>
                  </a:lnTo>
                  <a:lnTo>
                    <a:pt x="326" y="58"/>
                  </a:lnTo>
                  <a:lnTo>
                    <a:pt x="321" y="60"/>
                  </a:lnTo>
                  <a:lnTo>
                    <a:pt x="316" y="61"/>
                  </a:lnTo>
                  <a:lnTo>
                    <a:pt x="313" y="62"/>
                  </a:lnTo>
                  <a:lnTo>
                    <a:pt x="308" y="63"/>
                  </a:lnTo>
                  <a:lnTo>
                    <a:pt x="304" y="63"/>
                  </a:lnTo>
                  <a:lnTo>
                    <a:pt x="299" y="64"/>
                  </a:lnTo>
                  <a:lnTo>
                    <a:pt x="294" y="64"/>
                  </a:lnTo>
                  <a:lnTo>
                    <a:pt x="289" y="64"/>
                  </a:lnTo>
                  <a:lnTo>
                    <a:pt x="284" y="63"/>
                  </a:lnTo>
                  <a:lnTo>
                    <a:pt x="278" y="63"/>
                  </a:lnTo>
                  <a:lnTo>
                    <a:pt x="272" y="62"/>
                  </a:lnTo>
                  <a:lnTo>
                    <a:pt x="266" y="61"/>
                  </a:lnTo>
                  <a:lnTo>
                    <a:pt x="261" y="60"/>
                  </a:lnTo>
                  <a:lnTo>
                    <a:pt x="256" y="58"/>
                  </a:lnTo>
                  <a:lnTo>
                    <a:pt x="252" y="56"/>
                  </a:lnTo>
                  <a:lnTo>
                    <a:pt x="248" y="55"/>
                  </a:lnTo>
                  <a:lnTo>
                    <a:pt x="244" y="53"/>
                  </a:lnTo>
                  <a:lnTo>
                    <a:pt x="240" y="50"/>
                  </a:lnTo>
                  <a:lnTo>
                    <a:pt x="236" y="48"/>
                  </a:lnTo>
                  <a:lnTo>
                    <a:pt x="233" y="46"/>
                  </a:lnTo>
                  <a:lnTo>
                    <a:pt x="230" y="43"/>
                  </a:lnTo>
                  <a:lnTo>
                    <a:pt x="227" y="41"/>
                  </a:lnTo>
                  <a:lnTo>
                    <a:pt x="224" y="38"/>
                  </a:lnTo>
                  <a:lnTo>
                    <a:pt x="223" y="35"/>
                  </a:lnTo>
                  <a:lnTo>
                    <a:pt x="220" y="33"/>
                  </a:lnTo>
                  <a:lnTo>
                    <a:pt x="218" y="37"/>
                  </a:lnTo>
                  <a:lnTo>
                    <a:pt x="215" y="40"/>
                  </a:lnTo>
                  <a:lnTo>
                    <a:pt x="212" y="43"/>
                  </a:lnTo>
                  <a:lnTo>
                    <a:pt x="208" y="46"/>
                  </a:lnTo>
                  <a:lnTo>
                    <a:pt x="204" y="49"/>
                  </a:lnTo>
                  <a:lnTo>
                    <a:pt x="199" y="52"/>
                  </a:lnTo>
                  <a:lnTo>
                    <a:pt x="195" y="54"/>
                  </a:lnTo>
                  <a:lnTo>
                    <a:pt x="190" y="56"/>
                  </a:lnTo>
                  <a:lnTo>
                    <a:pt x="186" y="57"/>
                  </a:lnTo>
                  <a:lnTo>
                    <a:pt x="180" y="59"/>
                  </a:lnTo>
                  <a:lnTo>
                    <a:pt x="175" y="61"/>
                  </a:lnTo>
                  <a:lnTo>
                    <a:pt x="170" y="62"/>
                  </a:lnTo>
                  <a:lnTo>
                    <a:pt x="164" y="63"/>
                  </a:lnTo>
                  <a:lnTo>
                    <a:pt x="160" y="63"/>
                  </a:lnTo>
                  <a:lnTo>
                    <a:pt x="155" y="64"/>
                  </a:lnTo>
                  <a:lnTo>
                    <a:pt x="151" y="64"/>
                  </a:lnTo>
                  <a:lnTo>
                    <a:pt x="146" y="64"/>
                  </a:lnTo>
                  <a:lnTo>
                    <a:pt x="139" y="63"/>
                  </a:lnTo>
                  <a:lnTo>
                    <a:pt x="132" y="62"/>
                  </a:lnTo>
                  <a:lnTo>
                    <a:pt x="126" y="61"/>
                  </a:lnTo>
                  <a:lnTo>
                    <a:pt x="120" y="60"/>
                  </a:lnTo>
                  <a:lnTo>
                    <a:pt x="113" y="58"/>
                  </a:lnTo>
                  <a:lnTo>
                    <a:pt x="107" y="56"/>
                  </a:lnTo>
                  <a:lnTo>
                    <a:pt x="101" y="53"/>
                  </a:lnTo>
                  <a:lnTo>
                    <a:pt x="96" y="50"/>
                  </a:lnTo>
                  <a:lnTo>
                    <a:pt x="92" y="47"/>
                  </a:lnTo>
                  <a:lnTo>
                    <a:pt x="88" y="45"/>
                  </a:lnTo>
                  <a:lnTo>
                    <a:pt x="85" y="42"/>
                  </a:lnTo>
                  <a:lnTo>
                    <a:pt x="83" y="40"/>
                  </a:lnTo>
                  <a:lnTo>
                    <a:pt x="80" y="43"/>
                  </a:lnTo>
                  <a:lnTo>
                    <a:pt x="76" y="46"/>
                  </a:lnTo>
                  <a:lnTo>
                    <a:pt x="72" y="50"/>
                  </a:lnTo>
                  <a:lnTo>
                    <a:pt x="67" y="53"/>
                  </a:lnTo>
                  <a:lnTo>
                    <a:pt x="61" y="56"/>
                  </a:lnTo>
                  <a:lnTo>
                    <a:pt x="56" y="58"/>
                  </a:lnTo>
                  <a:lnTo>
                    <a:pt x="51" y="60"/>
                  </a:lnTo>
                  <a:lnTo>
                    <a:pt x="45" y="62"/>
                  </a:lnTo>
                  <a:lnTo>
                    <a:pt x="40" y="63"/>
                  </a:lnTo>
                  <a:lnTo>
                    <a:pt x="34" y="64"/>
                  </a:lnTo>
                  <a:lnTo>
                    <a:pt x="28" y="66"/>
                  </a:lnTo>
                  <a:lnTo>
                    <a:pt x="22" y="67"/>
                  </a:lnTo>
                  <a:lnTo>
                    <a:pt x="16" y="67"/>
                  </a:lnTo>
                  <a:lnTo>
                    <a:pt x="11" y="68"/>
                  </a:lnTo>
                  <a:lnTo>
                    <a:pt x="4" y="68"/>
                  </a:lnTo>
                  <a:lnTo>
                    <a:pt x="0" y="68"/>
                  </a:lnTo>
                  <a:lnTo>
                    <a:pt x="0" y="31"/>
                  </a:lnTo>
                </a:path>
              </a:pathLst>
            </a:custGeom>
            <a:solidFill>
              <a:srgbClr val="2C4492"/>
            </a:solidFill>
            <a:ln w="25400" cap="rnd">
              <a:noFill/>
              <a:round/>
              <a:headEnd/>
              <a:tailEnd/>
            </a:ln>
          </p:spPr>
          <p:txBody>
            <a:bodyPr/>
            <a:lstStyle/>
            <a:p>
              <a:endParaRPr lang="en-NZ"/>
            </a:p>
          </p:txBody>
        </p:sp>
        <p:sp>
          <p:nvSpPr>
            <p:cNvPr id="9" name="Freeform 17"/>
            <p:cNvSpPr>
              <a:spLocks/>
            </p:cNvSpPr>
            <p:nvPr/>
          </p:nvSpPr>
          <p:spPr bwMode="auto">
            <a:xfrm>
              <a:off x="2881" y="2592"/>
              <a:ext cx="433" cy="69"/>
            </a:xfrm>
            <a:custGeom>
              <a:avLst/>
              <a:gdLst>
                <a:gd name="T0" fmla="*/ 418 w 433"/>
                <a:gd name="T1" fmla="*/ 30 h 69"/>
                <a:gd name="T2" fmla="*/ 398 w 433"/>
                <a:gd name="T3" fmla="*/ 27 h 69"/>
                <a:gd name="T4" fmla="*/ 376 w 433"/>
                <a:gd name="T5" fmla="*/ 21 h 69"/>
                <a:gd name="T6" fmla="*/ 357 w 433"/>
                <a:gd name="T7" fmla="*/ 10 h 69"/>
                <a:gd name="T8" fmla="*/ 348 w 433"/>
                <a:gd name="T9" fmla="*/ 6 h 69"/>
                <a:gd name="T10" fmla="*/ 335 w 433"/>
                <a:gd name="T11" fmla="*/ 16 h 69"/>
                <a:gd name="T12" fmla="*/ 315 w 433"/>
                <a:gd name="T13" fmla="*/ 25 h 69"/>
                <a:gd name="T14" fmla="*/ 294 w 433"/>
                <a:gd name="T15" fmla="*/ 29 h 69"/>
                <a:gd name="T16" fmla="*/ 265 w 433"/>
                <a:gd name="T17" fmla="*/ 29 h 69"/>
                <a:gd name="T18" fmla="*/ 236 w 433"/>
                <a:gd name="T19" fmla="*/ 21 h 69"/>
                <a:gd name="T20" fmla="*/ 215 w 433"/>
                <a:gd name="T21" fmla="*/ 5 h 69"/>
                <a:gd name="T22" fmla="*/ 199 w 433"/>
                <a:gd name="T23" fmla="*/ 12 h 69"/>
                <a:gd name="T24" fmla="*/ 183 w 433"/>
                <a:gd name="T25" fmla="*/ 21 h 69"/>
                <a:gd name="T26" fmla="*/ 162 w 433"/>
                <a:gd name="T27" fmla="*/ 28 h 69"/>
                <a:gd name="T28" fmla="*/ 142 w 433"/>
                <a:gd name="T29" fmla="*/ 30 h 69"/>
                <a:gd name="T30" fmla="*/ 125 w 433"/>
                <a:gd name="T31" fmla="*/ 29 h 69"/>
                <a:gd name="T32" fmla="*/ 107 w 433"/>
                <a:gd name="T33" fmla="*/ 26 h 69"/>
                <a:gd name="T34" fmla="*/ 90 w 433"/>
                <a:gd name="T35" fmla="*/ 18 h 69"/>
                <a:gd name="T36" fmla="*/ 75 w 433"/>
                <a:gd name="T37" fmla="*/ 8 h 69"/>
                <a:gd name="T38" fmla="*/ 67 w 433"/>
                <a:gd name="T39" fmla="*/ 2 h 69"/>
                <a:gd name="T40" fmla="*/ 60 w 433"/>
                <a:gd name="T41" fmla="*/ 10 h 69"/>
                <a:gd name="T42" fmla="*/ 49 w 433"/>
                <a:gd name="T43" fmla="*/ 17 h 69"/>
                <a:gd name="T44" fmla="*/ 35 w 433"/>
                <a:gd name="T45" fmla="*/ 24 h 69"/>
                <a:gd name="T46" fmla="*/ 16 w 433"/>
                <a:gd name="T47" fmla="*/ 29 h 69"/>
                <a:gd name="T48" fmla="*/ 0 w 433"/>
                <a:gd name="T49" fmla="*/ 64 h 69"/>
                <a:gd name="T50" fmla="*/ 22 w 433"/>
                <a:gd name="T51" fmla="*/ 62 h 69"/>
                <a:gd name="T52" fmla="*/ 41 w 433"/>
                <a:gd name="T53" fmla="*/ 56 h 69"/>
                <a:gd name="T54" fmla="*/ 56 w 433"/>
                <a:gd name="T55" fmla="*/ 47 h 69"/>
                <a:gd name="T56" fmla="*/ 67 w 433"/>
                <a:gd name="T57" fmla="*/ 38 h 69"/>
                <a:gd name="T58" fmla="*/ 75 w 433"/>
                <a:gd name="T59" fmla="*/ 39 h 69"/>
                <a:gd name="T60" fmla="*/ 88 w 433"/>
                <a:gd name="T61" fmla="*/ 49 h 69"/>
                <a:gd name="T62" fmla="*/ 103 w 433"/>
                <a:gd name="T63" fmla="*/ 57 h 69"/>
                <a:gd name="T64" fmla="*/ 122 w 433"/>
                <a:gd name="T65" fmla="*/ 62 h 69"/>
                <a:gd name="T66" fmla="*/ 140 w 433"/>
                <a:gd name="T67" fmla="*/ 64 h 69"/>
                <a:gd name="T68" fmla="*/ 162 w 433"/>
                <a:gd name="T69" fmla="*/ 62 h 69"/>
                <a:gd name="T70" fmla="*/ 182 w 433"/>
                <a:gd name="T71" fmla="*/ 56 h 69"/>
                <a:gd name="T72" fmla="*/ 197 w 433"/>
                <a:gd name="T73" fmla="*/ 48 h 69"/>
                <a:gd name="T74" fmla="*/ 209 w 433"/>
                <a:gd name="T75" fmla="*/ 38 h 69"/>
                <a:gd name="T76" fmla="*/ 218 w 433"/>
                <a:gd name="T77" fmla="*/ 40 h 69"/>
                <a:gd name="T78" fmla="*/ 234 w 433"/>
                <a:gd name="T79" fmla="*/ 52 h 69"/>
                <a:gd name="T80" fmla="*/ 253 w 433"/>
                <a:gd name="T81" fmla="*/ 59 h 69"/>
                <a:gd name="T82" fmla="*/ 273 w 433"/>
                <a:gd name="T83" fmla="*/ 63 h 69"/>
                <a:gd name="T84" fmla="*/ 294 w 433"/>
                <a:gd name="T85" fmla="*/ 63 h 69"/>
                <a:gd name="T86" fmla="*/ 319 w 433"/>
                <a:gd name="T87" fmla="*/ 58 h 69"/>
                <a:gd name="T88" fmla="*/ 341 w 433"/>
                <a:gd name="T89" fmla="*/ 47 h 69"/>
                <a:gd name="T90" fmla="*/ 352 w 433"/>
                <a:gd name="T91" fmla="*/ 43 h 69"/>
                <a:gd name="T92" fmla="*/ 371 w 433"/>
                <a:gd name="T93" fmla="*/ 56 h 69"/>
                <a:gd name="T94" fmla="*/ 393 w 433"/>
                <a:gd name="T95" fmla="*/ 63 h 69"/>
                <a:gd name="T96" fmla="*/ 415 w 433"/>
                <a:gd name="T97" fmla="*/ 67 h 69"/>
                <a:gd name="T98" fmla="*/ 432 w 433"/>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3"/>
                <a:gd name="T151" fmla="*/ 0 h 69"/>
                <a:gd name="T152" fmla="*/ 433 w 433"/>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3" h="69">
                  <a:moveTo>
                    <a:pt x="432" y="31"/>
                  </a:moveTo>
                  <a:lnTo>
                    <a:pt x="428" y="31"/>
                  </a:lnTo>
                  <a:lnTo>
                    <a:pt x="423" y="30"/>
                  </a:lnTo>
                  <a:lnTo>
                    <a:pt x="418" y="30"/>
                  </a:lnTo>
                  <a:lnTo>
                    <a:pt x="413" y="29"/>
                  </a:lnTo>
                  <a:lnTo>
                    <a:pt x="409" y="29"/>
                  </a:lnTo>
                  <a:lnTo>
                    <a:pt x="404" y="28"/>
                  </a:lnTo>
                  <a:lnTo>
                    <a:pt x="398" y="27"/>
                  </a:lnTo>
                  <a:lnTo>
                    <a:pt x="393" y="26"/>
                  </a:lnTo>
                  <a:lnTo>
                    <a:pt x="387" y="25"/>
                  </a:lnTo>
                  <a:lnTo>
                    <a:pt x="381" y="23"/>
                  </a:lnTo>
                  <a:lnTo>
                    <a:pt x="376" y="21"/>
                  </a:lnTo>
                  <a:lnTo>
                    <a:pt x="370" y="18"/>
                  </a:lnTo>
                  <a:lnTo>
                    <a:pt x="365" y="15"/>
                  </a:lnTo>
                  <a:lnTo>
                    <a:pt x="360" y="12"/>
                  </a:lnTo>
                  <a:lnTo>
                    <a:pt x="357" y="10"/>
                  </a:lnTo>
                  <a:lnTo>
                    <a:pt x="353" y="7"/>
                  </a:lnTo>
                  <a:lnTo>
                    <a:pt x="351" y="5"/>
                  </a:lnTo>
                  <a:lnTo>
                    <a:pt x="349" y="3"/>
                  </a:lnTo>
                  <a:lnTo>
                    <a:pt x="348" y="6"/>
                  </a:lnTo>
                  <a:lnTo>
                    <a:pt x="346" y="8"/>
                  </a:lnTo>
                  <a:lnTo>
                    <a:pt x="342" y="11"/>
                  </a:lnTo>
                  <a:lnTo>
                    <a:pt x="338" y="13"/>
                  </a:lnTo>
                  <a:lnTo>
                    <a:pt x="335" y="16"/>
                  </a:lnTo>
                  <a:lnTo>
                    <a:pt x="330" y="19"/>
                  </a:lnTo>
                  <a:lnTo>
                    <a:pt x="325" y="21"/>
                  </a:lnTo>
                  <a:lnTo>
                    <a:pt x="320" y="23"/>
                  </a:lnTo>
                  <a:lnTo>
                    <a:pt x="315" y="25"/>
                  </a:lnTo>
                  <a:lnTo>
                    <a:pt x="310" y="27"/>
                  </a:lnTo>
                  <a:lnTo>
                    <a:pt x="305" y="28"/>
                  </a:lnTo>
                  <a:lnTo>
                    <a:pt x="300" y="29"/>
                  </a:lnTo>
                  <a:lnTo>
                    <a:pt x="294" y="29"/>
                  </a:lnTo>
                  <a:lnTo>
                    <a:pt x="288" y="30"/>
                  </a:lnTo>
                  <a:lnTo>
                    <a:pt x="282" y="30"/>
                  </a:lnTo>
                  <a:lnTo>
                    <a:pt x="274" y="30"/>
                  </a:lnTo>
                  <a:lnTo>
                    <a:pt x="265" y="29"/>
                  </a:lnTo>
                  <a:lnTo>
                    <a:pt x="258" y="28"/>
                  </a:lnTo>
                  <a:lnTo>
                    <a:pt x="251" y="26"/>
                  </a:lnTo>
                  <a:lnTo>
                    <a:pt x="244" y="24"/>
                  </a:lnTo>
                  <a:lnTo>
                    <a:pt x="236" y="21"/>
                  </a:lnTo>
                  <a:lnTo>
                    <a:pt x="230" y="17"/>
                  </a:lnTo>
                  <a:lnTo>
                    <a:pt x="225" y="14"/>
                  </a:lnTo>
                  <a:lnTo>
                    <a:pt x="219" y="10"/>
                  </a:lnTo>
                  <a:lnTo>
                    <a:pt x="215" y="5"/>
                  </a:lnTo>
                  <a:lnTo>
                    <a:pt x="210" y="0"/>
                  </a:lnTo>
                  <a:lnTo>
                    <a:pt x="206" y="5"/>
                  </a:lnTo>
                  <a:lnTo>
                    <a:pt x="203" y="9"/>
                  </a:lnTo>
                  <a:lnTo>
                    <a:pt x="199" y="12"/>
                  </a:lnTo>
                  <a:lnTo>
                    <a:pt x="196" y="14"/>
                  </a:lnTo>
                  <a:lnTo>
                    <a:pt x="191" y="17"/>
                  </a:lnTo>
                  <a:lnTo>
                    <a:pt x="187" y="19"/>
                  </a:lnTo>
                  <a:lnTo>
                    <a:pt x="183" y="21"/>
                  </a:lnTo>
                  <a:lnTo>
                    <a:pt x="178" y="23"/>
                  </a:lnTo>
                  <a:lnTo>
                    <a:pt x="173" y="25"/>
                  </a:lnTo>
                  <a:lnTo>
                    <a:pt x="168" y="27"/>
                  </a:lnTo>
                  <a:lnTo>
                    <a:pt x="162" y="28"/>
                  </a:lnTo>
                  <a:lnTo>
                    <a:pt x="158" y="29"/>
                  </a:lnTo>
                  <a:lnTo>
                    <a:pt x="152" y="29"/>
                  </a:lnTo>
                  <a:lnTo>
                    <a:pt x="147" y="30"/>
                  </a:lnTo>
                  <a:lnTo>
                    <a:pt x="142" y="30"/>
                  </a:lnTo>
                  <a:lnTo>
                    <a:pt x="139" y="30"/>
                  </a:lnTo>
                  <a:lnTo>
                    <a:pt x="133" y="30"/>
                  </a:lnTo>
                  <a:lnTo>
                    <a:pt x="129" y="29"/>
                  </a:lnTo>
                  <a:lnTo>
                    <a:pt x="125" y="29"/>
                  </a:lnTo>
                  <a:lnTo>
                    <a:pt x="120" y="29"/>
                  </a:lnTo>
                  <a:lnTo>
                    <a:pt x="116" y="28"/>
                  </a:lnTo>
                  <a:lnTo>
                    <a:pt x="112" y="27"/>
                  </a:lnTo>
                  <a:lnTo>
                    <a:pt x="107" y="26"/>
                  </a:lnTo>
                  <a:lnTo>
                    <a:pt x="103" y="24"/>
                  </a:lnTo>
                  <a:lnTo>
                    <a:pt x="99" y="23"/>
                  </a:lnTo>
                  <a:lnTo>
                    <a:pt x="94" y="21"/>
                  </a:lnTo>
                  <a:lnTo>
                    <a:pt x="90" y="18"/>
                  </a:lnTo>
                  <a:lnTo>
                    <a:pt x="86" y="16"/>
                  </a:lnTo>
                  <a:lnTo>
                    <a:pt x="82" y="13"/>
                  </a:lnTo>
                  <a:lnTo>
                    <a:pt x="78" y="11"/>
                  </a:lnTo>
                  <a:lnTo>
                    <a:pt x="75" y="8"/>
                  </a:lnTo>
                  <a:lnTo>
                    <a:pt x="72" y="5"/>
                  </a:lnTo>
                  <a:lnTo>
                    <a:pt x="70" y="2"/>
                  </a:lnTo>
                  <a:lnTo>
                    <a:pt x="69" y="0"/>
                  </a:lnTo>
                  <a:lnTo>
                    <a:pt x="67" y="2"/>
                  </a:lnTo>
                  <a:lnTo>
                    <a:pt x="66" y="4"/>
                  </a:lnTo>
                  <a:lnTo>
                    <a:pt x="65" y="5"/>
                  </a:lnTo>
                  <a:lnTo>
                    <a:pt x="62" y="7"/>
                  </a:lnTo>
                  <a:lnTo>
                    <a:pt x="60" y="10"/>
                  </a:lnTo>
                  <a:lnTo>
                    <a:pt x="57" y="12"/>
                  </a:lnTo>
                  <a:lnTo>
                    <a:pt x="56" y="13"/>
                  </a:lnTo>
                  <a:lnTo>
                    <a:pt x="53" y="15"/>
                  </a:lnTo>
                  <a:lnTo>
                    <a:pt x="49" y="17"/>
                  </a:lnTo>
                  <a:lnTo>
                    <a:pt x="47" y="19"/>
                  </a:lnTo>
                  <a:lnTo>
                    <a:pt x="42" y="21"/>
                  </a:lnTo>
                  <a:lnTo>
                    <a:pt x="38" y="23"/>
                  </a:lnTo>
                  <a:lnTo>
                    <a:pt x="35" y="24"/>
                  </a:lnTo>
                  <a:lnTo>
                    <a:pt x="30" y="26"/>
                  </a:lnTo>
                  <a:lnTo>
                    <a:pt x="25" y="27"/>
                  </a:lnTo>
                  <a:lnTo>
                    <a:pt x="20" y="28"/>
                  </a:lnTo>
                  <a:lnTo>
                    <a:pt x="16" y="29"/>
                  </a:lnTo>
                  <a:lnTo>
                    <a:pt x="12" y="29"/>
                  </a:lnTo>
                  <a:lnTo>
                    <a:pt x="6" y="30"/>
                  </a:lnTo>
                  <a:lnTo>
                    <a:pt x="0" y="30"/>
                  </a:lnTo>
                  <a:lnTo>
                    <a:pt x="0" y="64"/>
                  </a:lnTo>
                  <a:lnTo>
                    <a:pt x="5" y="64"/>
                  </a:lnTo>
                  <a:lnTo>
                    <a:pt x="10" y="63"/>
                  </a:lnTo>
                  <a:lnTo>
                    <a:pt x="16" y="62"/>
                  </a:lnTo>
                  <a:lnTo>
                    <a:pt x="22" y="62"/>
                  </a:lnTo>
                  <a:lnTo>
                    <a:pt x="28" y="61"/>
                  </a:lnTo>
                  <a:lnTo>
                    <a:pt x="32" y="59"/>
                  </a:lnTo>
                  <a:lnTo>
                    <a:pt x="37" y="57"/>
                  </a:lnTo>
                  <a:lnTo>
                    <a:pt x="41" y="56"/>
                  </a:lnTo>
                  <a:lnTo>
                    <a:pt x="46" y="54"/>
                  </a:lnTo>
                  <a:lnTo>
                    <a:pt x="49" y="52"/>
                  </a:lnTo>
                  <a:lnTo>
                    <a:pt x="53" y="50"/>
                  </a:lnTo>
                  <a:lnTo>
                    <a:pt x="56" y="47"/>
                  </a:lnTo>
                  <a:lnTo>
                    <a:pt x="60" y="45"/>
                  </a:lnTo>
                  <a:lnTo>
                    <a:pt x="62" y="43"/>
                  </a:lnTo>
                  <a:lnTo>
                    <a:pt x="65" y="41"/>
                  </a:lnTo>
                  <a:lnTo>
                    <a:pt x="67" y="38"/>
                  </a:lnTo>
                  <a:lnTo>
                    <a:pt x="69" y="36"/>
                  </a:lnTo>
                  <a:lnTo>
                    <a:pt x="70" y="33"/>
                  </a:lnTo>
                  <a:lnTo>
                    <a:pt x="73" y="36"/>
                  </a:lnTo>
                  <a:lnTo>
                    <a:pt x="75" y="39"/>
                  </a:lnTo>
                  <a:lnTo>
                    <a:pt x="78" y="41"/>
                  </a:lnTo>
                  <a:lnTo>
                    <a:pt x="81" y="44"/>
                  </a:lnTo>
                  <a:lnTo>
                    <a:pt x="85" y="47"/>
                  </a:lnTo>
                  <a:lnTo>
                    <a:pt x="88" y="49"/>
                  </a:lnTo>
                  <a:lnTo>
                    <a:pt x="91" y="51"/>
                  </a:lnTo>
                  <a:lnTo>
                    <a:pt x="95" y="53"/>
                  </a:lnTo>
                  <a:lnTo>
                    <a:pt x="99" y="55"/>
                  </a:lnTo>
                  <a:lnTo>
                    <a:pt x="103" y="57"/>
                  </a:lnTo>
                  <a:lnTo>
                    <a:pt x="108" y="58"/>
                  </a:lnTo>
                  <a:lnTo>
                    <a:pt x="113" y="60"/>
                  </a:lnTo>
                  <a:lnTo>
                    <a:pt x="117" y="61"/>
                  </a:lnTo>
                  <a:lnTo>
                    <a:pt x="122" y="62"/>
                  </a:lnTo>
                  <a:lnTo>
                    <a:pt x="125" y="63"/>
                  </a:lnTo>
                  <a:lnTo>
                    <a:pt x="130" y="63"/>
                  </a:lnTo>
                  <a:lnTo>
                    <a:pt x="135" y="64"/>
                  </a:lnTo>
                  <a:lnTo>
                    <a:pt x="140" y="64"/>
                  </a:lnTo>
                  <a:lnTo>
                    <a:pt x="145" y="64"/>
                  </a:lnTo>
                  <a:lnTo>
                    <a:pt x="150" y="63"/>
                  </a:lnTo>
                  <a:lnTo>
                    <a:pt x="156" y="63"/>
                  </a:lnTo>
                  <a:lnTo>
                    <a:pt x="162" y="62"/>
                  </a:lnTo>
                  <a:lnTo>
                    <a:pt x="167" y="61"/>
                  </a:lnTo>
                  <a:lnTo>
                    <a:pt x="172" y="60"/>
                  </a:lnTo>
                  <a:lnTo>
                    <a:pt x="178" y="58"/>
                  </a:lnTo>
                  <a:lnTo>
                    <a:pt x="182" y="56"/>
                  </a:lnTo>
                  <a:lnTo>
                    <a:pt x="186" y="55"/>
                  </a:lnTo>
                  <a:lnTo>
                    <a:pt x="190" y="53"/>
                  </a:lnTo>
                  <a:lnTo>
                    <a:pt x="194" y="50"/>
                  </a:lnTo>
                  <a:lnTo>
                    <a:pt x="197" y="48"/>
                  </a:lnTo>
                  <a:lnTo>
                    <a:pt x="201" y="46"/>
                  </a:lnTo>
                  <a:lnTo>
                    <a:pt x="204" y="43"/>
                  </a:lnTo>
                  <a:lnTo>
                    <a:pt x="207" y="41"/>
                  </a:lnTo>
                  <a:lnTo>
                    <a:pt x="209" y="38"/>
                  </a:lnTo>
                  <a:lnTo>
                    <a:pt x="211" y="35"/>
                  </a:lnTo>
                  <a:lnTo>
                    <a:pt x="213" y="33"/>
                  </a:lnTo>
                  <a:lnTo>
                    <a:pt x="216" y="37"/>
                  </a:lnTo>
                  <a:lnTo>
                    <a:pt x="218" y="40"/>
                  </a:lnTo>
                  <a:lnTo>
                    <a:pt x="222" y="43"/>
                  </a:lnTo>
                  <a:lnTo>
                    <a:pt x="225" y="46"/>
                  </a:lnTo>
                  <a:lnTo>
                    <a:pt x="230" y="49"/>
                  </a:lnTo>
                  <a:lnTo>
                    <a:pt x="234" y="52"/>
                  </a:lnTo>
                  <a:lnTo>
                    <a:pt x="238" y="54"/>
                  </a:lnTo>
                  <a:lnTo>
                    <a:pt x="243" y="56"/>
                  </a:lnTo>
                  <a:lnTo>
                    <a:pt x="247" y="57"/>
                  </a:lnTo>
                  <a:lnTo>
                    <a:pt x="253" y="59"/>
                  </a:lnTo>
                  <a:lnTo>
                    <a:pt x="258" y="61"/>
                  </a:lnTo>
                  <a:lnTo>
                    <a:pt x="263" y="62"/>
                  </a:lnTo>
                  <a:lnTo>
                    <a:pt x="268" y="63"/>
                  </a:lnTo>
                  <a:lnTo>
                    <a:pt x="273" y="63"/>
                  </a:lnTo>
                  <a:lnTo>
                    <a:pt x="278" y="64"/>
                  </a:lnTo>
                  <a:lnTo>
                    <a:pt x="282" y="64"/>
                  </a:lnTo>
                  <a:lnTo>
                    <a:pt x="287" y="64"/>
                  </a:lnTo>
                  <a:lnTo>
                    <a:pt x="294" y="63"/>
                  </a:lnTo>
                  <a:lnTo>
                    <a:pt x="301" y="62"/>
                  </a:lnTo>
                  <a:lnTo>
                    <a:pt x="307" y="61"/>
                  </a:lnTo>
                  <a:lnTo>
                    <a:pt x="313" y="60"/>
                  </a:lnTo>
                  <a:lnTo>
                    <a:pt x="319" y="58"/>
                  </a:lnTo>
                  <a:lnTo>
                    <a:pt x="325" y="56"/>
                  </a:lnTo>
                  <a:lnTo>
                    <a:pt x="331" y="53"/>
                  </a:lnTo>
                  <a:lnTo>
                    <a:pt x="336" y="50"/>
                  </a:lnTo>
                  <a:lnTo>
                    <a:pt x="341" y="47"/>
                  </a:lnTo>
                  <a:lnTo>
                    <a:pt x="344" y="45"/>
                  </a:lnTo>
                  <a:lnTo>
                    <a:pt x="347" y="42"/>
                  </a:lnTo>
                  <a:lnTo>
                    <a:pt x="349" y="40"/>
                  </a:lnTo>
                  <a:lnTo>
                    <a:pt x="352" y="43"/>
                  </a:lnTo>
                  <a:lnTo>
                    <a:pt x="356" y="46"/>
                  </a:lnTo>
                  <a:lnTo>
                    <a:pt x="360" y="50"/>
                  </a:lnTo>
                  <a:lnTo>
                    <a:pt x="365" y="53"/>
                  </a:lnTo>
                  <a:lnTo>
                    <a:pt x="371" y="56"/>
                  </a:lnTo>
                  <a:lnTo>
                    <a:pt x="376" y="58"/>
                  </a:lnTo>
                  <a:lnTo>
                    <a:pt x="381" y="60"/>
                  </a:lnTo>
                  <a:lnTo>
                    <a:pt x="387" y="62"/>
                  </a:lnTo>
                  <a:lnTo>
                    <a:pt x="393" y="63"/>
                  </a:lnTo>
                  <a:lnTo>
                    <a:pt x="398" y="64"/>
                  </a:lnTo>
                  <a:lnTo>
                    <a:pt x="404" y="66"/>
                  </a:lnTo>
                  <a:lnTo>
                    <a:pt x="409" y="67"/>
                  </a:lnTo>
                  <a:lnTo>
                    <a:pt x="415" y="67"/>
                  </a:lnTo>
                  <a:lnTo>
                    <a:pt x="422" y="68"/>
                  </a:lnTo>
                  <a:lnTo>
                    <a:pt x="428" y="68"/>
                  </a:lnTo>
                  <a:lnTo>
                    <a:pt x="432" y="68"/>
                  </a:lnTo>
                  <a:lnTo>
                    <a:pt x="432" y="31"/>
                  </a:lnTo>
                </a:path>
              </a:pathLst>
            </a:custGeom>
            <a:solidFill>
              <a:srgbClr val="2C4492"/>
            </a:solidFill>
            <a:ln w="25400" cap="rnd">
              <a:noFill/>
              <a:round/>
              <a:headEnd/>
              <a:tailEnd/>
            </a:ln>
          </p:spPr>
          <p:txBody>
            <a:bodyPr/>
            <a:lstStyle/>
            <a:p>
              <a:endParaRPr lang="en-NZ"/>
            </a:p>
          </p:txBody>
        </p:sp>
        <p:sp>
          <p:nvSpPr>
            <p:cNvPr id="10" name="Freeform 18"/>
            <p:cNvSpPr>
              <a:spLocks/>
            </p:cNvSpPr>
            <p:nvPr/>
          </p:nvSpPr>
          <p:spPr bwMode="auto">
            <a:xfrm>
              <a:off x="3313" y="2592"/>
              <a:ext cx="435" cy="69"/>
            </a:xfrm>
            <a:custGeom>
              <a:avLst/>
              <a:gdLst>
                <a:gd name="T0" fmla="*/ 14 w 435"/>
                <a:gd name="T1" fmla="*/ 30 h 69"/>
                <a:gd name="T2" fmla="*/ 34 w 435"/>
                <a:gd name="T3" fmla="*/ 27 h 69"/>
                <a:gd name="T4" fmla="*/ 56 w 435"/>
                <a:gd name="T5" fmla="*/ 21 h 69"/>
                <a:gd name="T6" fmla="*/ 76 w 435"/>
                <a:gd name="T7" fmla="*/ 10 h 69"/>
                <a:gd name="T8" fmla="*/ 84 w 435"/>
                <a:gd name="T9" fmla="*/ 6 h 69"/>
                <a:gd name="T10" fmla="*/ 98 w 435"/>
                <a:gd name="T11" fmla="*/ 16 h 69"/>
                <a:gd name="T12" fmla="*/ 117 w 435"/>
                <a:gd name="T13" fmla="*/ 25 h 69"/>
                <a:gd name="T14" fmla="*/ 138 w 435"/>
                <a:gd name="T15" fmla="*/ 29 h 69"/>
                <a:gd name="T16" fmla="*/ 167 w 435"/>
                <a:gd name="T17" fmla="*/ 29 h 69"/>
                <a:gd name="T18" fmla="*/ 196 w 435"/>
                <a:gd name="T19" fmla="*/ 21 h 69"/>
                <a:gd name="T20" fmla="*/ 218 w 435"/>
                <a:gd name="T21" fmla="*/ 5 h 69"/>
                <a:gd name="T22" fmla="*/ 234 w 435"/>
                <a:gd name="T23" fmla="*/ 12 h 69"/>
                <a:gd name="T24" fmla="*/ 250 w 435"/>
                <a:gd name="T25" fmla="*/ 21 h 69"/>
                <a:gd name="T26" fmla="*/ 270 w 435"/>
                <a:gd name="T27" fmla="*/ 28 h 69"/>
                <a:gd name="T28" fmla="*/ 291 w 435"/>
                <a:gd name="T29" fmla="*/ 30 h 69"/>
                <a:gd name="T30" fmla="*/ 309 w 435"/>
                <a:gd name="T31" fmla="*/ 29 h 69"/>
                <a:gd name="T32" fmla="*/ 326 w 435"/>
                <a:gd name="T33" fmla="*/ 26 h 69"/>
                <a:gd name="T34" fmla="*/ 344 w 435"/>
                <a:gd name="T35" fmla="*/ 18 h 69"/>
                <a:gd name="T36" fmla="*/ 359 w 435"/>
                <a:gd name="T37" fmla="*/ 8 h 69"/>
                <a:gd name="T38" fmla="*/ 366 w 435"/>
                <a:gd name="T39" fmla="*/ 2 h 69"/>
                <a:gd name="T40" fmla="*/ 373 w 435"/>
                <a:gd name="T41" fmla="*/ 10 h 69"/>
                <a:gd name="T42" fmla="*/ 384 w 435"/>
                <a:gd name="T43" fmla="*/ 17 h 69"/>
                <a:gd name="T44" fmla="*/ 399 w 435"/>
                <a:gd name="T45" fmla="*/ 24 h 69"/>
                <a:gd name="T46" fmla="*/ 418 w 435"/>
                <a:gd name="T47" fmla="*/ 29 h 69"/>
                <a:gd name="T48" fmla="*/ 434 w 435"/>
                <a:gd name="T49" fmla="*/ 64 h 69"/>
                <a:gd name="T50" fmla="*/ 412 w 435"/>
                <a:gd name="T51" fmla="*/ 62 h 69"/>
                <a:gd name="T52" fmla="*/ 392 w 435"/>
                <a:gd name="T53" fmla="*/ 56 h 69"/>
                <a:gd name="T54" fmla="*/ 377 w 435"/>
                <a:gd name="T55" fmla="*/ 47 h 69"/>
                <a:gd name="T56" fmla="*/ 367 w 435"/>
                <a:gd name="T57" fmla="*/ 38 h 69"/>
                <a:gd name="T58" fmla="*/ 358 w 435"/>
                <a:gd name="T59" fmla="*/ 39 h 69"/>
                <a:gd name="T60" fmla="*/ 345 w 435"/>
                <a:gd name="T61" fmla="*/ 49 h 69"/>
                <a:gd name="T62" fmla="*/ 330 w 435"/>
                <a:gd name="T63" fmla="*/ 57 h 69"/>
                <a:gd name="T64" fmla="*/ 312 w 435"/>
                <a:gd name="T65" fmla="*/ 62 h 69"/>
                <a:gd name="T66" fmla="*/ 293 w 435"/>
                <a:gd name="T67" fmla="*/ 64 h 69"/>
                <a:gd name="T68" fmla="*/ 271 w 435"/>
                <a:gd name="T69" fmla="*/ 62 h 69"/>
                <a:gd name="T70" fmla="*/ 251 w 435"/>
                <a:gd name="T71" fmla="*/ 56 h 69"/>
                <a:gd name="T72" fmla="*/ 236 w 435"/>
                <a:gd name="T73" fmla="*/ 48 h 69"/>
                <a:gd name="T74" fmla="*/ 224 w 435"/>
                <a:gd name="T75" fmla="*/ 38 h 69"/>
                <a:gd name="T76" fmla="*/ 215 w 435"/>
                <a:gd name="T77" fmla="*/ 40 h 69"/>
                <a:gd name="T78" fmla="*/ 198 w 435"/>
                <a:gd name="T79" fmla="*/ 52 h 69"/>
                <a:gd name="T80" fmla="*/ 180 w 435"/>
                <a:gd name="T81" fmla="*/ 59 h 69"/>
                <a:gd name="T82" fmla="*/ 159 w 435"/>
                <a:gd name="T83" fmla="*/ 63 h 69"/>
                <a:gd name="T84" fmla="*/ 138 w 435"/>
                <a:gd name="T85" fmla="*/ 63 h 69"/>
                <a:gd name="T86" fmla="*/ 113 w 435"/>
                <a:gd name="T87" fmla="*/ 58 h 69"/>
                <a:gd name="T88" fmla="*/ 92 w 435"/>
                <a:gd name="T89" fmla="*/ 47 h 69"/>
                <a:gd name="T90" fmla="*/ 80 w 435"/>
                <a:gd name="T91" fmla="*/ 43 h 69"/>
                <a:gd name="T92" fmla="*/ 61 w 435"/>
                <a:gd name="T93" fmla="*/ 56 h 69"/>
                <a:gd name="T94" fmla="*/ 40 w 435"/>
                <a:gd name="T95" fmla="*/ 63 h 69"/>
                <a:gd name="T96" fmla="*/ 16 w 435"/>
                <a:gd name="T97" fmla="*/ 67 h 69"/>
                <a:gd name="T98" fmla="*/ 0 w 435"/>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5"/>
                <a:gd name="T151" fmla="*/ 0 h 69"/>
                <a:gd name="T152" fmla="*/ 435 w 435"/>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5" h="69">
                  <a:moveTo>
                    <a:pt x="0" y="31"/>
                  </a:moveTo>
                  <a:lnTo>
                    <a:pt x="4" y="31"/>
                  </a:lnTo>
                  <a:lnTo>
                    <a:pt x="9" y="30"/>
                  </a:lnTo>
                  <a:lnTo>
                    <a:pt x="14" y="30"/>
                  </a:lnTo>
                  <a:lnTo>
                    <a:pt x="19" y="29"/>
                  </a:lnTo>
                  <a:lnTo>
                    <a:pt x="23" y="29"/>
                  </a:lnTo>
                  <a:lnTo>
                    <a:pt x="28" y="28"/>
                  </a:lnTo>
                  <a:lnTo>
                    <a:pt x="34" y="27"/>
                  </a:lnTo>
                  <a:lnTo>
                    <a:pt x="40" y="26"/>
                  </a:lnTo>
                  <a:lnTo>
                    <a:pt x="45" y="25"/>
                  </a:lnTo>
                  <a:lnTo>
                    <a:pt x="51" y="23"/>
                  </a:lnTo>
                  <a:lnTo>
                    <a:pt x="56" y="21"/>
                  </a:lnTo>
                  <a:lnTo>
                    <a:pt x="62" y="18"/>
                  </a:lnTo>
                  <a:lnTo>
                    <a:pt x="67" y="15"/>
                  </a:lnTo>
                  <a:lnTo>
                    <a:pt x="72" y="12"/>
                  </a:lnTo>
                  <a:lnTo>
                    <a:pt x="76" y="10"/>
                  </a:lnTo>
                  <a:lnTo>
                    <a:pt x="79" y="7"/>
                  </a:lnTo>
                  <a:lnTo>
                    <a:pt x="81" y="5"/>
                  </a:lnTo>
                  <a:lnTo>
                    <a:pt x="83" y="3"/>
                  </a:lnTo>
                  <a:lnTo>
                    <a:pt x="84" y="6"/>
                  </a:lnTo>
                  <a:lnTo>
                    <a:pt x="87" y="8"/>
                  </a:lnTo>
                  <a:lnTo>
                    <a:pt x="90" y="11"/>
                  </a:lnTo>
                  <a:lnTo>
                    <a:pt x="94" y="13"/>
                  </a:lnTo>
                  <a:lnTo>
                    <a:pt x="98" y="16"/>
                  </a:lnTo>
                  <a:lnTo>
                    <a:pt x="102" y="19"/>
                  </a:lnTo>
                  <a:lnTo>
                    <a:pt x="107" y="21"/>
                  </a:lnTo>
                  <a:lnTo>
                    <a:pt x="112" y="23"/>
                  </a:lnTo>
                  <a:lnTo>
                    <a:pt x="117" y="25"/>
                  </a:lnTo>
                  <a:lnTo>
                    <a:pt x="122" y="27"/>
                  </a:lnTo>
                  <a:lnTo>
                    <a:pt x="127" y="28"/>
                  </a:lnTo>
                  <a:lnTo>
                    <a:pt x="133" y="29"/>
                  </a:lnTo>
                  <a:lnTo>
                    <a:pt x="138" y="29"/>
                  </a:lnTo>
                  <a:lnTo>
                    <a:pt x="145" y="30"/>
                  </a:lnTo>
                  <a:lnTo>
                    <a:pt x="151" y="30"/>
                  </a:lnTo>
                  <a:lnTo>
                    <a:pt x="159" y="30"/>
                  </a:lnTo>
                  <a:lnTo>
                    <a:pt x="167" y="29"/>
                  </a:lnTo>
                  <a:lnTo>
                    <a:pt x="175" y="28"/>
                  </a:lnTo>
                  <a:lnTo>
                    <a:pt x="182" y="26"/>
                  </a:lnTo>
                  <a:lnTo>
                    <a:pt x="189" y="24"/>
                  </a:lnTo>
                  <a:lnTo>
                    <a:pt x="196" y="21"/>
                  </a:lnTo>
                  <a:lnTo>
                    <a:pt x="202" y="17"/>
                  </a:lnTo>
                  <a:lnTo>
                    <a:pt x="208" y="14"/>
                  </a:lnTo>
                  <a:lnTo>
                    <a:pt x="214" y="10"/>
                  </a:lnTo>
                  <a:lnTo>
                    <a:pt x="218" y="5"/>
                  </a:lnTo>
                  <a:lnTo>
                    <a:pt x="223" y="0"/>
                  </a:lnTo>
                  <a:lnTo>
                    <a:pt x="227" y="5"/>
                  </a:lnTo>
                  <a:lnTo>
                    <a:pt x="230" y="9"/>
                  </a:lnTo>
                  <a:lnTo>
                    <a:pt x="234" y="12"/>
                  </a:lnTo>
                  <a:lnTo>
                    <a:pt x="238" y="14"/>
                  </a:lnTo>
                  <a:lnTo>
                    <a:pt x="241" y="17"/>
                  </a:lnTo>
                  <a:lnTo>
                    <a:pt x="246" y="19"/>
                  </a:lnTo>
                  <a:lnTo>
                    <a:pt x="250" y="21"/>
                  </a:lnTo>
                  <a:lnTo>
                    <a:pt x="254" y="23"/>
                  </a:lnTo>
                  <a:lnTo>
                    <a:pt x="260" y="25"/>
                  </a:lnTo>
                  <a:lnTo>
                    <a:pt x="265" y="27"/>
                  </a:lnTo>
                  <a:lnTo>
                    <a:pt x="270" y="28"/>
                  </a:lnTo>
                  <a:lnTo>
                    <a:pt x="275" y="29"/>
                  </a:lnTo>
                  <a:lnTo>
                    <a:pt x="280" y="29"/>
                  </a:lnTo>
                  <a:lnTo>
                    <a:pt x="286" y="30"/>
                  </a:lnTo>
                  <a:lnTo>
                    <a:pt x="291" y="30"/>
                  </a:lnTo>
                  <a:lnTo>
                    <a:pt x="295" y="30"/>
                  </a:lnTo>
                  <a:lnTo>
                    <a:pt x="300" y="30"/>
                  </a:lnTo>
                  <a:lnTo>
                    <a:pt x="304" y="29"/>
                  </a:lnTo>
                  <a:lnTo>
                    <a:pt x="309" y="29"/>
                  </a:lnTo>
                  <a:lnTo>
                    <a:pt x="313" y="29"/>
                  </a:lnTo>
                  <a:lnTo>
                    <a:pt x="318" y="28"/>
                  </a:lnTo>
                  <a:lnTo>
                    <a:pt x="322" y="27"/>
                  </a:lnTo>
                  <a:lnTo>
                    <a:pt x="326" y="26"/>
                  </a:lnTo>
                  <a:lnTo>
                    <a:pt x="331" y="24"/>
                  </a:lnTo>
                  <a:lnTo>
                    <a:pt x="335" y="23"/>
                  </a:lnTo>
                  <a:lnTo>
                    <a:pt x="339" y="21"/>
                  </a:lnTo>
                  <a:lnTo>
                    <a:pt x="344" y="18"/>
                  </a:lnTo>
                  <a:lnTo>
                    <a:pt x="348" y="16"/>
                  </a:lnTo>
                  <a:lnTo>
                    <a:pt x="351" y="13"/>
                  </a:lnTo>
                  <a:lnTo>
                    <a:pt x="355" y="11"/>
                  </a:lnTo>
                  <a:lnTo>
                    <a:pt x="359" y="8"/>
                  </a:lnTo>
                  <a:lnTo>
                    <a:pt x="362" y="5"/>
                  </a:lnTo>
                  <a:lnTo>
                    <a:pt x="363" y="2"/>
                  </a:lnTo>
                  <a:lnTo>
                    <a:pt x="365" y="0"/>
                  </a:lnTo>
                  <a:lnTo>
                    <a:pt x="366" y="2"/>
                  </a:lnTo>
                  <a:lnTo>
                    <a:pt x="368" y="4"/>
                  </a:lnTo>
                  <a:lnTo>
                    <a:pt x="369" y="5"/>
                  </a:lnTo>
                  <a:lnTo>
                    <a:pt x="371" y="7"/>
                  </a:lnTo>
                  <a:lnTo>
                    <a:pt x="373" y="10"/>
                  </a:lnTo>
                  <a:lnTo>
                    <a:pt x="376" y="12"/>
                  </a:lnTo>
                  <a:lnTo>
                    <a:pt x="378" y="13"/>
                  </a:lnTo>
                  <a:lnTo>
                    <a:pt x="381" y="15"/>
                  </a:lnTo>
                  <a:lnTo>
                    <a:pt x="384" y="17"/>
                  </a:lnTo>
                  <a:lnTo>
                    <a:pt x="387" y="19"/>
                  </a:lnTo>
                  <a:lnTo>
                    <a:pt x="392" y="21"/>
                  </a:lnTo>
                  <a:lnTo>
                    <a:pt x="395" y="23"/>
                  </a:lnTo>
                  <a:lnTo>
                    <a:pt x="399" y="24"/>
                  </a:lnTo>
                  <a:lnTo>
                    <a:pt x="403" y="26"/>
                  </a:lnTo>
                  <a:lnTo>
                    <a:pt x="409" y="27"/>
                  </a:lnTo>
                  <a:lnTo>
                    <a:pt x="413" y="28"/>
                  </a:lnTo>
                  <a:lnTo>
                    <a:pt x="418" y="29"/>
                  </a:lnTo>
                  <a:lnTo>
                    <a:pt x="422" y="29"/>
                  </a:lnTo>
                  <a:lnTo>
                    <a:pt x="428" y="30"/>
                  </a:lnTo>
                  <a:lnTo>
                    <a:pt x="434" y="30"/>
                  </a:lnTo>
                  <a:lnTo>
                    <a:pt x="434" y="64"/>
                  </a:lnTo>
                  <a:lnTo>
                    <a:pt x="429" y="64"/>
                  </a:lnTo>
                  <a:lnTo>
                    <a:pt x="423" y="63"/>
                  </a:lnTo>
                  <a:lnTo>
                    <a:pt x="418" y="62"/>
                  </a:lnTo>
                  <a:lnTo>
                    <a:pt x="412" y="62"/>
                  </a:lnTo>
                  <a:lnTo>
                    <a:pt x="406" y="61"/>
                  </a:lnTo>
                  <a:lnTo>
                    <a:pt x="402" y="59"/>
                  </a:lnTo>
                  <a:lnTo>
                    <a:pt x="397" y="57"/>
                  </a:lnTo>
                  <a:lnTo>
                    <a:pt x="392" y="56"/>
                  </a:lnTo>
                  <a:lnTo>
                    <a:pt x="388" y="54"/>
                  </a:lnTo>
                  <a:lnTo>
                    <a:pt x="384" y="52"/>
                  </a:lnTo>
                  <a:lnTo>
                    <a:pt x="381" y="50"/>
                  </a:lnTo>
                  <a:lnTo>
                    <a:pt x="377" y="47"/>
                  </a:lnTo>
                  <a:lnTo>
                    <a:pt x="374" y="45"/>
                  </a:lnTo>
                  <a:lnTo>
                    <a:pt x="372" y="43"/>
                  </a:lnTo>
                  <a:lnTo>
                    <a:pt x="369" y="41"/>
                  </a:lnTo>
                  <a:lnTo>
                    <a:pt x="367" y="38"/>
                  </a:lnTo>
                  <a:lnTo>
                    <a:pt x="365" y="36"/>
                  </a:lnTo>
                  <a:lnTo>
                    <a:pt x="363" y="33"/>
                  </a:lnTo>
                  <a:lnTo>
                    <a:pt x="361" y="36"/>
                  </a:lnTo>
                  <a:lnTo>
                    <a:pt x="358" y="39"/>
                  </a:lnTo>
                  <a:lnTo>
                    <a:pt x="355" y="41"/>
                  </a:lnTo>
                  <a:lnTo>
                    <a:pt x="352" y="44"/>
                  </a:lnTo>
                  <a:lnTo>
                    <a:pt x="349" y="47"/>
                  </a:lnTo>
                  <a:lnTo>
                    <a:pt x="345" y="49"/>
                  </a:lnTo>
                  <a:lnTo>
                    <a:pt x="342" y="51"/>
                  </a:lnTo>
                  <a:lnTo>
                    <a:pt x="339" y="53"/>
                  </a:lnTo>
                  <a:lnTo>
                    <a:pt x="334" y="55"/>
                  </a:lnTo>
                  <a:lnTo>
                    <a:pt x="330" y="57"/>
                  </a:lnTo>
                  <a:lnTo>
                    <a:pt x="325" y="58"/>
                  </a:lnTo>
                  <a:lnTo>
                    <a:pt x="320" y="60"/>
                  </a:lnTo>
                  <a:lnTo>
                    <a:pt x="316" y="61"/>
                  </a:lnTo>
                  <a:lnTo>
                    <a:pt x="312" y="62"/>
                  </a:lnTo>
                  <a:lnTo>
                    <a:pt x="308" y="63"/>
                  </a:lnTo>
                  <a:lnTo>
                    <a:pt x="303" y="63"/>
                  </a:lnTo>
                  <a:lnTo>
                    <a:pt x="298" y="64"/>
                  </a:lnTo>
                  <a:lnTo>
                    <a:pt x="293" y="64"/>
                  </a:lnTo>
                  <a:lnTo>
                    <a:pt x="288" y="64"/>
                  </a:lnTo>
                  <a:lnTo>
                    <a:pt x="283" y="63"/>
                  </a:lnTo>
                  <a:lnTo>
                    <a:pt x="277" y="63"/>
                  </a:lnTo>
                  <a:lnTo>
                    <a:pt x="271" y="62"/>
                  </a:lnTo>
                  <a:lnTo>
                    <a:pt x="266" y="61"/>
                  </a:lnTo>
                  <a:lnTo>
                    <a:pt x="260" y="60"/>
                  </a:lnTo>
                  <a:lnTo>
                    <a:pt x="256" y="58"/>
                  </a:lnTo>
                  <a:lnTo>
                    <a:pt x="251" y="56"/>
                  </a:lnTo>
                  <a:lnTo>
                    <a:pt x="247" y="55"/>
                  </a:lnTo>
                  <a:lnTo>
                    <a:pt x="243" y="53"/>
                  </a:lnTo>
                  <a:lnTo>
                    <a:pt x="239" y="50"/>
                  </a:lnTo>
                  <a:lnTo>
                    <a:pt x="236" y="48"/>
                  </a:lnTo>
                  <a:lnTo>
                    <a:pt x="232" y="46"/>
                  </a:lnTo>
                  <a:lnTo>
                    <a:pt x="229" y="43"/>
                  </a:lnTo>
                  <a:lnTo>
                    <a:pt x="226" y="41"/>
                  </a:lnTo>
                  <a:lnTo>
                    <a:pt x="224" y="38"/>
                  </a:lnTo>
                  <a:lnTo>
                    <a:pt x="222" y="35"/>
                  </a:lnTo>
                  <a:lnTo>
                    <a:pt x="220" y="33"/>
                  </a:lnTo>
                  <a:lnTo>
                    <a:pt x="217" y="37"/>
                  </a:lnTo>
                  <a:lnTo>
                    <a:pt x="215" y="40"/>
                  </a:lnTo>
                  <a:lnTo>
                    <a:pt x="211" y="43"/>
                  </a:lnTo>
                  <a:lnTo>
                    <a:pt x="208" y="46"/>
                  </a:lnTo>
                  <a:lnTo>
                    <a:pt x="203" y="49"/>
                  </a:lnTo>
                  <a:lnTo>
                    <a:pt x="198" y="52"/>
                  </a:lnTo>
                  <a:lnTo>
                    <a:pt x="195" y="54"/>
                  </a:lnTo>
                  <a:lnTo>
                    <a:pt x="190" y="56"/>
                  </a:lnTo>
                  <a:lnTo>
                    <a:pt x="186" y="57"/>
                  </a:lnTo>
                  <a:lnTo>
                    <a:pt x="180" y="59"/>
                  </a:lnTo>
                  <a:lnTo>
                    <a:pt x="175" y="61"/>
                  </a:lnTo>
                  <a:lnTo>
                    <a:pt x="169" y="62"/>
                  </a:lnTo>
                  <a:lnTo>
                    <a:pt x="164" y="63"/>
                  </a:lnTo>
                  <a:lnTo>
                    <a:pt x="159" y="63"/>
                  </a:lnTo>
                  <a:lnTo>
                    <a:pt x="155" y="64"/>
                  </a:lnTo>
                  <a:lnTo>
                    <a:pt x="150" y="64"/>
                  </a:lnTo>
                  <a:lnTo>
                    <a:pt x="145" y="64"/>
                  </a:lnTo>
                  <a:lnTo>
                    <a:pt x="138" y="63"/>
                  </a:lnTo>
                  <a:lnTo>
                    <a:pt x="132" y="62"/>
                  </a:lnTo>
                  <a:lnTo>
                    <a:pt x="125" y="61"/>
                  </a:lnTo>
                  <a:lnTo>
                    <a:pt x="119" y="60"/>
                  </a:lnTo>
                  <a:lnTo>
                    <a:pt x="113" y="58"/>
                  </a:lnTo>
                  <a:lnTo>
                    <a:pt x="107" y="56"/>
                  </a:lnTo>
                  <a:lnTo>
                    <a:pt x="101" y="53"/>
                  </a:lnTo>
                  <a:lnTo>
                    <a:pt x="96" y="50"/>
                  </a:lnTo>
                  <a:lnTo>
                    <a:pt x="92" y="47"/>
                  </a:lnTo>
                  <a:lnTo>
                    <a:pt x="88" y="45"/>
                  </a:lnTo>
                  <a:lnTo>
                    <a:pt x="85" y="42"/>
                  </a:lnTo>
                  <a:lnTo>
                    <a:pt x="83" y="40"/>
                  </a:lnTo>
                  <a:lnTo>
                    <a:pt x="80" y="43"/>
                  </a:lnTo>
                  <a:lnTo>
                    <a:pt x="76" y="46"/>
                  </a:lnTo>
                  <a:lnTo>
                    <a:pt x="72" y="50"/>
                  </a:lnTo>
                  <a:lnTo>
                    <a:pt x="67" y="53"/>
                  </a:lnTo>
                  <a:lnTo>
                    <a:pt x="61" y="56"/>
                  </a:lnTo>
                  <a:lnTo>
                    <a:pt x="56" y="58"/>
                  </a:lnTo>
                  <a:lnTo>
                    <a:pt x="51" y="60"/>
                  </a:lnTo>
                  <a:lnTo>
                    <a:pt x="45" y="62"/>
                  </a:lnTo>
                  <a:lnTo>
                    <a:pt x="40" y="63"/>
                  </a:lnTo>
                  <a:lnTo>
                    <a:pt x="34" y="64"/>
                  </a:lnTo>
                  <a:lnTo>
                    <a:pt x="28" y="66"/>
                  </a:lnTo>
                  <a:lnTo>
                    <a:pt x="22" y="67"/>
                  </a:lnTo>
                  <a:lnTo>
                    <a:pt x="16" y="67"/>
                  </a:lnTo>
                  <a:lnTo>
                    <a:pt x="10" y="68"/>
                  </a:lnTo>
                  <a:lnTo>
                    <a:pt x="4" y="68"/>
                  </a:lnTo>
                  <a:lnTo>
                    <a:pt x="0" y="68"/>
                  </a:lnTo>
                  <a:lnTo>
                    <a:pt x="0" y="31"/>
                  </a:lnTo>
                </a:path>
              </a:pathLst>
            </a:custGeom>
            <a:solidFill>
              <a:srgbClr val="2C4492"/>
            </a:solidFill>
            <a:ln w="25400" cap="rnd">
              <a:noFill/>
              <a:round/>
              <a:headEnd/>
              <a:tailEnd/>
            </a:ln>
          </p:spPr>
          <p:txBody>
            <a:bodyPr/>
            <a:lstStyle/>
            <a:p>
              <a:endParaRPr lang="en-NZ"/>
            </a:p>
          </p:txBody>
        </p:sp>
        <p:sp>
          <p:nvSpPr>
            <p:cNvPr id="11" name="Freeform 19"/>
            <p:cNvSpPr>
              <a:spLocks/>
            </p:cNvSpPr>
            <p:nvPr/>
          </p:nvSpPr>
          <p:spPr bwMode="auto">
            <a:xfrm>
              <a:off x="3745" y="2592"/>
              <a:ext cx="436" cy="69"/>
            </a:xfrm>
            <a:custGeom>
              <a:avLst/>
              <a:gdLst>
                <a:gd name="T0" fmla="*/ 421 w 436"/>
                <a:gd name="T1" fmla="*/ 30 h 69"/>
                <a:gd name="T2" fmla="*/ 401 w 436"/>
                <a:gd name="T3" fmla="*/ 27 h 69"/>
                <a:gd name="T4" fmla="*/ 378 w 436"/>
                <a:gd name="T5" fmla="*/ 21 h 69"/>
                <a:gd name="T6" fmla="*/ 359 w 436"/>
                <a:gd name="T7" fmla="*/ 10 h 69"/>
                <a:gd name="T8" fmla="*/ 350 w 436"/>
                <a:gd name="T9" fmla="*/ 6 h 69"/>
                <a:gd name="T10" fmla="*/ 337 w 436"/>
                <a:gd name="T11" fmla="*/ 16 h 69"/>
                <a:gd name="T12" fmla="*/ 317 w 436"/>
                <a:gd name="T13" fmla="*/ 25 h 69"/>
                <a:gd name="T14" fmla="*/ 296 w 436"/>
                <a:gd name="T15" fmla="*/ 29 h 69"/>
                <a:gd name="T16" fmla="*/ 267 w 436"/>
                <a:gd name="T17" fmla="*/ 29 h 69"/>
                <a:gd name="T18" fmla="*/ 238 w 436"/>
                <a:gd name="T19" fmla="*/ 21 h 69"/>
                <a:gd name="T20" fmla="*/ 216 w 436"/>
                <a:gd name="T21" fmla="*/ 5 h 69"/>
                <a:gd name="T22" fmla="*/ 200 w 436"/>
                <a:gd name="T23" fmla="*/ 12 h 69"/>
                <a:gd name="T24" fmla="*/ 185 w 436"/>
                <a:gd name="T25" fmla="*/ 21 h 69"/>
                <a:gd name="T26" fmla="*/ 163 w 436"/>
                <a:gd name="T27" fmla="*/ 28 h 69"/>
                <a:gd name="T28" fmla="*/ 143 w 436"/>
                <a:gd name="T29" fmla="*/ 30 h 69"/>
                <a:gd name="T30" fmla="*/ 126 w 436"/>
                <a:gd name="T31" fmla="*/ 29 h 69"/>
                <a:gd name="T32" fmla="*/ 108 w 436"/>
                <a:gd name="T33" fmla="*/ 26 h 69"/>
                <a:gd name="T34" fmla="*/ 90 w 436"/>
                <a:gd name="T35" fmla="*/ 18 h 69"/>
                <a:gd name="T36" fmla="*/ 76 w 436"/>
                <a:gd name="T37" fmla="*/ 8 h 69"/>
                <a:gd name="T38" fmla="*/ 68 w 436"/>
                <a:gd name="T39" fmla="*/ 2 h 69"/>
                <a:gd name="T40" fmla="*/ 61 w 436"/>
                <a:gd name="T41" fmla="*/ 10 h 69"/>
                <a:gd name="T42" fmla="*/ 50 w 436"/>
                <a:gd name="T43" fmla="*/ 17 h 69"/>
                <a:gd name="T44" fmla="*/ 35 w 436"/>
                <a:gd name="T45" fmla="*/ 24 h 69"/>
                <a:gd name="T46" fmla="*/ 16 w 436"/>
                <a:gd name="T47" fmla="*/ 29 h 69"/>
                <a:gd name="T48" fmla="*/ 0 w 436"/>
                <a:gd name="T49" fmla="*/ 64 h 69"/>
                <a:gd name="T50" fmla="*/ 22 w 436"/>
                <a:gd name="T51" fmla="*/ 62 h 69"/>
                <a:gd name="T52" fmla="*/ 42 w 436"/>
                <a:gd name="T53" fmla="*/ 56 h 69"/>
                <a:gd name="T54" fmla="*/ 57 w 436"/>
                <a:gd name="T55" fmla="*/ 47 h 69"/>
                <a:gd name="T56" fmla="*/ 67 w 436"/>
                <a:gd name="T57" fmla="*/ 38 h 69"/>
                <a:gd name="T58" fmla="*/ 76 w 436"/>
                <a:gd name="T59" fmla="*/ 39 h 69"/>
                <a:gd name="T60" fmla="*/ 89 w 436"/>
                <a:gd name="T61" fmla="*/ 49 h 69"/>
                <a:gd name="T62" fmla="*/ 104 w 436"/>
                <a:gd name="T63" fmla="*/ 57 h 69"/>
                <a:gd name="T64" fmla="*/ 122 w 436"/>
                <a:gd name="T65" fmla="*/ 62 h 69"/>
                <a:gd name="T66" fmla="*/ 141 w 436"/>
                <a:gd name="T67" fmla="*/ 64 h 69"/>
                <a:gd name="T68" fmla="*/ 163 w 436"/>
                <a:gd name="T69" fmla="*/ 62 h 69"/>
                <a:gd name="T70" fmla="*/ 183 w 436"/>
                <a:gd name="T71" fmla="*/ 56 h 69"/>
                <a:gd name="T72" fmla="*/ 198 w 436"/>
                <a:gd name="T73" fmla="*/ 48 h 69"/>
                <a:gd name="T74" fmla="*/ 211 w 436"/>
                <a:gd name="T75" fmla="*/ 38 h 69"/>
                <a:gd name="T76" fmla="*/ 220 w 436"/>
                <a:gd name="T77" fmla="*/ 40 h 69"/>
                <a:gd name="T78" fmla="*/ 235 w 436"/>
                <a:gd name="T79" fmla="*/ 52 h 69"/>
                <a:gd name="T80" fmla="*/ 254 w 436"/>
                <a:gd name="T81" fmla="*/ 59 h 69"/>
                <a:gd name="T82" fmla="*/ 275 w 436"/>
                <a:gd name="T83" fmla="*/ 63 h 69"/>
                <a:gd name="T84" fmla="*/ 296 w 436"/>
                <a:gd name="T85" fmla="*/ 63 h 69"/>
                <a:gd name="T86" fmla="*/ 322 w 436"/>
                <a:gd name="T87" fmla="*/ 58 h 69"/>
                <a:gd name="T88" fmla="*/ 343 w 436"/>
                <a:gd name="T89" fmla="*/ 47 h 69"/>
                <a:gd name="T90" fmla="*/ 355 w 436"/>
                <a:gd name="T91" fmla="*/ 43 h 69"/>
                <a:gd name="T92" fmla="*/ 373 w 436"/>
                <a:gd name="T93" fmla="*/ 56 h 69"/>
                <a:gd name="T94" fmla="*/ 395 w 436"/>
                <a:gd name="T95" fmla="*/ 63 h 69"/>
                <a:gd name="T96" fmla="*/ 418 w 436"/>
                <a:gd name="T97" fmla="*/ 67 h 69"/>
                <a:gd name="T98" fmla="*/ 435 w 436"/>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6"/>
                <a:gd name="T151" fmla="*/ 0 h 69"/>
                <a:gd name="T152" fmla="*/ 436 w 436"/>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6" h="69">
                  <a:moveTo>
                    <a:pt x="435" y="31"/>
                  </a:moveTo>
                  <a:lnTo>
                    <a:pt x="431" y="31"/>
                  </a:lnTo>
                  <a:lnTo>
                    <a:pt x="425" y="30"/>
                  </a:lnTo>
                  <a:lnTo>
                    <a:pt x="421" y="30"/>
                  </a:lnTo>
                  <a:lnTo>
                    <a:pt x="416" y="29"/>
                  </a:lnTo>
                  <a:lnTo>
                    <a:pt x="412" y="29"/>
                  </a:lnTo>
                  <a:lnTo>
                    <a:pt x="407" y="28"/>
                  </a:lnTo>
                  <a:lnTo>
                    <a:pt x="401" y="27"/>
                  </a:lnTo>
                  <a:lnTo>
                    <a:pt x="395" y="26"/>
                  </a:lnTo>
                  <a:lnTo>
                    <a:pt x="390" y="25"/>
                  </a:lnTo>
                  <a:lnTo>
                    <a:pt x="383" y="23"/>
                  </a:lnTo>
                  <a:lnTo>
                    <a:pt x="378" y="21"/>
                  </a:lnTo>
                  <a:lnTo>
                    <a:pt x="372" y="18"/>
                  </a:lnTo>
                  <a:lnTo>
                    <a:pt x="367" y="15"/>
                  </a:lnTo>
                  <a:lnTo>
                    <a:pt x="363" y="12"/>
                  </a:lnTo>
                  <a:lnTo>
                    <a:pt x="359" y="10"/>
                  </a:lnTo>
                  <a:lnTo>
                    <a:pt x="356" y="7"/>
                  </a:lnTo>
                  <a:lnTo>
                    <a:pt x="354" y="5"/>
                  </a:lnTo>
                  <a:lnTo>
                    <a:pt x="351" y="3"/>
                  </a:lnTo>
                  <a:lnTo>
                    <a:pt x="350" y="6"/>
                  </a:lnTo>
                  <a:lnTo>
                    <a:pt x="348" y="8"/>
                  </a:lnTo>
                  <a:lnTo>
                    <a:pt x="345" y="11"/>
                  </a:lnTo>
                  <a:lnTo>
                    <a:pt x="341" y="13"/>
                  </a:lnTo>
                  <a:lnTo>
                    <a:pt x="337" y="16"/>
                  </a:lnTo>
                  <a:lnTo>
                    <a:pt x="333" y="19"/>
                  </a:lnTo>
                  <a:lnTo>
                    <a:pt x="327" y="21"/>
                  </a:lnTo>
                  <a:lnTo>
                    <a:pt x="322" y="23"/>
                  </a:lnTo>
                  <a:lnTo>
                    <a:pt x="317" y="25"/>
                  </a:lnTo>
                  <a:lnTo>
                    <a:pt x="312" y="27"/>
                  </a:lnTo>
                  <a:lnTo>
                    <a:pt x="307" y="28"/>
                  </a:lnTo>
                  <a:lnTo>
                    <a:pt x="302" y="29"/>
                  </a:lnTo>
                  <a:lnTo>
                    <a:pt x="296" y="29"/>
                  </a:lnTo>
                  <a:lnTo>
                    <a:pt x="290" y="30"/>
                  </a:lnTo>
                  <a:lnTo>
                    <a:pt x="283" y="30"/>
                  </a:lnTo>
                  <a:lnTo>
                    <a:pt x="276" y="30"/>
                  </a:lnTo>
                  <a:lnTo>
                    <a:pt x="267" y="29"/>
                  </a:lnTo>
                  <a:lnTo>
                    <a:pt x="260" y="28"/>
                  </a:lnTo>
                  <a:lnTo>
                    <a:pt x="253" y="26"/>
                  </a:lnTo>
                  <a:lnTo>
                    <a:pt x="246" y="24"/>
                  </a:lnTo>
                  <a:lnTo>
                    <a:pt x="238" y="21"/>
                  </a:lnTo>
                  <a:lnTo>
                    <a:pt x="232" y="17"/>
                  </a:lnTo>
                  <a:lnTo>
                    <a:pt x="226" y="14"/>
                  </a:lnTo>
                  <a:lnTo>
                    <a:pt x="221" y="10"/>
                  </a:lnTo>
                  <a:lnTo>
                    <a:pt x="216" y="5"/>
                  </a:lnTo>
                  <a:lnTo>
                    <a:pt x="211" y="0"/>
                  </a:lnTo>
                  <a:lnTo>
                    <a:pt x="207" y="5"/>
                  </a:lnTo>
                  <a:lnTo>
                    <a:pt x="204" y="9"/>
                  </a:lnTo>
                  <a:lnTo>
                    <a:pt x="200" y="12"/>
                  </a:lnTo>
                  <a:lnTo>
                    <a:pt x="197" y="14"/>
                  </a:lnTo>
                  <a:lnTo>
                    <a:pt x="193" y="17"/>
                  </a:lnTo>
                  <a:lnTo>
                    <a:pt x="188" y="19"/>
                  </a:lnTo>
                  <a:lnTo>
                    <a:pt x="185" y="21"/>
                  </a:lnTo>
                  <a:lnTo>
                    <a:pt x="180" y="23"/>
                  </a:lnTo>
                  <a:lnTo>
                    <a:pt x="174" y="25"/>
                  </a:lnTo>
                  <a:lnTo>
                    <a:pt x="169" y="27"/>
                  </a:lnTo>
                  <a:lnTo>
                    <a:pt x="163" y="28"/>
                  </a:lnTo>
                  <a:lnTo>
                    <a:pt x="159" y="29"/>
                  </a:lnTo>
                  <a:lnTo>
                    <a:pt x="153" y="29"/>
                  </a:lnTo>
                  <a:lnTo>
                    <a:pt x="148" y="30"/>
                  </a:lnTo>
                  <a:lnTo>
                    <a:pt x="143" y="30"/>
                  </a:lnTo>
                  <a:lnTo>
                    <a:pt x="140" y="30"/>
                  </a:lnTo>
                  <a:lnTo>
                    <a:pt x="134" y="30"/>
                  </a:lnTo>
                  <a:lnTo>
                    <a:pt x="130" y="29"/>
                  </a:lnTo>
                  <a:lnTo>
                    <a:pt x="126" y="29"/>
                  </a:lnTo>
                  <a:lnTo>
                    <a:pt x="121" y="29"/>
                  </a:lnTo>
                  <a:lnTo>
                    <a:pt x="117" y="28"/>
                  </a:lnTo>
                  <a:lnTo>
                    <a:pt x="112" y="27"/>
                  </a:lnTo>
                  <a:lnTo>
                    <a:pt x="108" y="26"/>
                  </a:lnTo>
                  <a:lnTo>
                    <a:pt x="103" y="24"/>
                  </a:lnTo>
                  <a:lnTo>
                    <a:pt x="99" y="23"/>
                  </a:lnTo>
                  <a:lnTo>
                    <a:pt x="95" y="21"/>
                  </a:lnTo>
                  <a:lnTo>
                    <a:pt x="90" y="18"/>
                  </a:lnTo>
                  <a:lnTo>
                    <a:pt x="87" y="16"/>
                  </a:lnTo>
                  <a:lnTo>
                    <a:pt x="83" y="13"/>
                  </a:lnTo>
                  <a:lnTo>
                    <a:pt x="79" y="11"/>
                  </a:lnTo>
                  <a:lnTo>
                    <a:pt x="76" y="8"/>
                  </a:lnTo>
                  <a:lnTo>
                    <a:pt x="73" y="5"/>
                  </a:lnTo>
                  <a:lnTo>
                    <a:pt x="71" y="2"/>
                  </a:lnTo>
                  <a:lnTo>
                    <a:pt x="69" y="0"/>
                  </a:lnTo>
                  <a:lnTo>
                    <a:pt x="68" y="2"/>
                  </a:lnTo>
                  <a:lnTo>
                    <a:pt x="66" y="4"/>
                  </a:lnTo>
                  <a:lnTo>
                    <a:pt x="65" y="5"/>
                  </a:lnTo>
                  <a:lnTo>
                    <a:pt x="63" y="7"/>
                  </a:lnTo>
                  <a:lnTo>
                    <a:pt x="61" y="10"/>
                  </a:lnTo>
                  <a:lnTo>
                    <a:pt x="58" y="12"/>
                  </a:lnTo>
                  <a:lnTo>
                    <a:pt x="56" y="13"/>
                  </a:lnTo>
                  <a:lnTo>
                    <a:pt x="54" y="15"/>
                  </a:lnTo>
                  <a:lnTo>
                    <a:pt x="50" y="17"/>
                  </a:lnTo>
                  <a:lnTo>
                    <a:pt x="47" y="19"/>
                  </a:lnTo>
                  <a:lnTo>
                    <a:pt x="43" y="21"/>
                  </a:lnTo>
                  <a:lnTo>
                    <a:pt x="39" y="23"/>
                  </a:lnTo>
                  <a:lnTo>
                    <a:pt x="35" y="24"/>
                  </a:lnTo>
                  <a:lnTo>
                    <a:pt x="31" y="26"/>
                  </a:lnTo>
                  <a:lnTo>
                    <a:pt x="25" y="27"/>
                  </a:lnTo>
                  <a:lnTo>
                    <a:pt x="21" y="28"/>
                  </a:lnTo>
                  <a:lnTo>
                    <a:pt x="16" y="29"/>
                  </a:lnTo>
                  <a:lnTo>
                    <a:pt x="12" y="29"/>
                  </a:lnTo>
                  <a:lnTo>
                    <a:pt x="6" y="30"/>
                  </a:lnTo>
                  <a:lnTo>
                    <a:pt x="0" y="30"/>
                  </a:lnTo>
                  <a:lnTo>
                    <a:pt x="0" y="64"/>
                  </a:lnTo>
                  <a:lnTo>
                    <a:pt x="5" y="64"/>
                  </a:lnTo>
                  <a:lnTo>
                    <a:pt x="11" y="63"/>
                  </a:lnTo>
                  <a:lnTo>
                    <a:pt x="16" y="62"/>
                  </a:lnTo>
                  <a:lnTo>
                    <a:pt x="22" y="62"/>
                  </a:lnTo>
                  <a:lnTo>
                    <a:pt x="28" y="61"/>
                  </a:lnTo>
                  <a:lnTo>
                    <a:pt x="33" y="59"/>
                  </a:lnTo>
                  <a:lnTo>
                    <a:pt x="37" y="57"/>
                  </a:lnTo>
                  <a:lnTo>
                    <a:pt x="42" y="56"/>
                  </a:lnTo>
                  <a:lnTo>
                    <a:pt x="46" y="54"/>
                  </a:lnTo>
                  <a:lnTo>
                    <a:pt x="49" y="52"/>
                  </a:lnTo>
                  <a:lnTo>
                    <a:pt x="53" y="50"/>
                  </a:lnTo>
                  <a:lnTo>
                    <a:pt x="57" y="47"/>
                  </a:lnTo>
                  <a:lnTo>
                    <a:pt x="60" y="45"/>
                  </a:lnTo>
                  <a:lnTo>
                    <a:pt x="63" y="43"/>
                  </a:lnTo>
                  <a:lnTo>
                    <a:pt x="65" y="41"/>
                  </a:lnTo>
                  <a:lnTo>
                    <a:pt x="67" y="38"/>
                  </a:lnTo>
                  <a:lnTo>
                    <a:pt x="69" y="36"/>
                  </a:lnTo>
                  <a:lnTo>
                    <a:pt x="71" y="33"/>
                  </a:lnTo>
                  <a:lnTo>
                    <a:pt x="73" y="36"/>
                  </a:lnTo>
                  <a:lnTo>
                    <a:pt x="76" y="39"/>
                  </a:lnTo>
                  <a:lnTo>
                    <a:pt x="78" y="41"/>
                  </a:lnTo>
                  <a:lnTo>
                    <a:pt x="81" y="44"/>
                  </a:lnTo>
                  <a:lnTo>
                    <a:pt x="85" y="47"/>
                  </a:lnTo>
                  <a:lnTo>
                    <a:pt x="89" y="49"/>
                  </a:lnTo>
                  <a:lnTo>
                    <a:pt x="92" y="51"/>
                  </a:lnTo>
                  <a:lnTo>
                    <a:pt x="96" y="53"/>
                  </a:lnTo>
                  <a:lnTo>
                    <a:pt x="100" y="55"/>
                  </a:lnTo>
                  <a:lnTo>
                    <a:pt x="104" y="57"/>
                  </a:lnTo>
                  <a:lnTo>
                    <a:pt x="109" y="58"/>
                  </a:lnTo>
                  <a:lnTo>
                    <a:pt x="113" y="60"/>
                  </a:lnTo>
                  <a:lnTo>
                    <a:pt x="118" y="61"/>
                  </a:lnTo>
                  <a:lnTo>
                    <a:pt x="122" y="62"/>
                  </a:lnTo>
                  <a:lnTo>
                    <a:pt x="126" y="63"/>
                  </a:lnTo>
                  <a:lnTo>
                    <a:pt x="131" y="63"/>
                  </a:lnTo>
                  <a:lnTo>
                    <a:pt x="136" y="64"/>
                  </a:lnTo>
                  <a:lnTo>
                    <a:pt x="141" y="64"/>
                  </a:lnTo>
                  <a:lnTo>
                    <a:pt x="146" y="64"/>
                  </a:lnTo>
                  <a:lnTo>
                    <a:pt x="151" y="63"/>
                  </a:lnTo>
                  <a:lnTo>
                    <a:pt x="157" y="63"/>
                  </a:lnTo>
                  <a:lnTo>
                    <a:pt x="163" y="62"/>
                  </a:lnTo>
                  <a:lnTo>
                    <a:pt x="168" y="61"/>
                  </a:lnTo>
                  <a:lnTo>
                    <a:pt x="174" y="60"/>
                  </a:lnTo>
                  <a:lnTo>
                    <a:pt x="179" y="58"/>
                  </a:lnTo>
                  <a:lnTo>
                    <a:pt x="183" y="56"/>
                  </a:lnTo>
                  <a:lnTo>
                    <a:pt x="187" y="55"/>
                  </a:lnTo>
                  <a:lnTo>
                    <a:pt x="191" y="53"/>
                  </a:lnTo>
                  <a:lnTo>
                    <a:pt x="195" y="50"/>
                  </a:lnTo>
                  <a:lnTo>
                    <a:pt x="198" y="48"/>
                  </a:lnTo>
                  <a:lnTo>
                    <a:pt x="202" y="46"/>
                  </a:lnTo>
                  <a:lnTo>
                    <a:pt x="205" y="43"/>
                  </a:lnTo>
                  <a:lnTo>
                    <a:pt x="208" y="41"/>
                  </a:lnTo>
                  <a:lnTo>
                    <a:pt x="211" y="38"/>
                  </a:lnTo>
                  <a:lnTo>
                    <a:pt x="212" y="35"/>
                  </a:lnTo>
                  <a:lnTo>
                    <a:pt x="214" y="33"/>
                  </a:lnTo>
                  <a:lnTo>
                    <a:pt x="217" y="37"/>
                  </a:lnTo>
                  <a:lnTo>
                    <a:pt x="220" y="40"/>
                  </a:lnTo>
                  <a:lnTo>
                    <a:pt x="223" y="43"/>
                  </a:lnTo>
                  <a:lnTo>
                    <a:pt x="227" y="46"/>
                  </a:lnTo>
                  <a:lnTo>
                    <a:pt x="231" y="49"/>
                  </a:lnTo>
                  <a:lnTo>
                    <a:pt x="235" y="52"/>
                  </a:lnTo>
                  <a:lnTo>
                    <a:pt x="239" y="54"/>
                  </a:lnTo>
                  <a:lnTo>
                    <a:pt x="244" y="56"/>
                  </a:lnTo>
                  <a:lnTo>
                    <a:pt x="249" y="57"/>
                  </a:lnTo>
                  <a:lnTo>
                    <a:pt x="254" y="59"/>
                  </a:lnTo>
                  <a:lnTo>
                    <a:pt x="260" y="61"/>
                  </a:lnTo>
                  <a:lnTo>
                    <a:pt x="265" y="62"/>
                  </a:lnTo>
                  <a:lnTo>
                    <a:pt x="270" y="63"/>
                  </a:lnTo>
                  <a:lnTo>
                    <a:pt x="275" y="63"/>
                  </a:lnTo>
                  <a:lnTo>
                    <a:pt x="280" y="64"/>
                  </a:lnTo>
                  <a:lnTo>
                    <a:pt x="284" y="64"/>
                  </a:lnTo>
                  <a:lnTo>
                    <a:pt x="289" y="64"/>
                  </a:lnTo>
                  <a:lnTo>
                    <a:pt x="296" y="63"/>
                  </a:lnTo>
                  <a:lnTo>
                    <a:pt x="303" y="62"/>
                  </a:lnTo>
                  <a:lnTo>
                    <a:pt x="309" y="61"/>
                  </a:lnTo>
                  <a:lnTo>
                    <a:pt x="315" y="60"/>
                  </a:lnTo>
                  <a:lnTo>
                    <a:pt x="322" y="58"/>
                  </a:lnTo>
                  <a:lnTo>
                    <a:pt x="327" y="56"/>
                  </a:lnTo>
                  <a:lnTo>
                    <a:pt x="334" y="53"/>
                  </a:lnTo>
                  <a:lnTo>
                    <a:pt x="338" y="50"/>
                  </a:lnTo>
                  <a:lnTo>
                    <a:pt x="343" y="47"/>
                  </a:lnTo>
                  <a:lnTo>
                    <a:pt x="347" y="45"/>
                  </a:lnTo>
                  <a:lnTo>
                    <a:pt x="349" y="42"/>
                  </a:lnTo>
                  <a:lnTo>
                    <a:pt x="352" y="40"/>
                  </a:lnTo>
                  <a:lnTo>
                    <a:pt x="355" y="43"/>
                  </a:lnTo>
                  <a:lnTo>
                    <a:pt x="359" y="46"/>
                  </a:lnTo>
                  <a:lnTo>
                    <a:pt x="362" y="50"/>
                  </a:lnTo>
                  <a:lnTo>
                    <a:pt x="368" y="53"/>
                  </a:lnTo>
                  <a:lnTo>
                    <a:pt x="373" y="56"/>
                  </a:lnTo>
                  <a:lnTo>
                    <a:pt x="378" y="58"/>
                  </a:lnTo>
                  <a:lnTo>
                    <a:pt x="384" y="60"/>
                  </a:lnTo>
                  <a:lnTo>
                    <a:pt x="390" y="62"/>
                  </a:lnTo>
                  <a:lnTo>
                    <a:pt x="395" y="63"/>
                  </a:lnTo>
                  <a:lnTo>
                    <a:pt x="401" y="64"/>
                  </a:lnTo>
                  <a:lnTo>
                    <a:pt x="407" y="66"/>
                  </a:lnTo>
                  <a:lnTo>
                    <a:pt x="412" y="67"/>
                  </a:lnTo>
                  <a:lnTo>
                    <a:pt x="418" y="67"/>
                  </a:lnTo>
                  <a:lnTo>
                    <a:pt x="424" y="68"/>
                  </a:lnTo>
                  <a:lnTo>
                    <a:pt x="431" y="68"/>
                  </a:lnTo>
                  <a:lnTo>
                    <a:pt x="435" y="68"/>
                  </a:lnTo>
                  <a:lnTo>
                    <a:pt x="435" y="31"/>
                  </a:lnTo>
                </a:path>
              </a:pathLst>
            </a:custGeom>
            <a:solidFill>
              <a:srgbClr val="2C4492"/>
            </a:solidFill>
            <a:ln w="25400" cap="rnd">
              <a:noFill/>
              <a:round/>
              <a:headEnd/>
              <a:tailEnd/>
            </a:ln>
          </p:spPr>
          <p:txBody>
            <a:bodyPr/>
            <a:lstStyle/>
            <a:p>
              <a:endParaRPr lang="en-NZ"/>
            </a:p>
          </p:txBody>
        </p:sp>
        <p:sp>
          <p:nvSpPr>
            <p:cNvPr id="12" name="Freeform 20"/>
            <p:cNvSpPr>
              <a:spLocks/>
            </p:cNvSpPr>
            <p:nvPr/>
          </p:nvSpPr>
          <p:spPr bwMode="auto">
            <a:xfrm>
              <a:off x="4180" y="2592"/>
              <a:ext cx="432" cy="69"/>
            </a:xfrm>
            <a:custGeom>
              <a:avLst/>
              <a:gdLst>
                <a:gd name="T0" fmla="*/ 14 w 432"/>
                <a:gd name="T1" fmla="*/ 30 h 69"/>
                <a:gd name="T2" fmla="*/ 34 w 432"/>
                <a:gd name="T3" fmla="*/ 27 h 69"/>
                <a:gd name="T4" fmla="*/ 56 w 432"/>
                <a:gd name="T5" fmla="*/ 21 h 69"/>
                <a:gd name="T6" fmla="*/ 75 w 432"/>
                <a:gd name="T7" fmla="*/ 10 h 69"/>
                <a:gd name="T8" fmla="*/ 84 w 432"/>
                <a:gd name="T9" fmla="*/ 6 h 69"/>
                <a:gd name="T10" fmla="*/ 97 w 432"/>
                <a:gd name="T11" fmla="*/ 16 h 69"/>
                <a:gd name="T12" fmla="*/ 116 w 432"/>
                <a:gd name="T13" fmla="*/ 25 h 69"/>
                <a:gd name="T14" fmla="*/ 137 w 432"/>
                <a:gd name="T15" fmla="*/ 29 h 69"/>
                <a:gd name="T16" fmla="*/ 166 w 432"/>
                <a:gd name="T17" fmla="*/ 29 h 69"/>
                <a:gd name="T18" fmla="*/ 195 w 432"/>
                <a:gd name="T19" fmla="*/ 21 h 69"/>
                <a:gd name="T20" fmla="*/ 217 w 432"/>
                <a:gd name="T21" fmla="*/ 5 h 69"/>
                <a:gd name="T22" fmla="*/ 232 w 432"/>
                <a:gd name="T23" fmla="*/ 12 h 69"/>
                <a:gd name="T24" fmla="*/ 248 w 432"/>
                <a:gd name="T25" fmla="*/ 21 h 69"/>
                <a:gd name="T26" fmla="*/ 269 w 432"/>
                <a:gd name="T27" fmla="*/ 28 h 69"/>
                <a:gd name="T28" fmla="*/ 289 w 432"/>
                <a:gd name="T29" fmla="*/ 30 h 69"/>
                <a:gd name="T30" fmla="*/ 306 w 432"/>
                <a:gd name="T31" fmla="*/ 29 h 69"/>
                <a:gd name="T32" fmla="*/ 324 w 432"/>
                <a:gd name="T33" fmla="*/ 26 h 69"/>
                <a:gd name="T34" fmla="*/ 341 w 432"/>
                <a:gd name="T35" fmla="*/ 18 h 69"/>
                <a:gd name="T36" fmla="*/ 356 w 432"/>
                <a:gd name="T37" fmla="*/ 8 h 69"/>
                <a:gd name="T38" fmla="*/ 363 w 432"/>
                <a:gd name="T39" fmla="*/ 2 h 69"/>
                <a:gd name="T40" fmla="*/ 370 w 432"/>
                <a:gd name="T41" fmla="*/ 10 h 69"/>
                <a:gd name="T42" fmla="*/ 381 w 432"/>
                <a:gd name="T43" fmla="*/ 17 h 69"/>
                <a:gd name="T44" fmla="*/ 396 w 432"/>
                <a:gd name="T45" fmla="*/ 24 h 69"/>
                <a:gd name="T46" fmla="*/ 415 w 432"/>
                <a:gd name="T47" fmla="*/ 29 h 69"/>
                <a:gd name="T48" fmla="*/ 431 w 432"/>
                <a:gd name="T49" fmla="*/ 64 h 69"/>
                <a:gd name="T50" fmla="*/ 409 w 432"/>
                <a:gd name="T51" fmla="*/ 62 h 69"/>
                <a:gd name="T52" fmla="*/ 389 w 432"/>
                <a:gd name="T53" fmla="*/ 56 h 69"/>
                <a:gd name="T54" fmla="*/ 375 w 432"/>
                <a:gd name="T55" fmla="*/ 47 h 69"/>
                <a:gd name="T56" fmla="*/ 364 w 432"/>
                <a:gd name="T57" fmla="*/ 38 h 69"/>
                <a:gd name="T58" fmla="*/ 356 w 432"/>
                <a:gd name="T59" fmla="*/ 39 h 69"/>
                <a:gd name="T60" fmla="*/ 343 w 432"/>
                <a:gd name="T61" fmla="*/ 49 h 69"/>
                <a:gd name="T62" fmla="*/ 328 w 432"/>
                <a:gd name="T63" fmla="*/ 57 h 69"/>
                <a:gd name="T64" fmla="*/ 310 w 432"/>
                <a:gd name="T65" fmla="*/ 62 h 69"/>
                <a:gd name="T66" fmla="*/ 291 w 432"/>
                <a:gd name="T67" fmla="*/ 64 h 69"/>
                <a:gd name="T68" fmla="*/ 269 w 432"/>
                <a:gd name="T69" fmla="*/ 62 h 69"/>
                <a:gd name="T70" fmla="*/ 250 w 432"/>
                <a:gd name="T71" fmla="*/ 56 h 69"/>
                <a:gd name="T72" fmla="*/ 234 w 432"/>
                <a:gd name="T73" fmla="*/ 48 h 69"/>
                <a:gd name="T74" fmla="*/ 222 w 432"/>
                <a:gd name="T75" fmla="*/ 38 h 69"/>
                <a:gd name="T76" fmla="*/ 213 w 432"/>
                <a:gd name="T77" fmla="*/ 40 h 69"/>
                <a:gd name="T78" fmla="*/ 197 w 432"/>
                <a:gd name="T79" fmla="*/ 52 h 69"/>
                <a:gd name="T80" fmla="*/ 179 w 432"/>
                <a:gd name="T81" fmla="*/ 59 h 69"/>
                <a:gd name="T82" fmla="*/ 158 w 432"/>
                <a:gd name="T83" fmla="*/ 63 h 69"/>
                <a:gd name="T84" fmla="*/ 137 w 432"/>
                <a:gd name="T85" fmla="*/ 63 h 69"/>
                <a:gd name="T86" fmla="*/ 112 w 432"/>
                <a:gd name="T87" fmla="*/ 58 h 69"/>
                <a:gd name="T88" fmla="*/ 91 w 432"/>
                <a:gd name="T89" fmla="*/ 47 h 69"/>
                <a:gd name="T90" fmla="*/ 79 w 432"/>
                <a:gd name="T91" fmla="*/ 43 h 69"/>
                <a:gd name="T92" fmla="*/ 61 w 432"/>
                <a:gd name="T93" fmla="*/ 56 h 69"/>
                <a:gd name="T94" fmla="*/ 39 w 432"/>
                <a:gd name="T95" fmla="*/ 63 h 69"/>
                <a:gd name="T96" fmla="*/ 16 w 432"/>
                <a:gd name="T97" fmla="*/ 67 h 69"/>
                <a:gd name="T98" fmla="*/ 0 w 432"/>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2"/>
                <a:gd name="T151" fmla="*/ 0 h 69"/>
                <a:gd name="T152" fmla="*/ 432 w 432"/>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2" h="69">
                  <a:moveTo>
                    <a:pt x="0" y="31"/>
                  </a:moveTo>
                  <a:lnTo>
                    <a:pt x="4" y="31"/>
                  </a:lnTo>
                  <a:lnTo>
                    <a:pt x="9" y="30"/>
                  </a:lnTo>
                  <a:lnTo>
                    <a:pt x="14" y="30"/>
                  </a:lnTo>
                  <a:lnTo>
                    <a:pt x="18" y="29"/>
                  </a:lnTo>
                  <a:lnTo>
                    <a:pt x="23" y="29"/>
                  </a:lnTo>
                  <a:lnTo>
                    <a:pt x="28" y="28"/>
                  </a:lnTo>
                  <a:lnTo>
                    <a:pt x="34" y="27"/>
                  </a:lnTo>
                  <a:lnTo>
                    <a:pt x="39" y="26"/>
                  </a:lnTo>
                  <a:lnTo>
                    <a:pt x="45" y="25"/>
                  </a:lnTo>
                  <a:lnTo>
                    <a:pt x="51" y="23"/>
                  </a:lnTo>
                  <a:lnTo>
                    <a:pt x="56" y="21"/>
                  </a:lnTo>
                  <a:lnTo>
                    <a:pt x="62" y="18"/>
                  </a:lnTo>
                  <a:lnTo>
                    <a:pt x="67" y="15"/>
                  </a:lnTo>
                  <a:lnTo>
                    <a:pt x="71" y="12"/>
                  </a:lnTo>
                  <a:lnTo>
                    <a:pt x="75" y="10"/>
                  </a:lnTo>
                  <a:lnTo>
                    <a:pt x="79" y="7"/>
                  </a:lnTo>
                  <a:lnTo>
                    <a:pt x="81" y="5"/>
                  </a:lnTo>
                  <a:lnTo>
                    <a:pt x="82" y="3"/>
                  </a:lnTo>
                  <a:lnTo>
                    <a:pt x="84" y="6"/>
                  </a:lnTo>
                  <a:lnTo>
                    <a:pt x="86" y="8"/>
                  </a:lnTo>
                  <a:lnTo>
                    <a:pt x="90" y="11"/>
                  </a:lnTo>
                  <a:lnTo>
                    <a:pt x="93" y="13"/>
                  </a:lnTo>
                  <a:lnTo>
                    <a:pt x="97" y="16"/>
                  </a:lnTo>
                  <a:lnTo>
                    <a:pt x="101" y="19"/>
                  </a:lnTo>
                  <a:lnTo>
                    <a:pt x="106" y="21"/>
                  </a:lnTo>
                  <a:lnTo>
                    <a:pt x="111" y="23"/>
                  </a:lnTo>
                  <a:lnTo>
                    <a:pt x="116" y="25"/>
                  </a:lnTo>
                  <a:lnTo>
                    <a:pt x="121" y="27"/>
                  </a:lnTo>
                  <a:lnTo>
                    <a:pt x="126" y="28"/>
                  </a:lnTo>
                  <a:lnTo>
                    <a:pt x="132" y="29"/>
                  </a:lnTo>
                  <a:lnTo>
                    <a:pt x="137" y="29"/>
                  </a:lnTo>
                  <a:lnTo>
                    <a:pt x="144" y="30"/>
                  </a:lnTo>
                  <a:lnTo>
                    <a:pt x="150" y="30"/>
                  </a:lnTo>
                  <a:lnTo>
                    <a:pt x="158" y="30"/>
                  </a:lnTo>
                  <a:lnTo>
                    <a:pt x="166" y="29"/>
                  </a:lnTo>
                  <a:lnTo>
                    <a:pt x="173" y="28"/>
                  </a:lnTo>
                  <a:lnTo>
                    <a:pt x="180" y="26"/>
                  </a:lnTo>
                  <a:lnTo>
                    <a:pt x="188" y="24"/>
                  </a:lnTo>
                  <a:lnTo>
                    <a:pt x="195" y="21"/>
                  </a:lnTo>
                  <a:lnTo>
                    <a:pt x="201" y="17"/>
                  </a:lnTo>
                  <a:lnTo>
                    <a:pt x="207" y="14"/>
                  </a:lnTo>
                  <a:lnTo>
                    <a:pt x="212" y="10"/>
                  </a:lnTo>
                  <a:lnTo>
                    <a:pt x="217" y="5"/>
                  </a:lnTo>
                  <a:lnTo>
                    <a:pt x="221" y="0"/>
                  </a:lnTo>
                  <a:lnTo>
                    <a:pt x="225" y="5"/>
                  </a:lnTo>
                  <a:lnTo>
                    <a:pt x="229" y="9"/>
                  </a:lnTo>
                  <a:lnTo>
                    <a:pt x="232" y="12"/>
                  </a:lnTo>
                  <a:lnTo>
                    <a:pt x="236" y="14"/>
                  </a:lnTo>
                  <a:lnTo>
                    <a:pt x="240" y="17"/>
                  </a:lnTo>
                  <a:lnTo>
                    <a:pt x="244" y="19"/>
                  </a:lnTo>
                  <a:lnTo>
                    <a:pt x="248" y="21"/>
                  </a:lnTo>
                  <a:lnTo>
                    <a:pt x="252" y="23"/>
                  </a:lnTo>
                  <a:lnTo>
                    <a:pt x="258" y="25"/>
                  </a:lnTo>
                  <a:lnTo>
                    <a:pt x="263" y="27"/>
                  </a:lnTo>
                  <a:lnTo>
                    <a:pt x="269" y="28"/>
                  </a:lnTo>
                  <a:lnTo>
                    <a:pt x="273" y="29"/>
                  </a:lnTo>
                  <a:lnTo>
                    <a:pt x="278" y="29"/>
                  </a:lnTo>
                  <a:lnTo>
                    <a:pt x="284" y="30"/>
                  </a:lnTo>
                  <a:lnTo>
                    <a:pt x="289" y="30"/>
                  </a:lnTo>
                  <a:lnTo>
                    <a:pt x="293" y="30"/>
                  </a:lnTo>
                  <a:lnTo>
                    <a:pt x="297" y="30"/>
                  </a:lnTo>
                  <a:lnTo>
                    <a:pt x="302" y="29"/>
                  </a:lnTo>
                  <a:lnTo>
                    <a:pt x="306" y="29"/>
                  </a:lnTo>
                  <a:lnTo>
                    <a:pt x="311" y="29"/>
                  </a:lnTo>
                  <a:lnTo>
                    <a:pt x="315" y="28"/>
                  </a:lnTo>
                  <a:lnTo>
                    <a:pt x="320" y="27"/>
                  </a:lnTo>
                  <a:lnTo>
                    <a:pt x="324" y="26"/>
                  </a:lnTo>
                  <a:lnTo>
                    <a:pt x="329" y="24"/>
                  </a:lnTo>
                  <a:lnTo>
                    <a:pt x="332" y="23"/>
                  </a:lnTo>
                  <a:lnTo>
                    <a:pt x="336" y="21"/>
                  </a:lnTo>
                  <a:lnTo>
                    <a:pt x="341" y="18"/>
                  </a:lnTo>
                  <a:lnTo>
                    <a:pt x="345" y="16"/>
                  </a:lnTo>
                  <a:lnTo>
                    <a:pt x="349" y="13"/>
                  </a:lnTo>
                  <a:lnTo>
                    <a:pt x="352" y="11"/>
                  </a:lnTo>
                  <a:lnTo>
                    <a:pt x="356" y="8"/>
                  </a:lnTo>
                  <a:lnTo>
                    <a:pt x="359" y="5"/>
                  </a:lnTo>
                  <a:lnTo>
                    <a:pt x="361" y="2"/>
                  </a:lnTo>
                  <a:lnTo>
                    <a:pt x="362" y="0"/>
                  </a:lnTo>
                  <a:lnTo>
                    <a:pt x="363" y="2"/>
                  </a:lnTo>
                  <a:lnTo>
                    <a:pt x="365" y="4"/>
                  </a:lnTo>
                  <a:lnTo>
                    <a:pt x="367" y="5"/>
                  </a:lnTo>
                  <a:lnTo>
                    <a:pt x="368" y="7"/>
                  </a:lnTo>
                  <a:lnTo>
                    <a:pt x="370" y="10"/>
                  </a:lnTo>
                  <a:lnTo>
                    <a:pt x="373" y="12"/>
                  </a:lnTo>
                  <a:lnTo>
                    <a:pt x="376" y="13"/>
                  </a:lnTo>
                  <a:lnTo>
                    <a:pt x="378" y="15"/>
                  </a:lnTo>
                  <a:lnTo>
                    <a:pt x="381" y="17"/>
                  </a:lnTo>
                  <a:lnTo>
                    <a:pt x="384" y="19"/>
                  </a:lnTo>
                  <a:lnTo>
                    <a:pt x="389" y="21"/>
                  </a:lnTo>
                  <a:lnTo>
                    <a:pt x="392" y="23"/>
                  </a:lnTo>
                  <a:lnTo>
                    <a:pt x="396" y="24"/>
                  </a:lnTo>
                  <a:lnTo>
                    <a:pt x="401" y="26"/>
                  </a:lnTo>
                  <a:lnTo>
                    <a:pt x="406" y="27"/>
                  </a:lnTo>
                  <a:lnTo>
                    <a:pt x="410" y="28"/>
                  </a:lnTo>
                  <a:lnTo>
                    <a:pt x="415" y="29"/>
                  </a:lnTo>
                  <a:lnTo>
                    <a:pt x="419" y="29"/>
                  </a:lnTo>
                  <a:lnTo>
                    <a:pt x="425" y="30"/>
                  </a:lnTo>
                  <a:lnTo>
                    <a:pt x="431" y="30"/>
                  </a:lnTo>
                  <a:lnTo>
                    <a:pt x="431" y="64"/>
                  </a:lnTo>
                  <a:lnTo>
                    <a:pt x="426" y="64"/>
                  </a:lnTo>
                  <a:lnTo>
                    <a:pt x="420" y="63"/>
                  </a:lnTo>
                  <a:lnTo>
                    <a:pt x="415" y="62"/>
                  </a:lnTo>
                  <a:lnTo>
                    <a:pt x="409" y="62"/>
                  </a:lnTo>
                  <a:lnTo>
                    <a:pt x="404" y="61"/>
                  </a:lnTo>
                  <a:lnTo>
                    <a:pt x="399" y="59"/>
                  </a:lnTo>
                  <a:lnTo>
                    <a:pt x="394" y="57"/>
                  </a:lnTo>
                  <a:lnTo>
                    <a:pt x="389" y="56"/>
                  </a:lnTo>
                  <a:lnTo>
                    <a:pt x="386" y="54"/>
                  </a:lnTo>
                  <a:lnTo>
                    <a:pt x="382" y="52"/>
                  </a:lnTo>
                  <a:lnTo>
                    <a:pt x="378" y="50"/>
                  </a:lnTo>
                  <a:lnTo>
                    <a:pt x="375" y="47"/>
                  </a:lnTo>
                  <a:lnTo>
                    <a:pt x="371" y="45"/>
                  </a:lnTo>
                  <a:lnTo>
                    <a:pt x="369" y="43"/>
                  </a:lnTo>
                  <a:lnTo>
                    <a:pt x="366" y="41"/>
                  </a:lnTo>
                  <a:lnTo>
                    <a:pt x="364" y="38"/>
                  </a:lnTo>
                  <a:lnTo>
                    <a:pt x="362" y="36"/>
                  </a:lnTo>
                  <a:lnTo>
                    <a:pt x="360" y="33"/>
                  </a:lnTo>
                  <a:lnTo>
                    <a:pt x="358" y="36"/>
                  </a:lnTo>
                  <a:lnTo>
                    <a:pt x="356" y="39"/>
                  </a:lnTo>
                  <a:lnTo>
                    <a:pt x="353" y="41"/>
                  </a:lnTo>
                  <a:lnTo>
                    <a:pt x="350" y="44"/>
                  </a:lnTo>
                  <a:lnTo>
                    <a:pt x="347" y="47"/>
                  </a:lnTo>
                  <a:lnTo>
                    <a:pt x="343" y="49"/>
                  </a:lnTo>
                  <a:lnTo>
                    <a:pt x="340" y="51"/>
                  </a:lnTo>
                  <a:lnTo>
                    <a:pt x="336" y="53"/>
                  </a:lnTo>
                  <a:lnTo>
                    <a:pt x="332" y="55"/>
                  </a:lnTo>
                  <a:lnTo>
                    <a:pt x="328" y="57"/>
                  </a:lnTo>
                  <a:lnTo>
                    <a:pt x="323" y="58"/>
                  </a:lnTo>
                  <a:lnTo>
                    <a:pt x="318" y="60"/>
                  </a:lnTo>
                  <a:lnTo>
                    <a:pt x="314" y="61"/>
                  </a:lnTo>
                  <a:lnTo>
                    <a:pt x="310" y="62"/>
                  </a:lnTo>
                  <a:lnTo>
                    <a:pt x="305" y="63"/>
                  </a:lnTo>
                  <a:lnTo>
                    <a:pt x="301" y="63"/>
                  </a:lnTo>
                  <a:lnTo>
                    <a:pt x="296" y="64"/>
                  </a:lnTo>
                  <a:lnTo>
                    <a:pt x="291" y="64"/>
                  </a:lnTo>
                  <a:lnTo>
                    <a:pt x="286" y="64"/>
                  </a:lnTo>
                  <a:lnTo>
                    <a:pt x="281" y="63"/>
                  </a:lnTo>
                  <a:lnTo>
                    <a:pt x="275" y="63"/>
                  </a:lnTo>
                  <a:lnTo>
                    <a:pt x="269" y="62"/>
                  </a:lnTo>
                  <a:lnTo>
                    <a:pt x="264" y="61"/>
                  </a:lnTo>
                  <a:lnTo>
                    <a:pt x="259" y="60"/>
                  </a:lnTo>
                  <a:lnTo>
                    <a:pt x="254" y="58"/>
                  </a:lnTo>
                  <a:lnTo>
                    <a:pt x="250" y="56"/>
                  </a:lnTo>
                  <a:lnTo>
                    <a:pt x="245" y="55"/>
                  </a:lnTo>
                  <a:lnTo>
                    <a:pt x="242" y="53"/>
                  </a:lnTo>
                  <a:lnTo>
                    <a:pt x="238" y="50"/>
                  </a:lnTo>
                  <a:lnTo>
                    <a:pt x="234" y="48"/>
                  </a:lnTo>
                  <a:lnTo>
                    <a:pt x="231" y="46"/>
                  </a:lnTo>
                  <a:lnTo>
                    <a:pt x="228" y="43"/>
                  </a:lnTo>
                  <a:lnTo>
                    <a:pt x="224" y="41"/>
                  </a:lnTo>
                  <a:lnTo>
                    <a:pt x="222" y="38"/>
                  </a:lnTo>
                  <a:lnTo>
                    <a:pt x="221" y="35"/>
                  </a:lnTo>
                  <a:lnTo>
                    <a:pt x="218" y="33"/>
                  </a:lnTo>
                  <a:lnTo>
                    <a:pt x="216" y="37"/>
                  </a:lnTo>
                  <a:lnTo>
                    <a:pt x="213" y="40"/>
                  </a:lnTo>
                  <a:lnTo>
                    <a:pt x="210" y="43"/>
                  </a:lnTo>
                  <a:lnTo>
                    <a:pt x="207" y="46"/>
                  </a:lnTo>
                  <a:lnTo>
                    <a:pt x="202" y="49"/>
                  </a:lnTo>
                  <a:lnTo>
                    <a:pt x="197" y="52"/>
                  </a:lnTo>
                  <a:lnTo>
                    <a:pt x="193" y="54"/>
                  </a:lnTo>
                  <a:lnTo>
                    <a:pt x="189" y="56"/>
                  </a:lnTo>
                  <a:lnTo>
                    <a:pt x="184" y="57"/>
                  </a:lnTo>
                  <a:lnTo>
                    <a:pt x="179" y="59"/>
                  </a:lnTo>
                  <a:lnTo>
                    <a:pt x="173" y="61"/>
                  </a:lnTo>
                  <a:lnTo>
                    <a:pt x="168" y="62"/>
                  </a:lnTo>
                  <a:lnTo>
                    <a:pt x="163" y="63"/>
                  </a:lnTo>
                  <a:lnTo>
                    <a:pt x="158" y="63"/>
                  </a:lnTo>
                  <a:lnTo>
                    <a:pt x="153" y="64"/>
                  </a:lnTo>
                  <a:lnTo>
                    <a:pt x="149" y="64"/>
                  </a:lnTo>
                  <a:lnTo>
                    <a:pt x="144" y="64"/>
                  </a:lnTo>
                  <a:lnTo>
                    <a:pt x="137" y="63"/>
                  </a:lnTo>
                  <a:lnTo>
                    <a:pt x="131" y="62"/>
                  </a:lnTo>
                  <a:lnTo>
                    <a:pt x="125" y="61"/>
                  </a:lnTo>
                  <a:lnTo>
                    <a:pt x="118" y="60"/>
                  </a:lnTo>
                  <a:lnTo>
                    <a:pt x="112" y="58"/>
                  </a:lnTo>
                  <a:lnTo>
                    <a:pt x="106" y="56"/>
                  </a:lnTo>
                  <a:lnTo>
                    <a:pt x="100" y="53"/>
                  </a:lnTo>
                  <a:lnTo>
                    <a:pt x="95" y="50"/>
                  </a:lnTo>
                  <a:lnTo>
                    <a:pt x="91" y="47"/>
                  </a:lnTo>
                  <a:lnTo>
                    <a:pt x="87" y="45"/>
                  </a:lnTo>
                  <a:lnTo>
                    <a:pt x="84" y="42"/>
                  </a:lnTo>
                  <a:lnTo>
                    <a:pt x="82" y="40"/>
                  </a:lnTo>
                  <a:lnTo>
                    <a:pt x="79" y="43"/>
                  </a:lnTo>
                  <a:lnTo>
                    <a:pt x="76" y="46"/>
                  </a:lnTo>
                  <a:lnTo>
                    <a:pt x="72" y="50"/>
                  </a:lnTo>
                  <a:lnTo>
                    <a:pt x="66" y="53"/>
                  </a:lnTo>
                  <a:lnTo>
                    <a:pt x="61" y="56"/>
                  </a:lnTo>
                  <a:lnTo>
                    <a:pt x="56" y="58"/>
                  </a:lnTo>
                  <a:lnTo>
                    <a:pt x="50" y="60"/>
                  </a:lnTo>
                  <a:lnTo>
                    <a:pt x="45" y="62"/>
                  </a:lnTo>
                  <a:lnTo>
                    <a:pt x="39" y="63"/>
                  </a:lnTo>
                  <a:lnTo>
                    <a:pt x="34" y="64"/>
                  </a:lnTo>
                  <a:lnTo>
                    <a:pt x="28" y="66"/>
                  </a:lnTo>
                  <a:lnTo>
                    <a:pt x="22" y="67"/>
                  </a:lnTo>
                  <a:lnTo>
                    <a:pt x="16" y="67"/>
                  </a:lnTo>
                  <a:lnTo>
                    <a:pt x="10" y="68"/>
                  </a:lnTo>
                  <a:lnTo>
                    <a:pt x="4" y="68"/>
                  </a:lnTo>
                  <a:lnTo>
                    <a:pt x="0" y="68"/>
                  </a:lnTo>
                  <a:lnTo>
                    <a:pt x="0" y="31"/>
                  </a:lnTo>
                </a:path>
              </a:pathLst>
            </a:custGeom>
            <a:solidFill>
              <a:srgbClr val="2C4492"/>
            </a:solidFill>
            <a:ln w="25400" cap="rnd">
              <a:noFill/>
              <a:round/>
              <a:headEnd/>
              <a:tailEnd/>
            </a:ln>
          </p:spPr>
          <p:txBody>
            <a:bodyPr/>
            <a:lstStyle/>
            <a:p>
              <a:endParaRPr lang="en-NZ"/>
            </a:p>
          </p:txBody>
        </p:sp>
        <p:sp>
          <p:nvSpPr>
            <p:cNvPr id="13" name="Freeform 21"/>
            <p:cNvSpPr>
              <a:spLocks/>
            </p:cNvSpPr>
            <p:nvPr/>
          </p:nvSpPr>
          <p:spPr bwMode="auto">
            <a:xfrm>
              <a:off x="4610" y="2592"/>
              <a:ext cx="433" cy="69"/>
            </a:xfrm>
            <a:custGeom>
              <a:avLst/>
              <a:gdLst>
                <a:gd name="T0" fmla="*/ 418 w 433"/>
                <a:gd name="T1" fmla="*/ 30 h 69"/>
                <a:gd name="T2" fmla="*/ 398 w 433"/>
                <a:gd name="T3" fmla="*/ 27 h 69"/>
                <a:gd name="T4" fmla="*/ 376 w 433"/>
                <a:gd name="T5" fmla="*/ 21 h 69"/>
                <a:gd name="T6" fmla="*/ 357 w 433"/>
                <a:gd name="T7" fmla="*/ 10 h 69"/>
                <a:gd name="T8" fmla="*/ 348 w 433"/>
                <a:gd name="T9" fmla="*/ 6 h 69"/>
                <a:gd name="T10" fmla="*/ 335 w 433"/>
                <a:gd name="T11" fmla="*/ 16 h 69"/>
                <a:gd name="T12" fmla="*/ 315 w 433"/>
                <a:gd name="T13" fmla="*/ 25 h 69"/>
                <a:gd name="T14" fmla="*/ 294 w 433"/>
                <a:gd name="T15" fmla="*/ 29 h 69"/>
                <a:gd name="T16" fmla="*/ 265 w 433"/>
                <a:gd name="T17" fmla="*/ 29 h 69"/>
                <a:gd name="T18" fmla="*/ 236 w 433"/>
                <a:gd name="T19" fmla="*/ 21 h 69"/>
                <a:gd name="T20" fmla="*/ 215 w 433"/>
                <a:gd name="T21" fmla="*/ 5 h 69"/>
                <a:gd name="T22" fmla="*/ 199 w 433"/>
                <a:gd name="T23" fmla="*/ 12 h 69"/>
                <a:gd name="T24" fmla="*/ 183 w 433"/>
                <a:gd name="T25" fmla="*/ 21 h 69"/>
                <a:gd name="T26" fmla="*/ 162 w 433"/>
                <a:gd name="T27" fmla="*/ 28 h 69"/>
                <a:gd name="T28" fmla="*/ 142 w 433"/>
                <a:gd name="T29" fmla="*/ 30 h 69"/>
                <a:gd name="T30" fmla="*/ 125 w 433"/>
                <a:gd name="T31" fmla="*/ 29 h 69"/>
                <a:gd name="T32" fmla="*/ 107 w 433"/>
                <a:gd name="T33" fmla="*/ 26 h 69"/>
                <a:gd name="T34" fmla="*/ 90 w 433"/>
                <a:gd name="T35" fmla="*/ 18 h 69"/>
                <a:gd name="T36" fmla="*/ 75 w 433"/>
                <a:gd name="T37" fmla="*/ 8 h 69"/>
                <a:gd name="T38" fmla="*/ 67 w 433"/>
                <a:gd name="T39" fmla="*/ 2 h 69"/>
                <a:gd name="T40" fmla="*/ 60 w 433"/>
                <a:gd name="T41" fmla="*/ 10 h 69"/>
                <a:gd name="T42" fmla="*/ 49 w 433"/>
                <a:gd name="T43" fmla="*/ 17 h 69"/>
                <a:gd name="T44" fmla="*/ 35 w 433"/>
                <a:gd name="T45" fmla="*/ 24 h 69"/>
                <a:gd name="T46" fmla="*/ 16 w 433"/>
                <a:gd name="T47" fmla="*/ 29 h 69"/>
                <a:gd name="T48" fmla="*/ 0 w 433"/>
                <a:gd name="T49" fmla="*/ 64 h 69"/>
                <a:gd name="T50" fmla="*/ 22 w 433"/>
                <a:gd name="T51" fmla="*/ 62 h 69"/>
                <a:gd name="T52" fmla="*/ 41 w 433"/>
                <a:gd name="T53" fmla="*/ 56 h 69"/>
                <a:gd name="T54" fmla="*/ 56 w 433"/>
                <a:gd name="T55" fmla="*/ 47 h 69"/>
                <a:gd name="T56" fmla="*/ 67 w 433"/>
                <a:gd name="T57" fmla="*/ 38 h 69"/>
                <a:gd name="T58" fmla="*/ 75 w 433"/>
                <a:gd name="T59" fmla="*/ 39 h 69"/>
                <a:gd name="T60" fmla="*/ 88 w 433"/>
                <a:gd name="T61" fmla="*/ 49 h 69"/>
                <a:gd name="T62" fmla="*/ 103 w 433"/>
                <a:gd name="T63" fmla="*/ 57 h 69"/>
                <a:gd name="T64" fmla="*/ 122 w 433"/>
                <a:gd name="T65" fmla="*/ 62 h 69"/>
                <a:gd name="T66" fmla="*/ 140 w 433"/>
                <a:gd name="T67" fmla="*/ 64 h 69"/>
                <a:gd name="T68" fmla="*/ 162 w 433"/>
                <a:gd name="T69" fmla="*/ 62 h 69"/>
                <a:gd name="T70" fmla="*/ 182 w 433"/>
                <a:gd name="T71" fmla="*/ 56 h 69"/>
                <a:gd name="T72" fmla="*/ 197 w 433"/>
                <a:gd name="T73" fmla="*/ 48 h 69"/>
                <a:gd name="T74" fmla="*/ 209 w 433"/>
                <a:gd name="T75" fmla="*/ 38 h 69"/>
                <a:gd name="T76" fmla="*/ 218 w 433"/>
                <a:gd name="T77" fmla="*/ 40 h 69"/>
                <a:gd name="T78" fmla="*/ 234 w 433"/>
                <a:gd name="T79" fmla="*/ 52 h 69"/>
                <a:gd name="T80" fmla="*/ 253 w 433"/>
                <a:gd name="T81" fmla="*/ 59 h 69"/>
                <a:gd name="T82" fmla="*/ 273 w 433"/>
                <a:gd name="T83" fmla="*/ 63 h 69"/>
                <a:gd name="T84" fmla="*/ 294 w 433"/>
                <a:gd name="T85" fmla="*/ 63 h 69"/>
                <a:gd name="T86" fmla="*/ 319 w 433"/>
                <a:gd name="T87" fmla="*/ 58 h 69"/>
                <a:gd name="T88" fmla="*/ 341 w 433"/>
                <a:gd name="T89" fmla="*/ 47 h 69"/>
                <a:gd name="T90" fmla="*/ 352 w 433"/>
                <a:gd name="T91" fmla="*/ 43 h 69"/>
                <a:gd name="T92" fmla="*/ 371 w 433"/>
                <a:gd name="T93" fmla="*/ 56 h 69"/>
                <a:gd name="T94" fmla="*/ 393 w 433"/>
                <a:gd name="T95" fmla="*/ 63 h 69"/>
                <a:gd name="T96" fmla="*/ 415 w 433"/>
                <a:gd name="T97" fmla="*/ 67 h 69"/>
                <a:gd name="T98" fmla="*/ 432 w 433"/>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3"/>
                <a:gd name="T151" fmla="*/ 0 h 69"/>
                <a:gd name="T152" fmla="*/ 433 w 433"/>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3" h="69">
                  <a:moveTo>
                    <a:pt x="432" y="31"/>
                  </a:moveTo>
                  <a:lnTo>
                    <a:pt x="428" y="31"/>
                  </a:lnTo>
                  <a:lnTo>
                    <a:pt x="423" y="30"/>
                  </a:lnTo>
                  <a:lnTo>
                    <a:pt x="418" y="30"/>
                  </a:lnTo>
                  <a:lnTo>
                    <a:pt x="413" y="29"/>
                  </a:lnTo>
                  <a:lnTo>
                    <a:pt x="409" y="29"/>
                  </a:lnTo>
                  <a:lnTo>
                    <a:pt x="404" y="28"/>
                  </a:lnTo>
                  <a:lnTo>
                    <a:pt x="398" y="27"/>
                  </a:lnTo>
                  <a:lnTo>
                    <a:pt x="393" y="26"/>
                  </a:lnTo>
                  <a:lnTo>
                    <a:pt x="387" y="25"/>
                  </a:lnTo>
                  <a:lnTo>
                    <a:pt x="381" y="23"/>
                  </a:lnTo>
                  <a:lnTo>
                    <a:pt x="376" y="21"/>
                  </a:lnTo>
                  <a:lnTo>
                    <a:pt x="370" y="18"/>
                  </a:lnTo>
                  <a:lnTo>
                    <a:pt x="365" y="15"/>
                  </a:lnTo>
                  <a:lnTo>
                    <a:pt x="360" y="12"/>
                  </a:lnTo>
                  <a:lnTo>
                    <a:pt x="357" y="10"/>
                  </a:lnTo>
                  <a:lnTo>
                    <a:pt x="353" y="7"/>
                  </a:lnTo>
                  <a:lnTo>
                    <a:pt x="351" y="5"/>
                  </a:lnTo>
                  <a:lnTo>
                    <a:pt x="349" y="3"/>
                  </a:lnTo>
                  <a:lnTo>
                    <a:pt x="348" y="6"/>
                  </a:lnTo>
                  <a:lnTo>
                    <a:pt x="346" y="8"/>
                  </a:lnTo>
                  <a:lnTo>
                    <a:pt x="342" y="11"/>
                  </a:lnTo>
                  <a:lnTo>
                    <a:pt x="338" y="13"/>
                  </a:lnTo>
                  <a:lnTo>
                    <a:pt x="335" y="16"/>
                  </a:lnTo>
                  <a:lnTo>
                    <a:pt x="330" y="19"/>
                  </a:lnTo>
                  <a:lnTo>
                    <a:pt x="325" y="21"/>
                  </a:lnTo>
                  <a:lnTo>
                    <a:pt x="320" y="23"/>
                  </a:lnTo>
                  <a:lnTo>
                    <a:pt x="315" y="25"/>
                  </a:lnTo>
                  <a:lnTo>
                    <a:pt x="310" y="27"/>
                  </a:lnTo>
                  <a:lnTo>
                    <a:pt x="305" y="28"/>
                  </a:lnTo>
                  <a:lnTo>
                    <a:pt x="300" y="29"/>
                  </a:lnTo>
                  <a:lnTo>
                    <a:pt x="294" y="29"/>
                  </a:lnTo>
                  <a:lnTo>
                    <a:pt x="288" y="30"/>
                  </a:lnTo>
                  <a:lnTo>
                    <a:pt x="282" y="30"/>
                  </a:lnTo>
                  <a:lnTo>
                    <a:pt x="274" y="30"/>
                  </a:lnTo>
                  <a:lnTo>
                    <a:pt x="265" y="29"/>
                  </a:lnTo>
                  <a:lnTo>
                    <a:pt x="258" y="28"/>
                  </a:lnTo>
                  <a:lnTo>
                    <a:pt x="251" y="26"/>
                  </a:lnTo>
                  <a:lnTo>
                    <a:pt x="244" y="24"/>
                  </a:lnTo>
                  <a:lnTo>
                    <a:pt x="236" y="21"/>
                  </a:lnTo>
                  <a:lnTo>
                    <a:pt x="230" y="17"/>
                  </a:lnTo>
                  <a:lnTo>
                    <a:pt x="225" y="14"/>
                  </a:lnTo>
                  <a:lnTo>
                    <a:pt x="219" y="10"/>
                  </a:lnTo>
                  <a:lnTo>
                    <a:pt x="215" y="5"/>
                  </a:lnTo>
                  <a:lnTo>
                    <a:pt x="210" y="0"/>
                  </a:lnTo>
                  <a:lnTo>
                    <a:pt x="206" y="5"/>
                  </a:lnTo>
                  <a:lnTo>
                    <a:pt x="203" y="9"/>
                  </a:lnTo>
                  <a:lnTo>
                    <a:pt x="199" y="12"/>
                  </a:lnTo>
                  <a:lnTo>
                    <a:pt x="196" y="14"/>
                  </a:lnTo>
                  <a:lnTo>
                    <a:pt x="191" y="17"/>
                  </a:lnTo>
                  <a:lnTo>
                    <a:pt x="187" y="19"/>
                  </a:lnTo>
                  <a:lnTo>
                    <a:pt x="183" y="21"/>
                  </a:lnTo>
                  <a:lnTo>
                    <a:pt x="178" y="23"/>
                  </a:lnTo>
                  <a:lnTo>
                    <a:pt x="173" y="25"/>
                  </a:lnTo>
                  <a:lnTo>
                    <a:pt x="168" y="27"/>
                  </a:lnTo>
                  <a:lnTo>
                    <a:pt x="162" y="28"/>
                  </a:lnTo>
                  <a:lnTo>
                    <a:pt x="158" y="29"/>
                  </a:lnTo>
                  <a:lnTo>
                    <a:pt x="152" y="29"/>
                  </a:lnTo>
                  <a:lnTo>
                    <a:pt x="147" y="30"/>
                  </a:lnTo>
                  <a:lnTo>
                    <a:pt x="142" y="30"/>
                  </a:lnTo>
                  <a:lnTo>
                    <a:pt x="139" y="30"/>
                  </a:lnTo>
                  <a:lnTo>
                    <a:pt x="133" y="30"/>
                  </a:lnTo>
                  <a:lnTo>
                    <a:pt x="129" y="29"/>
                  </a:lnTo>
                  <a:lnTo>
                    <a:pt x="125" y="29"/>
                  </a:lnTo>
                  <a:lnTo>
                    <a:pt x="120" y="29"/>
                  </a:lnTo>
                  <a:lnTo>
                    <a:pt x="116" y="28"/>
                  </a:lnTo>
                  <a:lnTo>
                    <a:pt x="112" y="27"/>
                  </a:lnTo>
                  <a:lnTo>
                    <a:pt x="107" y="26"/>
                  </a:lnTo>
                  <a:lnTo>
                    <a:pt x="103" y="24"/>
                  </a:lnTo>
                  <a:lnTo>
                    <a:pt x="99" y="23"/>
                  </a:lnTo>
                  <a:lnTo>
                    <a:pt x="94" y="21"/>
                  </a:lnTo>
                  <a:lnTo>
                    <a:pt x="90" y="18"/>
                  </a:lnTo>
                  <a:lnTo>
                    <a:pt x="86" y="16"/>
                  </a:lnTo>
                  <a:lnTo>
                    <a:pt x="82" y="13"/>
                  </a:lnTo>
                  <a:lnTo>
                    <a:pt x="78" y="11"/>
                  </a:lnTo>
                  <a:lnTo>
                    <a:pt x="75" y="8"/>
                  </a:lnTo>
                  <a:lnTo>
                    <a:pt x="72" y="5"/>
                  </a:lnTo>
                  <a:lnTo>
                    <a:pt x="70" y="2"/>
                  </a:lnTo>
                  <a:lnTo>
                    <a:pt x="69" y="0"/>
                  </a:lnTo>
                  <a:lnTo>
                    <a:pt x="67" y="2"/>
                  </a:lnTo>
                  <a:lnTo>
                    <a:pt x="66" y="4"/>
                  </a:lnTo>
                  <a:lnTo>
                    <a:pt x="65" y="5"/>
                  </a:lnTo>
                  <a:lnTo>
                    <a:pt x="62" y="7"/>
                  </a:lnTo>
                  <a:lnTo>
                    <a:pt x="60" y="10"/>
                  </a:lnTo>
                  <a:lnTo>
                    <a:pt x="57" y="12"/>
                  </a:lnTo>
                  <a:lnTo>
                    <a:pt x="56" y="13"/>
                  </a:lnTo>
                  <a:lnTo>
                    <a:pt x="53" y="15"/>
                  </a:lnTo>
                  <a:lnTo>
                    <a:pt x="49" y="17"/>
                  </a:lnTo>
                  <a:lnTo>
                    <a:pt x="47" y="19"/>
                  </a:lnTo>
                  <a:lnTo>
                    <a:pt x="42" y="21"/>
                  </a:lnTo>
                  <a:lnTo>
                    <a:pt x="38" y="23"/>
                  </a:lnTo>
                  <a:lnTo>
                    <a:pt x="35" y="24"/>
                  </a:lnTo>
                  <a:lnTo>
                    <a:pt x="30" y="26"/>
                  </a:lnTo>
                  <a:lnTo>
                    <a:pt x="25" y="27"/>
                  </a:lnTo>
                  <a:lnTo>
                    <a:pt x="20" y="28"/>
                  </a:lnTo>
                  <a:lnTo>
                    <a:pt x="16" y="29"/>
                  </a:lnTo>
                  <a:lnTo>
                    <a:pt x="12" y="29"/>
                  </a:lnTo>
                  <a:lnTo>
                    <a:pt x="6" y="30"/>
                  </a:lnTo>
                  <a:lnTo>
                    <a:pt x="0" y="30"/>
                  </a:lnTo>
                  <a:lnTo>
                    <a:pt x="0" y="64"/>
                  </a:lnTo>
                  <a:lnTo>
                    <a:pt x="5" y="64"/>
                  </a:lnTo>
                  <a:lnTo>
                    <a:pt x="10" y="63"/>
                  </a:lnTo>
                  <a:lnTo>
                    <a:pt x="16" y="62"/>
                  </a:lnTo>
                  <a:lnTo>
                    <a:pt x="22" y="62"/>
                  </a:lnTo>
                  <a:lnTo>
                    <a:pt x="28" y="61"/>
                  </a:lnTo>
                  <a:lnTo>
                    <a:pt x="32" y="59"/>
                  </a:lnTo>
                  <a:lnTo>
                    <a:pt x="37" y="57"/>
                  </a:lnTo>
                  <a:lnTo>
                    <a:pt x="41" y="56"/>
                  </a:lnTo>
                  <a:lnTo>
                    <a:pt x="46" y="54"/>
                  </a:lnTo>
                  <a:lnTo>
                    <a:pt x="49" y="52"/>
                  </a:lnTo>
                  <a:lnTo>
                    <a:pt x="53" y="50"/>
                  </a:lnTo>
                  <a:lnTo>
                    <a:pt x="56" y="47"/>
                  </a:lnTo>
                  <a:lnTo>
                    <a:pt x="60" y="45"/>
                  </a:lnTo>
                  <a:lnTo>
                    <a:pt x="62" y="43"/>
                  </a:lnTo>
                  <a:lnTo>
                    <a:pt x="65" y="41"/>
                  </a:lnTo>
                  <a:lnTo>
                    <a:pt x="67" y="38"/>
                  </a:lnTo>
                  <a:lnTo>
                    <a:pt x="69" y="36"/>
                  </a:lnTo>
                  <a:lnTo>
                    <a:pt x="70" y="33"/>
                  </a:lnTo>
                  <a:lnTo>
                    <a:pt x="73" y="36"/>
                  </a:lnTo>
                  <a:lnTo>
                    <a:pt x="75" y="39"/>
                  </a:lnTo>
                  <a:lnTo>
                    <a:pt x="78" y="41"/>
                  </a:lnTo>
                  <a:lnTo>
                    <a:pt x="81" y="44"/>
                  </a:lnTo>
                  <a:lnTo>
                    <a:pt x="85" y="47"/>
                  </a:lnTo>
                  <a:lnTo>
                    <a:pt x="88" y="49"/>
                  </a:lnTo>
                  <a:lnTo>
                    <a:pt x="91" y="51"/>
                  </a:lnTo>
                  <a:lnTo>
                    <a:pt x="95" y="53"/>
                  </a:lnTo>
                  <a:lnTo>
                    <a:pt x="99" y="55"/>
                  </a:lnTo>
                  <a:lnTo>
                    <a:pt x="103" y="57"/>
                  </a:lnTo>
                  <a:lnTo>
                    <a:pt x="108" y="58"/>
                  </a:lnTo>
                  <a:lnTo>
                    <a:pt x="113" y="60"/>
                  </a:lnTo>
                  <a:lnTo>
                    <a:pt x="117" y="61"/>
                  </a:lnTo>
                  <a:lnTo>
                    <a:pt x="122" y="62"/>
                  </a:lnTo>
                  <a:lnTo>
                    <a:pt x="125" y="63"/>
                  </a:lnTo>
                  <a:lnTo>
                    <a:pt x="130" y="63"/>
                  </a:lnTo>
                  <a:lnTo>
                    <a:pt x="135" y="64"/>
                  </a:lnTo>
                  <a:lnTo>
                    <a:pt x="140" y="64"/>
                  </a:lnTo>
                  <a:lnTo>
                    <a:pt x="145" y="64"/>
                  </a:lnTo>
                  <a:lnTo>
                    <a:pt x="150" y="63"/>
                  </a:lnTo>
                  <a:lnTo>
                    <a:pt x="156" y="63"/>
                  </a:lnTo>
                  <a:lnTo>
                    <a:pt x="162" y="62"/>
                  </a:lnTo>
                  <a:lnTo>
                    <a:pt x="167" y="61"/>
                  </a:lnTo>
                  <a:lnTo>
                    <a:pt x="172" y="60"/>
                  </a:lnTo>
                  <a:lnTo>
                    <a:pt x="178" y="58"/>
                  </a:lnTo>
                  <a:lnTo>
                    <a:pt x="182" y="56"/>
                  </a:lnTo>
                  <a:lnTo>
                    <a:pt x="186" y="55"/>
                  </a:lnTo>
                  <a:lnTo>
                    <a:pt x="190" y="53"/>
                  </a:lnTo>
                  <a:lnTo>
                    <a:pt x="194" y="50"/>
                  </a:lnTo>
                  <a:lnTo>
                    <a:pt x="197" y="48"/>
                  </a:lnTo>
                  <a:lnTo>
                    <a:pt x="201" y="46"/>
                  </a:lnTo>
                  <a:lnTo>
                    <a:pt x="204" y="43"/>
                  </a:lnTo>
                  <a:lnTo>
                    <a:pt x="207" y="41"/>
                  </a:lnTo>
                  <a:lnTo>
                    <a:pt x="209" y="38"/>
                  </a:lnTo>
                  <a:lnTo>
                    <a:pt x="211" y="35"/>
                  </a:lnTo>
                  <a:lnTo>
                    <a:pt x="213" y="33"/>
                  </a:lnTo>
                  <a:lnTo>
                    <a:pt x="216" y="37"/>
                  </a:lnTo>
                  <a:lnTo>
                    <a:pt x="218" y="40"/>
                  </a:lnTo>
                  <a:lnTo>
                    <a:pt x="222" y="43"/>
                  </a:lnTo>
                  <a:lnTo>
                    <a:pt x="225" y="46"/>
                  </a:lnTo>
                  <a:lnTo>
                    <a:pt x="230" y="49"/>
                  </a:lnTo>
                  <a:lnTo>
                    <a:pt x="234" y="52"/>
                  </a:lnTo>
                  <a:lnTo>
                    <a:pt x="238" y="54"/>
                  </a:lnTo>
                  <a:lnTo>
                    <a:pt x="243" y="56"/>
                  </a:lnTo>
                  <a:lnTo>
                    <a:pt x="247" y="57"/>
                  </a:lnTo>
                  <a:lnTo>
                    <a:pt x="253" y="59"/>
                  </a:lnTo>
                  <a:lnTo>
                    <a:pt x="258" y="61"/>
                  </a:lnTo>
                  <a:lnTo>
                    <a:pt x="263" y="62"/>
                  </a:lnTo>
                  <a:lnTo>
                    <a:pt x="268" y="63"/>
                  </a:lnTo>
                  <a:lnTo>
                    <a:pt x="273" y="63"/>
                  </a:lnTo>
                  <a:lnTo>
                    <a:pt x="278" y="64"/>
                  </a:lnTo>
                  <a:lnTo>
                    <a:pt x="282" y="64"/>
                  </a:lnTo>
                  <a:lnTo>
                    <a:pt x="287" y="64"/>
                  </a:lnTo>
                  <a:lnTo>
                    <a:pt x="294" y="63"/>
                  </a:lnTo>
                  <a:lnTo>
                    <a:pt x="301" y="62"/>
                  </a:lnTo>
                  <a:lnTo>
                    <a:pt x="307" y="61"/>
                  </a:lnTo>
                  <a:lnTo>
                    <a:pt x="313" y="60"/>
                  </a:lnTo>
                  <a:lnTo>
                    <a:pt x="319" y="58"/>
                  </a:lnTo>
                  <a:lnTo>
                    <a:pt x="325" y="56"/>
                  </a:lnTo>
                  <a:lnTo>
                    <a:pt x="331" y="53"/>
                  </a:lnTo>
                  <a:lnTo>
                    <a:pt x="336" y="50"/>
                  </a:lnTo>
                  <a:lnTo>
                    <a:pt x="341" y="47"/>
                  </a:lnTo>
                  <a:lnTo>
                    <a:pt x="344" y="45"/>
                  </a:lnTo>
                  <a:lnTo>
                    <a:pt x="347" y="42"/>
                  </a:lnTo>
                  <a:lnTo>
                    <a:pt x="349" y="40"/>
                  </a:lnTo>
                  <a:lnTo>
                    <a:pt x="352" y="43"/>
                  </a:lnTo>
                  <a:lnTo>
                    <a:pt x="356" y="46"/>
                  </a:lnTo>
                  <a:lnTo>
                    <a:pt x="360" y="50"/>
                  </a:lnTo>
                  <a:lnTo>
                    <a:pt x="365" y="53"/>
                  </a:lnTo>
                  <a:lnTo>
                    <a:pt x="371" y="56"/>
                  </a:lnTo>
                  <a:lnTo>
                    <a:pt x="376" y="58"/>
                  </a:lnTo>
                  <a:lnTo>
                    <a:pt x="381" y="60"/>
                  </a:lnTo>
                  <a:lnTo>
                    <a:pt x="387" y="62"/>
                  </a:lnTo>
                  <a:lnTo>
                    <a:pt x="393" y="63"/>
                  </a:lnTo>
                  <a:lnTo>
                    <a:pt x="398" y="64"/>
                  </a:lnTo>
                  <a:lnTo>
                    <a:pt x="404" y="66"/>
                  </a:lnTo>
                  <a:lnTo>
                    <a:pt x="409" y="67"/>
                  </a:lnTo>
                  <a:lnTo>
                    <a:pt x="415" y="67"/>
                  </a:lnTo>
                  <a:lnTo>
                    <a:pt x="422" y="68"/>
                  </a:lnTo>
                  <a:lnTo>
                    <a:pt x="428" y="68"/>
                  </a:lnTo>
                  <a:lnTo>
                    <a:pt x="432" y="68"/>
                  </a:lnTo>
                  <a:lnTo>
                    <a:pt x="432" y="31"/>
                  </a:lnTo>
                </a:path>
              </a:pathLst>
            </a:custGeom>
            <a:solidFill>
              <a:srgbClr val="2C4492"/>
            </a:solidFill>
            <a:ln w="25400" cap="rnd">
              <a:noFill/>
              <a:round/>
              <a:headEnd/>
              <a:tailEnd/>
            </a:ln>
          </p:spPr>
          <p:txBody>
            <a:bodyPr/>
            <a:lstStyle/>
            <a:p>
              <a:endParaRPr lang="en-NZ"/>
            </a:p>
          </p:txBody>
        </p:sp>
        <p:sp>
          <p:nvSpPr>
            <p:cNvPr id="14" name="Freeform 22"/>
            <p:cNvSpPr>
              <a:spLocks/>
            </p:cNvSpPr>
            <p:nvPr/>
          </p:nvSpPr>
          <p:spPr bwMode="auto">
            <a:xfrm>
              <a:off x="5042" y="2592"/>
              <a:ext cx="435" cy="69"/>
            </a:xfrm>
            <a:custGeom>
              <a:avLst/>
              <a:gdLst>
                <a:gd name="T0" fmla="*/ 14 w 435"/>
                <a:gd name="T1" fmla="*/ 30 h 69"/>
                <a:gd name="T2" fmla="*/ 34 w 435"/>
                <a:gd name="T3" fmla="*/ 27 h 69"/>
                <a:gd name="T4" fmla="*/ 56 w 435"/>
                <a:gd name="T5" fmla="*/ 21 h 69"/>
                <a:gd name="T6" fmla="*/ 76 w 435"/>
                <a:gd name="T7" fmla="*/ 10 h 69"/>
                <a:gd name="T8" fmla="*/ 84 w 435"/>
                <a:gd name="T9" fmla="*/ 6 h 69"/>
                <a:gd name="T10" fmla="*/ 98 w 435"/>
                <a:gd name="T11" fmla="*/ 16 h 69"/>
                <a:gd name="T12" fmla="*/ 117 w 435"/>
                <a:gd name="T13" fmla="*/ 25 h 69"/>
                <a:gd name="T14" fmla="*/ 138 w 435"/>
                <a:gd name="T15" fmla="*/ 29 h 69"/>
                <a:gd name="T16" fmla="*/ 167 w 435"/>
                <a:gd name="T17" fmla="*/ 29 h 69"/>
                <a:gd name="T18" fmla="*/ 196 w 435"/>
                <a:gd name="T19" fmla="*/ 21 h 69"/>
                <a:gd name="T20" fmla="*/ 218 w 435"/>
                <a:gd name="T21" fmla="*/ 5 h 69"/>
                <a:gd name="T22" fmla="*/ 234 w 435"/>
                <a:gd name="T23" fmla="*/ 12 h 69"/>
                <a:gd name="T24" fmla="*/ 250 w 435"/>
                <a:gd name="T25" fmla="*/ 21 h 69"/>
                <a:gd name="T26" fmla="*/ 270 w 435"/>
                <a:gd name="T27" fmla="*/ 28 h 69"/>
                <a:gd name="T28" fmla="*/ 291 w 435"/>
                <a:gd name="T29" fmla="*/ 30 h 69"/>
                <a:gd name="T30" fmla="*/ 309 w 435"/>
                <a:gd name="T31" fmla="*/ 29 h 69"/>
                <a:gd name="T32" fmla="*/ 326 w 435"/>
                <a:gd name="T33" fmla="*/ 26 h 69"/>
                <a:gd name="T34" fmla="*/ 344 w 435"/>
                <a:gd name="T35" fmla="*/ 18 h 69"/>
                <a:gd name="T36" fmla="*/ 359 w 435"/>
                <a:gd name="T37" fmla="*/ 8 h 69"/>
                <a:gd name="T38" fmla="*/ 366 w 435"/>
                <a:gd name="T39" fmla="*/ 2 h 69"/>
                <a:gd name="T40" fmla="*/ 373 w 435"/>
                <a:gd name="T41" fmla="*/ 10 h 69"/>
                <a:gd name="T42" fmla="*/ 384 w 435"/>
                <a:gd name="T43" fmla="*/ 17 h 69"/>
                <a:gd name="T44" fmla="*/ 399 w 435"/>
                <a:gd name="T45" fmla="*/ 24 h 69"/>
                <a:gd name="T46" fmla="*/ 418 w 435"/>
                <a:gd name="T47" fmla="*/ 29 h 69"/>
                <a:gd name="T48" fmla="*/ 434 w 435"/>
                <a:gd name="T49" fmla="*/ 64 h 69"/>
                <a:gd name="T50" fmla="*/ 412 w 435"/>
                <a:gd name="T51" fmla="*/ 62 h 69"/>
                <a:gd name="T52" fmla="*/ 392 w 435"/>
                <a:gd name="T53" fmla="*/ 56 h 69"/>
                <a:gd name="T54" fmla="*/ 377 w 435"/>
                <a:gd name="T55" fmla="*/ 47 h 69"/>
                <a:gd name="T56" fmla="*/ 367 w 435"/>
                <a:gd name="T57" fmla="*/ 38 h 69"/>
                <a:gd name="T58" fmla="*/ 358 w 435"/>
                <a:gd name="T59" fmla="*/ 39 h 69"/>
                <a:gd name="T60" fmla="*/ 345 w 435"/>
                <a:gd name="T61" fmla="*/ 49 h 69"/>
                <a:gd name="T62" fmla="*/ 330 w 435"/>
                <a:gd name="T63" fmla="*/ 57 h 69"/>
                <a:gd name="T64" fmla="*/ 312 w 435"/>
                <a:gd name="T65" fmla="*/ 62 h 69"/>
                <a:gd name="T66" fmla="*/ 293 w 435"/>
                <a:gd name="T67" fmla="*/ 64 h 69"/>
                <a:gd name="T68" fmla="*/ 271 w 435"/>
                <a:gd name="T69" fmla="*/ 62 h 69"/>
                <a:gd name="T70" fmla="*/ 251 w 435"/>
                <a:gd name="T71" fmla="*/ 56 h 69"/>
                <a:gd name="T72" fmla="*/ 236 w 435"/>
                <a:gd name="T73" fmla="*/ 48 h 69"/>
                <a:gd name="T74" fmla="*/ 224 w 435"/>
                <a:gd name="T75" fmla="*/ 38 h 69"/>
                <a:gd name="T76" fmla="*/ 215 w 435"/>
                <a:gd name="T77" fmla="*/ 40 h 69"/>
                <a:gd name="T78" fmla="*/ 198 w 435"/>
                <a:gd name="T79" fmla="*/ 52 h 69"/>
                <a:gd name="T80" fmla="*/ 180 w 435"/>
                <a:gd name="T81" fmla="*/ 59 h 69"/>
                <a:gd name="T82" fmla="*/ 159 w 435"/>
                <a:gd name="T83" fmla="*/ 63 h 69"/>
                <a:gd name="T84" fmla="*/ 138 w 435"/>
                <a:gd name="T85" fmla="*/ 63 h 69"/>
                <a:gd name="T86" fmla="*/ 113 w 435"/>
                <a:gd name="T87" fmla="*/ 58 h 69"/>
                <a:gd name="T88" fmla="*/ 92 w 435"/>
                <a:gd name="T89" fmla="*/ 47 h 69"/>
                <a:gd name="T90" fmla="*/ 80 w 435"/>
                <a:gd name="T91" fmla="*/ 43 h 69"/>
                <a:gd name="T92" fmla="*/ 61 w 435"/>
                <a:gd name="T93" fmla="*/ 56 h 69"/>
                <a:gd name="T94" fmla="*/ 40 w 435"/>
                <a:gd name="T95" fmla="*/ 63 h 69"/>
                <a:gd name="T96" fmla="*/ 16 w 435"/>
                <a:gd name="T97" fmla="*/ 67 h 69"/>
                <a:gd name="T98" fmla="*/ 0 w 435"/>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5"/>
                <a:gd name="T151" fmla="*/ 0 h 69"/>
                <a:gd name="T152" fmla="*/ 435 w 435"/>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5" h="69">
                  <a:moveTo>
                    <a:pt x="0" y="31"/>
                  </a:moveTo>
                  <a:lnTo>
                    <a:pt x="4" y="31"/>
                  </a:lnTo>
                  <a:lnTo>
                    <a:pt x="9" y="30"/>
                  </a:lnTo>
                  <a:lnTo>
                    <a:pt x="14" y="30"/>
                  </a:lnTo>
                  <a:lnTo>
                    <a:pt x="19" y="29"/>
                  </a:lnTo>
                  <a:lnTo>
                    <a:pt x="23" y="29"/>
                  </a:lnTo>
                  <a:lnTo>
                    <a:pt x="28" y="28"/>
                  </a:lnTo>
                  <a:lnTo>
                    <a:pt x="34" y="27"/>
                  </a:lnTo>
                  <a:lnTo>
                    <a:pt x="40" y="26"/>
                  </a:lnTo>
                  <a:lnTo>
                    <a:pt x="45" y="25"/>
                  </a:lnTo>
                  <a:lnTo>
                    <a:pt x="51" y="23"/>
                  </a:lnTo>
                  <a:lnTo>
                    <a:pt x="56" y="21"/>
                  </a:lnTo>
                  <a:lnTo>
                    <a:pt x="62" y="18"/>
                  </a:lnTo>
                  <a:lnTo>
                    <a:pt x="67" y="15"/>
                  </a:lnTo>
                  <a:lnTo>
                    <a:pt x="72" y="12"/>
                  </a:lnTo>
                  <a:lnTo>
                    <a:pt x="76" y="10"/>
                  </a:lnTo>
                  <a:lnTo>
                    <a:pt x="79" y="7"/>
                  </a:lnTo>
                  <a:lnTo>
                    <a:pt x="81" y="5"/>
                  </a:lnTo>
                  <a:lnTo>
                    <a:pt x="83" y="3"/>
                  </a:lnTo>
                  <a:lnTo>
                    <a:pt x="84" y="6"/>
                  </a:lnTo>
                  <a:lnTo>
                    <a:pt x="87" y="8"/>
                  </a:lnTo>
                  <a:lnTo>
                    <a:pt x="90" y="11"/>
                  </a:lnTo>
                  <a:lnTo>
                    <a:pt x="94" y="13"/>
                  </a:lnTo>
                  <a:lnTo>
                    <a:pt x="98" y="16"/>
                  </a:lnTo>
                  <a:lnTo>
                    <a:pt x="102" y="19"/>
                  </a:lnTo>
                  <a:lnTo>
                    <a:pt x="107" y="21"/>
                  </a:lnTo>
                  <a:lnTo>
                    <a:pt x="112" y="23"/>
                  </a:lnTo>
                  <a:lnTo>
                    <a:pt x="117" y="25"/>
                  </a:lnTo>
                  <a:lnTo>
                    <a:pt x="122" y="27"/>
                  </a:lnTo>
                  <a:lnTo>
                    <a:pt x="127" y="28"/>
                  </a:lnTo>
                  <a:lnTo>
                    <a:pt x="133" y="29"/>
                  </a:lnTo>
                  <a:lnTo>
                    <a:pt x="138" y="29"/>
                  </a:lnTo>
                  <a:lnTo>
                    <a:pt x="145" y="30"/>
                  </a:lnTo>
                  <a:lnTo>
                    <a:pt x="151" y="30"/>
                  </a:lnTo>
                  <a:lnTo>
                    <a:pt x="159" y="30"/>
                  </a:lnTo>
                  <a:lnTo>
                    <a:pt x="167" y="29"/>
                  </a:lnTo>
                  <a:lnTo>
                    <a:pt x="175" y="28"/>
                  </a:lnTo>
                  <a:lnTo>
                    <a:pt x="182" y="26"/>
                  </a:lnTo>
                  <a:lnTo>
                    <a:pt x="189" y="24"/>
                  </a:lnTo>
                  <a:lnTo>
                    <a:pt x="196" y="21"/>
                  </a:lnTo>
                  <a:lnTo>
                    <a:pt x="202" y="17"/>
                  </a:lnTo>
                  <a:lnTo>
                    <a:pt x="208" y="14"/>
                  </a:lnTo>
                  <a:lnTo>
                    <a:pt x="214" y="10"/>
                  </a:lnTo>
                  <a:lnTo>
                    <a:pt x="218" y="5"/>
                  </a:lnTo>
                  <a:lnTo>
                    <a:pt x="223" y="0"/>
                  </a:lnTo>
                  <a:lnTo>
                    <a:pt x="227" y="5"/>
                  </a:lnTo>
                  <a:lnTo>
                    <a:pt x="230" y="9"/>
                  </a:lnTo>
                  <a:lnTo>
                    <a:pt x="234" y="12"/>
                  </a:lnTo>
                  <a:lnTo>
                    <a:pt x="238" y="14"/>
                  </a:lnTo>
                  <a:lnTo>
                    <a:pt x="241" y="17"/>
                  </a:lnTo>
                  <a:lnTo>
                    <a:pt x="246" y="19"/>
                  </a:lnTo>
                  <a:lnTo>
                    <a:pt x="250" y="21"/>
                  </a:lnTo>
                  <a:lnTo>
                    <a:pt x="254" y="23"/>
                  </a:lnTo>
                  <a:lnTo>
                    <a:pt x="260" y="25"/>
                  </a:lnTo>
                  <a:lnTo>
                    <a:pt x="265" y="27"/>
                  </a:lnTo>
                  <a:lnTo>
                    <a:pt x="270" y="28"/>
                  </a:lnTo>
                  <a:lnTo>
                    <a:pt x="275" y="29"/>
                  </a:lnTo>
                  <a:lnTo>
                    <a:pt x="280" y="29"/>
                  </a:lnTo>
                  <a:lnTo>
                    <a:pt x="286" y="30"/>
                  </a:lnTo>
                  <a:lnTo>
                    <a:pt x="291" y="30"/>
                  </a:lnTo>
                  <a:lnTo>
                    <a:pt x="295" y="30"/>
                  </a:lnTo>
                  <a:lnTo>
                    <a:pt x="300" y="30"/>
                  </a:lnTo>
                  <a:lnTo>
                    <a:pt x="304" y="29"/>
                  </a:lnTo>
                  <a:lnTo>
                    <a:pt x="309" y="29"/>
                  </a:lnTo>
                  <a:lnTo>
                    <a:pt x="313" y="29"/>
                  </a:lnTo>
                  <a:lnTo>
                    <a:pt x="318" y="28"/>
                  </a:lnTo>
                  <a:lnTo>
                    <a:pt x="322" y="27"/>
                  </a:lnTo>
                  <a:lnTo>
                    <a:pt x="326" y="26"/>
                  </a:lnTo>
                  <a:lnTo>
                    <a:pt x="331" y="24"/>
                  </a:lnTo>
                  <a:lnTo>
                    <a:pt x="335" y="23"/>
                  </a:lnTo>
                  <a:lnTo>
                    <a:pt x="339" y="21"/>
                  </a:lnTo>
                  <a:lnTo>
                    <a:pt x="344" y="18"/>
                  </a:lnTo>
                  <a:lnTo>
                    <a:pt x="348" y="16"/>
                  </a:lnTo>
                  <a:lnTo>
                    <a:pt x="351" y="13"/>
                  </a:lnTo>
                  <a:lnTo>
                    <a:pt x="355" y="11"/>
                  </a:lnTo>
                  <a:lnTo>
                    <a:pt x="359" y="8"/>
                  </a:lnTo>
                  <a:lnTo>
                    <a:pt x="362" y="5"/>
                  </a:lnTo>
                  <a:lnTo>
                    <a:pt x="363" y="2"/>
                  </a:lnTo>
                  <a:lnTo>
                    <a:pt x="365" y="0"/>
                  </a:lnTo>
                  <a:lnTo>
                    <a:pt x="366" y="2"/>
                  </a:lnTo>
                  <a:lnTo>
                    <a:pt x="368" y="4"/>
                  </a:lnTo>
                  <a:lnTo>
                    <a:pt x="369" y="5"/>
                  </a:lnTo>
                  <a:lnTo>
                    <a:pt x="371" y="7"/>
                  </a:lnTo>
                  <a:lnTo>
                    <a:pt x="373" y="10"/>
                  </a:lnTo>
                  <a:lnTo>
                    <a:pt x="376" y="12"/>
                  </a:lnTo>
                  <a:lnTo>
                    <a:pt x="378" y="13"/>
                  </a:lnTo>
                  <a:lnTo>
                    <a:pt x="381" y="15"/>
                  </a:lnTo>
                  <a:lnTo>
                    <a:pt x="384" y="17"/>
                  </a:lnTo>
                  <a:lnTo>
                    <a:pt x="387" y="19"/>
                  </a:lnTo>
                  <a:lnTo>
                    <a:pt x="392" y="21"/>
                  </a:lnTo>
                  <a:lnTo>
                    <a:pt x="395" y="23"/>
                  </a:lnTo>
                  <a:lnTo>
                    <a:pt x="399" y="24"/>
                  </a:lnTo>
                  <a:lnTo>
                    <a:pt x="403" y="26"/>
                  </a:lnTo>
                  <a:lnTo>
                    <a:pt x="409" y="27"/>
                  </a:lnTo>
                  <a:lnTo>
                    <a:pt x="413" y="28"/>
                  </a:lnTo>
                  <a:lnTo>
                    <a:pt x="418" y="29"/>
                  </a:lnTo>
                  <a:lnTo>
                    <a:pt x="422" y="29"/>
                  </a:lnTo>
                  <a:lnTo>
                    <a:pt x="428" y="30"/>
                  </a:lnTo>
                  <a:lnTo>
                    <a:pt x="434" y="30"/>
                  </a:lnTo>
                  <a:lnTo>
                    <a:pt x="434" y="64"/>
                  </a:lnTo>
                  <a:lnTo>
                    <a:pt x="429" y="64"/>
                  </a:lnTo>
                  <a:lnTo>
                    <a:pt x="423" y="63"/>
                  </a:lnTo>
                  <a:lnTo>
                    <a:pt x="418" y="62"/>
                  </a:lnTo>
                  <a:lnTo>
                    <a:pt x="412" y="62"/>
                  </a:lnTo>
                  <a:lnTo>
                    <a:pt x="406" y="61"/>
                  </a:lnTo>
                  <a:lnTo>
                    <a:pt x="402" y="59"/>
                  </a:lnTo>
                  <a:lnTo>
                    <a:pt x="397" y="57"/>
                  </a:lnTo>
                  <a:lnTo>
                    <a:pt x="392" y="56"/>
                  </a:lnTo>
                  <a:lnTo>
                    <a:pt x="388" y="54"/>
                  </a:lnTo>
                  <a:lnTo>
                    <a:pt x="384" y="52"/>
                  </a:lnTo>
                  <a:lnTo>
                    <a:pt x="381" y="50"/>
                  </a:lnTo>
                  <a:lnTo>
                    <a:pt x="377" y="47"/>
                  </a:lnTo>
                  <a:lnTo>
                    <a:pt x="374" y="45"/>
                  </a:lnTo>
                  <a:lnTo>
                    <a:pt x="372" y="43"/>
                  </a:lnTo>
                  <a:lnTo>
                    <a:pt x="369" y="41"/>
                  </a:lnTo>
                  <a:lnTo>
                    <a:pt x="367" y="38"/>
                  </a:lnTo>
                  <a:lnTo>
                    <a:pt x="365" y="36"/>
                  </a:lnTo>
                  <a:lnTo>
                    <a:pt x="363" y="33"/>
                  </a:lnTo>
                  <a:lnTo>
                    <a:pt x="361" y="36"/>
                  </a:lnTo>
                  <a:lnTo>
                    <a:pt x="358" y="39"/>
                  </a:lnTo>
                  <a:lnTo>
                    <a:pt x="355" y="41"/>
                  </a:lnTo>
                  <a:lnTo>
                    <a:pt x="352" y="44"/>
                  </a:lnTo>
                  <a:lnTo>
                    <a:pt x="349" y="47"/>
                  </a:lnTo>
                  <a:lnTo>
                    <a:pt x="345" y="49"/>
                  </a:lnTo>
                  <a:lnTo>
                    <a:pt x="342" y="51"/>
                  </a:lnTo>
                  <a:lnTo>
                    <a:pt x="339" y="53"/>
                  </a:lnTo>
                  <a:lnTo>
                    <a:pt x="334" y="55"/>
                  </a:lnTo>
                  <a:lnTo>
                    <a:pt x="330" y="57"/>
                  </a:lnTo>
                  <a:lnTo>
                    <a:pt x="325" y="58"/>
                  </a:lnTo>
                  <a:lnTo>
                    <a:pt x="320" y="60"/>
                  </a:lnTo>
                  <a:lnTo>
                    <a:pt x="316" y="61"/>
                  </a:lnTo>
                  <a:lnTo>
                    <a:pt x="312" y="62"/>
                  </a:lnTo>
                  <a:lnTo>
                    <a:pt x="308" y="63"/>
                  </a:lnTo>
                  <a:lnTo>
                    <a:pt x="303" y="63"/>
                  </a:lnTo>
                  <a:lnTo>
                    <a:pt x="298" y="64"/>
                  </a:lnTo>
                  <a:lnTo>
                    <a:pt x="293" y="64"/>
                  </a:lnTo>
                  <a:lnTo>
                    <a:pt x="288" y="64"/>
                  </a:lnTo>
                  <a:lnTo>
                    <a:pt x="283" y="63"/>
                  </a:lnTo>
                  <a:lnTo>
                    <a:pt x="277" y="63"/>
                  </a:lnTo>
                  <a:lnTo>
                    <a:pt x="271" y="62"/>
                  </a:lnTo>
                  <a:lnTo>
                    <a:pt x="266" y="61"/>
                  </a:lnTo>
                  <a:lnTo>
                    <a:pt x="260" y="60"/>
                  </a:lnTo>
                  <a:lnTo>
                    <a:pt x="256" y="58"/>
                  </a:lnTo>
                  <a:lnTo>
                    <a:pt x="251" y="56"/>
                  </a:lnTo>
                  <a:lnTo>
                    <a:pt x="247" y="55"/>
                  </a:lnTo>
                  <a:lnTo>
                    <a:pt x="243" y="53"/>
                  </a:lnTo>
                  <a:lnTo>
                    <a:pt x="239" y="50"/>
                  </a:lnTo>
                  <a:lnTo>
                    <a:pt x="236" y="48"/>
                  </a:lnTo>
                  <a:lnTo>
                    <a:pt x="232" y="46"/>
                  </a:lnTo>
                  <a:lnTo>
                    <a:pt x="229" y="43"/>
                  </a:lnTo>
                  <a:lnTo>
                    <a:pt x="226" y="41"/>
                  </a:lnTo>
                  <a:lnTo>
                    <a:pt x="224" y="38"/>
                  </a:lnTo>
                  <a:lnTo>
                    <a:pt x="222" y="35"/>
                  </a:lnTo>
                  <a:lnTo>
                    <a:pt x="220" y="33"/>
                  </a:lnTo>
                  <a:lnTo>
                    <a:pt x="217" y="37"/>
                  </a:lnTo>
                  <a:lnTo>
                    <a:pt x="215" y="40"/>
                  </a:lnTo>
                  <a:lnTo>
                    <a:pt x="211" y="43"/>
                  </a:lnTo>
                  <a:lnTo>
                    <a:pt x="208" y="46"/>
                  </a:lnTo>
                  <a:lnTo>
                    <a:pt x="203" y="49"/>
                  </a:lnTo>
                  <a:lnTo>
                    <a:pt x="198" y="52"/>
                  </a:lnTo>
                  <a:lnTo>
                    <a:pt x="195" y="54"/>
                  </a:lnTo>
                  <a:lnTo>
                    <a:pt x="190" y="56"/>
                  </a:lnTo>
                  <a:lnTo>
                    <a:pt x="186" y="57"/>
                  </a:lnTo>
                  <a:lnTo>
                    <a:pt x="180" y="59"/>
                  </a:lnTo>
                  <a:lnTo>
                    <a:pt x="175" y="61"/>
                  </a:lnTo>
                  <a:lnTo>
                    <a:pt x="169" y="62"/>
                  </a:lnTo>
                  <a:lnTo>
                    <a:pt x="164" y="63"/>
                  </a:lnTo>
                  <a:lnTo>
                    <a:pt x="159" y="63"/>
                  </a:lnTo>
                  <a:lnTo>
                    <a:pt x="155" y="64"/>
                  </a:lnTo>
                  <a:lnTo>
                    <a:pt x="150" y="64"/>
                  </a:lnTo>
                  <a:lnTo>
                    <a:pt x="145" y="64"/>
                  </a:lnTo>
                  <a:lnTo>
                    <a:pt x="138" y="63"/>
                  </a:lnTo>
                  <a:lnTo>
                    <a:pt x="132" y="62"/>
                  </a:lnTo>
                  <a:lnTo>
                    <a:pt x="125" y="61"/>
                  </a:lnTo>
                  <a:lnTo>
                    <a:pt x="119" y="60"/>
                  </a:lnTo>
                  <a:lnTo>
                    <a:pt x="113" y="58"/>
                  </a:lnTo>
                  <a:lnTo>
                    <a:pt x="107" y="56"/>
                  </a:lnTo>
                  <a:lnTo>
                    <a:pt x="101" y="53"/>
                  </a:lnTo>
                  <a:lnTo>
                    <a:pt x="96" y="50"/>
                  </a:lnTo>
                  <a:lnTo>
                    <a:pt x="92" y="47"/>
                  </a:lnTo>
                  <a:lnTo>
                    <a:pt x="88" y="45"/>
                  </a:lnTo>
                  <a:lnTo>
                    <a:pt x="85" y="42"/>
                  </a:lnTo>
                  <a:lnTo>
                    <a:pt x="83" y="40"/>
                  </a:lnTo>
                  <a:lnTo>
                    <a:pt x="80" y="43"/>
                  </a:lnTo>
                  <a:lnTo>
                    <a:pt x="76" y="46"/>
                  </a:lnTo>
                  <a:lnTo>
                    <a:pt x="72" y="50"/>
                  </a:lnTo>
                  <a:lnTo>
                    <a:pt x="67" y="53"/>
                  </a:lnTo>
                  <a:lnTo>
                    <a:pt x="61" y="56"/>
                  </a:lnTo>
                  <a:lnTo>
                    <a:pt x="56" y="58"/>
                  </a:lnTo>
                  <a:lnTo>
                    <a:pt x="51" y="60"/>
                  </a:lnTo>
                  <a:lnTo>
                    <a:pt x="45" y="62"/>
                  </a:lnTo>
                  <a:lnTo>
                    <a:pt x="40" y="63"/>
                  </a:lnTo>
                  <a:lnTo>
                    <a:pt x="34" y="64"/>
                  </a:lnTo>
                  <a:lnTo>
                    <a:pt x="28" y="66"/>
                  </a:lnTo>
                  <a:lnTo>
                    <a:pt x="22" y="67"/>
                  </a:lnTo>
                  <a:lnTo>
                    <a:pt x="16" y="67"/>
                  </a:lnTo>
                  <a:lnTo>
                    <a:pt x="10" y="68"/>
                  </a:lnTo>
                  <a:lnTo>
                    <a:pt x="4" y="68"/>
                  </a:lnTo>
                  <a:lnTo>
                    <a:pt x="0" y="68"/>
                  </a:lnTo>
                  <a:lnTo>
                    <a:pt x="0" y="31"/>
                  </a:lnTo>
                </a:path>
              </a:pathLst>
            </a:custGeom>
            <a:solidFill>
              <a:srgbClr val="2C4492"/>
            </a:solidFill>
            <a:ln w="25400" cap="rnd">
              <a:noFill/>
              <a:round/>
              <a:headEnd/>
              <a:tailEnd/>
            </a:ln>
          </p:spPr>
          <p:txBody>
            <a:bodyPr/>
            <a:lstStyle/>
            <a:p>
              <a:endParaRPr lang="en-NZ"/>
            </a:p>
          </p:txBody>
        </p:sp>
        <p:sp>
          <p:nvSpPr>
            <p:cNvPr id="15" name="Freeform 23"/>
            <p:cNvSpPr>
              <a:spLocks/>
            </p:cNvSpPr>
            <p:nvPr/>
          </p:nvSpPr>
          <p:spPr bwMode="auto">
            <a:xfrm>
              <a:off x="5473" y="2592"/>
              <a:ext cx="435" cy="69"/>
            </a:xfrm>
            <a:custGeom>
              <a:avLst/>
              <a:gdLst>
                <a:gd name="T0" fmla="*/ 420 w 435"/>
                <a:gd name="T1" fmla="*/ 30 h 69"/>
                <a:gd name="T2" fmla="*/ 400 w 435"/>
                <a:gd name="T3" fmla="*/ 27 h 69"/>
                <a:gd name="T4" fmla="*/ 377 w 435"/>
                <a:gd name="T5" fmla="*/ 21 h 69"/>
                <a:gd name="T6" fmla="*/ 358 w 435"/>
                <a:gd name="T7" fmla="*/ 10 h 69"/>
                <a:gd name="T8" fmla="*/ 350 w 435"/>
                <a:gd name="T9" fmla="*/ 6 h 69"/>
                <a:gd name="T10" fmla="*/ 336 w 435"/>
                <a:gd name="T11" fmla="*/ 16 h 69"/>
                <a:gd name="T12" fmla="*/ 317 w 435"/>
                <a:gd name="T13" fmla="*/ 25 h 69"/>
                <a:gd name="T14" fmla="*/ 295 w 435"/>
                <a:gd name="T15" fmla="*/ 29 h 69"/>
                <a:gd name="T16" fmla="*/ 267 w 435"/>
                <a:gd name="T17" fmla="*/ 29 h 69"/>
                <a:gd name="T18" fmla="*/ 237 w 435"/>
                <a:gd name="T19" fmla="*/ 21 h 69"/>
                <a:gd name="T20" fmla="*/ 216 w 435"/>
                <a:gd name="T21" fmla="*/ 5 h 69"/>
                <a:gd name="T22" fmla="*/ 200 w 435"/>
                <a:gd name="T23" fmla="*/ 12 h 69"/>
                <a:gd name="T24" fmla="*/ 184 w 435"/>
                <a:gd name="T25" fmla="*/ 21 h 69"/>
                <a:gd name="T26" fmla="*/ 163 w 435"/>
                <a:gd name="T27" fmla="*/ 28 h 69"/>
                <a:gd name="T28" fmla="*/ 143 w 435"/>
                <a:gd name="T29" fmla="*/ 30 h 69"/>
                <a:gd name="T30" fmla="*/ 125 w 435"/>
                <a:gd name="T31" fmla="*/ 29 h 69"/>
                <a:gd name="T32" fmla="*/ 107 w 435"/>
                <a:gd name="T33" fmla="*/ 26 h 69"/>
                <a:gd name="T34" fmla="*/ 90 w 435"/>
                <a:gd name="T35" fmla="*/ 18 h 69"/>
                <a:gd name="T36" fmla="*/ 75 w 435"/>
                <a:gd name="T37" fmla="*/ 8 h 69"/>
                <a:gd name="T38" fmla="*/ 68 w 435"/>
                <a:gd name="T39" fmla="*/ 2 h 69"/>
                <a:gd name="T40" fmla="*/ 61 w 435"/>
                <a:gd name="T41" fmla="*/ 10 h 69"/>
                <a:gd name="T42" fmla="*/ 50 w 435"/>
                <a:gd name="T43" fmla="*/ 17 h 69"/>
                <a:gd name="T44" fmla="*/ 35 w 435"/>
                <a:gd name="T45" fmla="*/ 24 h 69"/>
                <a:gd name="T46" fmla="*/ 16 w 435"/>
                <a:gd name="T47" fmla="*/ 29 h 69"/>
                <a:gd name="T48" fmla="*/ 0 w 435"/>
                <a:gd name="T49" fmla="*/ 64 h 69"/>
                <a:gd name="T50" fmla="*/ 22 w 435"/>
                <a:gd name="T51" fmla="*/ 62 h 69"/>
                <a:gd name="T52" fmla="*/ 41 w 435"/>
                <a:gd name="T53" fmla="*/ 56 h 69"/>
                <a:gd name="T54" fmla="*/ 57 w 435"/>
                <a:gd name="T55" fmla="*/ 47 h 69"/>
                <a:gd name="T56" fmla="*/ 67 w 435"/>
                <a:gd name="T57" fmla="*/ 38 h 69"/>
                <a:gd name="T58" fmla="*/ 76 w 435"/>
                <a:gd name="T59" fmla="*/ 39 h 69"/>
                <a:gd name="T60" fmla="*/ 89 w 435"/>
                <a:gd name="T61" fmla="*/ 49 h 69"/>
                <a:gd name="T62" fmla="*/ 104 w 435"/>
                <a:gd name="T63" fmla="*/ 57 h 69"/>
                <a:gd name="T64" fmla="*/ 122 w 435"/>
                <a:gd name="T65" fmla="*/ 62 h 69"/>
                <a:gd name="T66" fmla="*/ 141 w 435"/>
                <a:gd name="T67" fmla="*/ 64 h 69"/>
                <a:gd name="T68" fmla="*/ 163 w 435"/>
                <a:gd name="T69" fmla="*/ 62 h 69"/>
                <a:gd name="T70" fmla="*/ 183 w 435"/>
                <a:gd name="T71" fmla="*/ 56 h 69"/>
                <a:gd name="T72" fmla="*/ 198 w 435"/>
                <a:gd name="T73" fmla="*/ 48 h 69"/>
                <a:gd name="T74" fmla="*/ 210 w 435"/>
                <a:gd name="T75" fmla="*/ 38 h 69"/>
                <a:gd name="T76" fmla="*/ 219 w 435"/>
                <a:gd name="T77" fmla="*/ 40 h 69"/>
                <a:gd name="T78" fmla="*/ 235 w 435"/>
                <a:gd name="T79" fmla="*/ 52 h 69"/>
                <a:gd name="T80" fmla="*/ 254 w 435"/>
                <a:gd name="T81" fmla="*/ 59 h 69"/>
                <a:gd name="T82" fmla="*/ 274 w 435"/>
                <a:gd name="T83" fmla="*/ 63 h 69"/>
                <a:gd name="T84" fmla="*/ 295 w 435"/>
                <a:gd name="T85" fmla="*/ 63 h 69"/>
                <a:gd name="T86" fmla="*/ 321 w 435"/>
                <a:gd name="T87" fmla="*/ 58 h 69"/>
                <a:gd name="T88" fmla="*/ 342 w 435"/>
                <a:gd name="T89" fmla="*/ 47 h 69"/>
                <a:gd name="T90" fmla="*/ 354 w 435"/>
                <a:gd name="T91" fmla="*/ 43 h 69"/>
                <a:gd name="T92" fmla="*/ 372 w 435"/>
                <a:gd name="T93" fmla="*/ 56 h 69"/>
                <a:gd name="T94" fmla="*/ 394 w 435"/>
                <a:gd name="T95" fmla="*/ 63 h 69"/>
                <a:gd name="T96" fmla="*/ 417 w 435"/>
                <a:gd name="T97" fmla="*/ 67 h 69"/>
                <a:gd name="T98" fmla="*/ 434 w 435"/>
                <a:gd name="T99" fmla="*/ 31 h 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5"/>
                <a:gd name="T151" fmla="*/ 0 h 69"/>
                <a:gd name="T152" fmla="*/ 435 w 435"/>
                <a:gd name="T153" fmla="*/ 69 h 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5" h="69">
                  <a:moveTo>
                    <a:pt x="434" y="31"/>
                  </a:moveTo>
                  <a:lnTo>
                    <a:pt x="430" y="31"/>
                  </a:lnTo>
                  <a:lnTo>
                    <a:pt x="424" y="30"/>
                  </a:lnTo>
                  <a:lnTo>
                    <a:pt x="420" y="30"/>
                  </a:lnTo>
                  <a:lnTo>
                    <a:pt x="415" y="29"/>
                  </a:lnTo>
                  <a:lnTo>
                    <a:pt x="411" y="29"/>
                  </a:lnTo>
                  <a:lnTo>
                    <a:pt x="406" y="28"/>
                  </a:lnTo>
                  <a:lnTo>
                    <a:pt x="400" y="27"/>
                  </a:lnTo>
                  <a:lnTo>
                    <a:pt x="394" y="26"/>
                  </a:lnTo>
                  <a:lnTo>
                    <a:pt x="389" y="25"/>
                  </a:lnTo>
                  <a:lnTo>
                    <a:pt x="382" y="23"/>
                  </a:lnTo>
                  <a:lnTo>
                    <a:pt x="377" y="21"/>
                  </a:lnTo>
                  <a:lnTo>
                    <a:pt x="372" y="18"/>
                  </a:lnTo>
                  <a:lnTo>
                    <a:pt x="366" y="15"/>
                  </a:lnTo>
                  <a:lnTo>
                    <a:pt x="362" y="12"/>
                  </a:lnTo>
                  <a:lnTo>
                    <a:pt x="358" y="10"/>
                  </a:lnTo>
                  <a:lnTo>
                    <a:pt x="355" y="7"/>
                  </a:lnTo>
                  <a:lnTo>
                    <a:pt x="353" y="5"/>
                  </a:lnTo>
                  <a:lnTo>
                    <a:pt x="351" y="3"/>
                  </a:lnTo>
                  <a:lnTo>
                    <a:pt x="350" y="6"/>
                  </a:lnTo>
                  <a:lnTo>
                    <a:pt x="347" y="8"/>
                  </a:lnTo>
                  <a:lnTo>
                    <a:pt x="344" y="11"/>
                  </a:lnTo>
                  <a:lnTo>
                    <a:pt x="340" y="13"/>
                  </a:lnTo>
                  <a:lnTo>
                    <a:pt x="336" y="16"/>
                  </a:lnTo>
                  <a:lnTo>
                    <a:pt x="332" y="19"/>
                  </a:lnTo>
                  <a:lnTo>
                    <a:pt x="327" y="21"/>
                  </a:lnTo>
                  <a:lnTo>
                    <a:pt x="321" y="23"/>
                  </a:lnTo>
                  <a:lnTo>
                    <a:pt x="317" y="25"/>
                  </a:lnTo>
                  <a:lnTo>
                    <a:pt x="311" y="27"/>
                  </a:lnTo>
                  <a:lnTo>
                    <a:pt x="306" y="28"/>
                  </a:lnTo>
                  <a:lnTo>
                    <a:pt x="301" y="29"/>
                  </a:lnTo>
                  <a:lnTo>
                    <a:pt x="295" y="29"/>
                  </a:lnTo>
                  <a:lnTo>
                    <a:pt x="289" y="30"/>
                  </a:lnTo>
                  <a:lnTo>
                    <a:pt x="283" y="30"/>
                  </a:lnTo>
                  <a:lnTo>
                    <a:pt x="275" y="30"/>
                  </a:lnTo>
                  <a:lnTo>
                    <a:pt x="267" y="29"/>
                  </a:lnTo>
                  <a:lnTo>
                    <a:pt x="259" y="28"/>
                  </a:lnTo>
                  <a:lnTo>
                    <a:pt x="252" y="26"/>
                  </a:lnTo>
                  <a:lnTo>
                    <a:pt x="245" y="24"/>
                  </a:lnTo>
                  <a:lnTo>
                    <a:pt x="237" y="21"/>
                  </a:lnTo>
                  <a:lnTo>
                    <a:pt x="231" y="17"/>
                  </a:lnTo>
                  <a:lnTo>
                    <a:pt x="226" y="14"/>
                  </a:lnTo>
                  <a:lnTo>
                    <a:pt x="220" y="10"/>
                  </a:lnTo>
                  <a:lnTo>
                    <a:pt x="216" y="5"/>
                  </a:lnTo>
                  <a:lnTo>
                    <a:pt x="211" y="0"/>
                  </a:lnTo>
                  <a:lnTo>
                    <a:pt x="207" y="5"/>
                  </a:lnTo>
                  <a:lnTo>
                    <a:pt x="204" y="9"/>
                  </a:lnTo>
                  <a:lnTo>
                    <a:pt x="200" y="12"/>
                  </a:lnTo>
                  <a:lnTo>
                    <a:pt x="196" y="14"/>
                  </a:lnTo>
                  <a:lnTo>
                    <a:pt x="192" y="17"/>
                  </a:lnTo>
                  <a:lnTo>
                    <a:pt x="188" y="19"/>
                  </a:lnTo>
                  <a:lnTo>
                    <a:pt x="184" y="21"/>
                  </a:lnTo>
                  <a:lnTo>
                    <a:pt x="179" y="23"/>
                  </a:lnTo>
                  <a:lnTo>
                    <a:pt x="174" y="25"/>
                  </a:lnTo>
                  <a:lnTo>
                    <a:pt x="169" y="27"/>
                  </a:lnTo>
                  <a:lnTo>
                    <a:pt x="163" y="28"/>
                  </a:lnTo>
                  <a:lnTo>
                    <a:pt x="158" y="29"/>
                  </a:lnTo>
                  <a:lnTo>
                    <a:pt x="153" y="29"/>
                  </a:lnTo>
                  <a:lnTo>
                    <a:pt x="148" y="30"/>
                  </a:lnTo>
                  <a:lnTo>
                    <a:pt x="143" y="30"/>
                  </a:lnTo>
                  <a:lnTo>
                    <a:pt x="139" y="30"/>
                  </a:lnTo>
                  <a:lnTo>
                    <a:pt x="134" y="30"/>
                  </a:lnTo>
                  <a:lnTo>
                    <a:pt x="130" y="29"/>
                  </a:lnTo>
                  <a:lnTo>
                    <a:pt x="125" y="29"/>
                  </a:lnTo>
                  <a:lnTo>
                    <a:pt x="121" y="29"/>
                  </a:lnTo>
                  <a:lnTo>
                    <a:pt x="116" y="28"/>
                  </a:lnTo>
                  <a:lnTo>
                    <a:pt x="112" y="27"/>
                  </a:lnTo>
                  <a:lnTo>
                    <a:pt x="107" y="26"/>
                  </a:lnTo>
                  <a:lnTo>
                    <a:pt x="103" y="24"/>
                  </a:lnTo>
                  <a:lnTo>
                    <a:pt x="99" y="23"/>
                  </a:lnTo>
                  <a:lnTo>
                    <a:pt x="95" y="21"/>
                  </a:lnTo>
                  <a:lnTo>
                    <a:pt x="90" y="18"/>
                  </a:lnTo>
                  <a:lnTo>
                    <a:pt x="86" y="16"/>
                  </a:lnTo>
                  <a:lnTo>
                    <a:pt x="83" y="13"/>
                  </a:lnTo>
                  <a:lnTo>
                    <a:pt x="79" y="11"/>
                  </a:lnTo>
                  <a:lnTo>
                    <a:pt x="75" y="8"/>
                  </a:lnTo>
                  <a:lnTo>
                    <a:pt x="72" y="5"/>
                  </a:lnTo>
                  <a:lnTo>
                    <a:pt x="71" y="2"/>
                  </a:lnTo>
                  <a:lnTo>
                    <a:pt x="69" y="0"/>
                  </a:lnTo>
                  <a:lnTo>
                    <a:pt x="68" y="2"/>
                  </a:lnTo>
                  <a:lnTo>
                    <a:pt x="66" y="4"/>
                  </a:lnTo>
                  <a:lnTo>
                    <a:pt x="65" y="5"/>
                  </a:lnTo>
                  <a:lnTo>
                    <a:pt x="62" y="7"/>
                  </a:lnTo>
                  <a:lnTo>
                    <a:pt x="61" y="10"/>
                  </a:lnTo>
                  <a:lnTo>
                    <a:pt x="58" y="12"/>
                  </a:lnTo>
                  <a:lnTo>
                    <a:pt x="56" y="13"/>
                  </a:lnTo>
                  <a:lnTo>
                    <a:pt x="53" y="15"/>
                  </a:lnTo>
                  <a:lnTo>
                    <a:pt x="50" y="17"/>
                  </a:lnTo>
                  <a:lnTo>
                    <a:pt x="47" y="19"/>
                  </a:lnTo>
                  <a:lnTo>
                    <a:pt x="42" y="21"/>
                  </a:lnTo>
                  <a:lnTo>
                    <a:pt x="39" y="23"/>
                  </a:lnTo>
                  <a:lnTo>
                    <a:pt x="35" y="24"/>
                  </a:lnTo>
                  <a:lnTo>
                    <a:pt x="31" y="26"/>
                  </a:lnTo>
                  <a:lnTo>
                    <a:pt x="25" y="27"/>
                  </a:lnTo>
                  <a:lnTo>
                    <a:pt x="21" y="28"/>
                  </a:lnTo>
                  <a:lnTo>
                    <a:pt x="16" y="29"/>
                  </a:lnTo>
                  <a:lnTo>
                    <a:pt x="12" y="29"/>
                  </a:lnTo>
                  <a:lnTo>
                    <a:pt x="6" y="30"/>
                  </a:lnTo>
                  <a:lnTo>
                    <a:pt x="0" y="30"/>
                  </a:lnTo>
                  <a:lnTo>
                    <a:pt x="0" y="64"/>
                  </a:lnTo>
                  <a:lnTo>
                    <a:pt x="5" y="64"/>
                  </a:lnTo>
                  <a:lnTo>
                    <a:pt x="10" y="63"/>
                  </a:lnTo>
                  <a:lnTo>
                    <a:pt x="16" y="62"/>
                  </a:lnTo>
                  <a:lnTo>
                    <a:pt x="22" y="62"/>
                  </a:lnTo>
                  <a:lnTo>
                    <a:pt x="28" y="61"/>
                  </a:lnTo>
                  <a:lnTo>
                    <a:pt x="32" y="59"/>
                  </a:lnTo>
                  <a:lnTo>
                    <a:pt x="37" y="57"/>
                  </a:lnTo>
                  <a:lnTo>
                    <a:pt x="41" y="56"/>
                  </a:lnTo>
                  <a:lnTo>
                    <a:pt x="46" y="54"/>
                  </a:lnTo>
                  <a:lnTo>
                    <a:pt x="49" y="52"/>
                  </a:lnTo>
                  <a:lnTo>
                    <a:pt x="53" y="50"/>
                  </a:lnTo>
                  <a:lnTo>
                    <a:pt x="57" y="47"/>
                  </a:lnTo>
                  <a:lnTo>
                    <a:pt x="60" y="45"/>
                  </a:lnTo>
                  <a:lnTo>
                    <a:pt x="62" y="43"/>
                  </a:lnTo>
                  <a:lnTo>
                    <a:pt x="65" y="41"/>
                  </a:lnTo>
                  <a:lnTo>
                    <a:pt x="67" y="38"/>
                  </a:lnTo>
                  <a:lnTo>
                    <a:pt x="69" y="36"/>
                  </a:lnTo>
                  <a:lnTo>
                    <a:pt x="71" y="33"/>
                  </a:lnTo>
                  <a:lnTo>
                    <a:pt x="73" y="36"/>
                  </a:lnTo>
                  <a:lnTo>
                    <a:pt x="76" y="39"/>
                  </a:lnTo>
                  <a:lnTo>
                    <a:pt x="78" y="41"/>
                  </a:lnTo>
                  <a:lnTo>
                    <a:pt x="81" y="44"/>
                  </a:lnTo>
                  <a:lnTo>
                    <a:pt x="85" y="47"/>
                  </a:lnTo>
                  <a:lnTo>
                    <a:pt x="89" y="49"/>
                  </a:lnTo>
                  <a:lnTo>
                    <a:pt x="92" y="51"/>
                  </a:lnTo>
                  <a:lnTo>
                    <a:pt x="95" y="53"/>
                  </a:lnTo>
                  <a:lnTo>
                    <a:pt x="100" y="55"/>
                  </a:lnTo>
                  <a:lnTo>
                    <a:pt x="104" y="57"/>
                  </a:lnTo>
                  <a:lnTo>
                    <a:pt x="108" y="58"/>
                  </a:lnTo>
                  <a:lnTo>
                    <a:pt x="113" y="60"/>
                  </a:lnTo>
                  <a:lnTo>
                    <a:pt x="118" y="61"/>
                  </a:lnTo>
                  <a:lnTo>
                    <a:pt x="122" y="62"/>
                  </a:lnTo>
                  <a:lnTo>
                    <a:pt x="126" y="63"/>
                  </a:lnTo>
                  <a:lnTo>
                    <a:pt x="131" y="63"/>
                  </a:lnTo>
                  <a:lnTo>
                    <a:pt x="136" y="64"/>
                  </a:lnTo>
                  <a:lnTo>
                    <a:pt x="141" y="64"/>
                  </a:lnTo>
                  <a:lnTo>
                    <a:pt x="146" y="64"/>
                  </a:lnTo>
                  <a:lnTo>
                    <a:pt x="151" y="63"/>
                  </a:lnTo>
                  <a:lnTo>
                    <a:pt x="157" y="63"/>
                  </a:lnTo>
                  <a:lnTo>
                    <a:pt x="163" y="62"/>
                  </a:lnTo>
                  <a:lnTo>
                    <a:pt x="168" y="61"/>
                  </a:lnTo>
                  <a:lnTo>
                    <a:pt x="173" y="60"/>
                  </a:lnTo>
                  <a:lnTo>
                    <a:pt x="178" y="58"/>
                  </a:lnTo>
                  <a:lnTo>
                    <a:pt x="183" y="56"/>
                  </a:lnTo>
                  <a:lnTo>
                    <a:pt x="186" y="55"/>
                  </a:lnTo>
                  <a:lnTo>
                    <a:pt x="191" y="53"/>
                  </a:lnTo>
                  <a:lnTo>
                    <a:pt x="195" y="50"/>
                  </a:lnTo>
                  <a:lnTo>
                    <a:pt x="198" y="48"/>
                  </a:lnTo>
                  <a:lnTo>
                    <a:pt x="202" y="46"/>
                  </a:lnTo>
                  <a:lnTo>
                    <a:pt x="205" y="43"/>
                  </a:lnTo>
                  <a:lnTo>
                    <a:pt x="207" y="41"/>
                  </a:lnTo>
                  <a:lnTo>
                    <a:pt x="210" y="38"/>
                  </a:lnTo>
                  <a:lnTo>
                    <a:pt x="212" y="35"/>
                  </a:lnTo>
                  <a:lnTo>
                    <a:pt x="214" y="33"/>
                  </a:lnTo>
                  <a:lnTo>
                    <a:pt x="217" y="37"/>
                  </a:lnTo>
                  <a:lnTo>
                    <a:pt x="219" y="40"/>
                  </a:lnTo>
                  <a:lnTo>
                    <a:pt x="223" y="43"/>
                  </a:lnTo>
                  <a:lnTo>
                    <a:pt x="226" y="46"/>
                  </a:lnTo>
                  <a:lnTo>
                    <a:pt x="231" y="49"/>
                  </a:lnTo>
                  <a:lnTo>
                    <a:pt x="235" y="52"/>
                  </a:lnTo>
                  <a:lnTo>
                    <a:pt x="239" y="54"/>
                  </a:lnTo>
                  <a:lnTo>
                    <a:pt x="244" y="56"/>
                  </a:lnTo>
                  <a:lnTo>
                    <a:pt x="248" y="57"/>
                  </a:lnTo>
                  <a:lnTo>
                    <a:pt x="254" y="59"/>
                  </a:lnTo>
                  <a:lnTo>
                    <a:pt x="259" y="61"/>
                  </a:lnTo>
                  <a:lnTo>
                    <a:pt x="265" y="62"/>
                  </a:lnTo>
                  <a:lnTo>
                    <a:pt x="269" y="63"/>
                  </a:lnTo>
                  <a:lnTo>
                    <a:pt x="274" y="63"/>
                  </a:lnTo>
                  <a:lnTo>
                    <a:pt x="279" y="64"/>
                  </a:lnTo>
                  <a:lnTo>
                    <a:pt x="284" y="64"/>
                  </a:lnTo>
                  <a:lnTo>
                    <a:pt x="289" y="64"/>
                  </a:lnTo>
                  <a:lnTo>
                    <a:pt x="295" y="63"/>
                  </a:lnTo>
                  <a:lnTo>
                    <a:pt x="302" y="62"/>
                  </a:lnTo>
                  <a:lnTo>
                    <a:pt x="309" y="61"/>
                  </a:lnTo>
                  <a:lnTo>
                    <a:pt x="314" y="60"/>
                  </a:lnTo>
                  <a:lnTo>
                    <a:pt x="321" y="58"/>
                  </a:lnTo>
                  <a:lnTo>
                    <a:pt x="327" y="56"/>
                  </a:lnTo>
                  <a:lnTo>
                    <a:pt x="333" y="53"/>
                  </a:lnTo>
                  <a:lnTo>
                    <a:pt x="338" y="50"/>
                  </a:lnTo>
                  <a:lnTo>
                    <a:pt x="342" y="47"/>
                  </a:lnTo>
                  <a:lnTo>
                    <a:pt x="346" y="45"/>
                  </a:lnTo>
                  <a:lnTo>
                    <a:pt x="349" y="42"/>
                  </a:lnTo>
                  <a:lnTo>
                    <a:pt x="351" y="40"/>
                  </a:lnTo>
                  <a:lnTo>
                    <a:pt x="354" y="43"/>
                  </a:lnTo>
                  <a:lnTo>
                    <a:pt x="358" y="46"/>
                  </a:lnTo>
                  <a:lnTo>
                    <a:pt x="362" y="50"/>
                  </a:lnTo>
                  <a:lnTo>
                    <a:pt x="367" y="53"/>
                  </a:lnTo>
                  <a:lnTo>
                    <a:pt x="372" y="56"/>
                  </a:lnTo>
                  <a:lnTo>
                    <a:pt x="377" y="58"/>
                  </a:lnTo>
                  <a:lnTo>
                    <a:pt x="383" y="60"/>
                  </a:lnTo>
                  <a:lnTo>
                    <a:pt x="389" y="62"/>
                  </a:lnTo>
                  <a:lnTo>
                    <a:pt x="394" y="63"/>
                  </a:lnTo>
                  <a:lnTo>
                    <a:pt x="400" y="64"/>
                  </a:lnTo>
                  <a:lnTo>
                    <a:pt x="406" y="66"/>
                  </a:lnTo>
                  <a:lnTo>
                    <a:pt x="411" y="67"/>
                  </a:lnTo>
                  <a:lnTo>
                    <a:pt x="417" y="67"/>
                  </a:lnTo>
                  <a:lnTo>
                    <a:pt x="424" y="68"/>
                  </a:lnTo>
                  <a:lnTo>
                    <a:pt x="430" y="68"/>
                  </a:lnTo>
                  <a:lnTo>
                    <a:pt x="434" y="68"/>
                  </a:lnTo>
                  <a:lnTo>
                    <a:pt x="434" y="31"/>
                  </a:lnTo>
                </a:path>
              </a:pathLst>
            </a:custGeom>
            <a:solidFill>
              <a:srgbClr val="2C4492"/>
            </a:solidFill>
            <a:ln w="25400" cap="rnd">
              <a:noFill/>
              <a:round/>
              <a:headEnd/>
              <a:tailEnd/>
            </a:ln>
          </p:spPr>
          <p:txBody>
            <a:bodyPr/>
            <a:lstStyle/>
            <a:p>
              <a:endParaRPr lang="en-NZ"/>
            </a:p>
          </p:txBody>
        </p:sp>
      </p:grpSp>
      <p:sp>
        <p:nvSpPr>
          <p:cNvPr id="16" name="Rectangle 32"/>
          <p:cNvSpPr>
            <a:spLocks noChangeArrowheads="1"/>
          </p:cNvSpPr>
          <p:nvPr/>
        </p:nvSpPr>
        <p:spPr bwMode="auto">
          <a:xfrm>
            <a:off x="3851920" y="1916832"/>
            <a:ext cx="1600200" cy="511175"/>
          </a:xfrm>
          <a:prstGeom prst="rect">
            <a:avLst/>
          </a:prstGeom>
          <a:noFill/>
          <a:ln w="25400">
            <a:noFill/>
            <a:miter lim="800000"/>
            <a:headEnd/>
            <a:tailEnd/>
          </a:ln>
        </p:spPr>
        <p:txBody>
          <a:bodyPr lIns="81620" tIns="40094" rIns="81620" bIns="40094">
            <a:spAutoFit/>
          </a:bodyPr>
          <a:lstStyle/>
          <a:p>
            <a:pPr algn="ctr" defTabSz="687388">
              <a:defRPr/>
            </a:pPr>
            <a:r>
              <a:rPr lang="en-GB" sz="1400" b="1" dirty="0">
                <a:latin typeface="+mj-lt"/>
              </a:rPr>
              <a:t>Armoured</a:t>
            </a:r>
            <a:r>
              <a:rPr lang="en-US" sz="1400" b="1" dirty="0">
                <a:latin typeface="+mj-lt"/>
              </a:rPr>
              <a:t> </a:t>
            </a:r>
          </a:p>
          <a:p>
            <a:pPr algn="ctr" defTabSz="687388">
              <a:defRPr/>
            </a:pPr>
            <a:r>
              <a:rPr lang="en-US" sz="1400" b="1" dirty="0">
                <a:latin typeface="+mj-lt"/>
              </a:rPr>
              <a:t>Cable   </a:t>
            </a:r>
          </a:p>
        </p:txBody>
      </p:sp>
      <p:sp>
        <p:nvSpPr>
          <p:cNvPr id="17" name="Rectangle 48">
            <a:hlinkClick r:id="rId4" action="ppaction://hlinksldjump"/>
          </p:cNvPr>
          <p:cNvSpPr>
            <a:spLocks noChangeArrowheads="1"/>
          </p:cNvSpPr>
          <p:nvPr/>
        </p:nvSpPr>
        <p:spPr bwMode="auto">
          <a:xfrm>
            <a:off x="3856038" y="2963863"/>
            <a:ext cx="1296987" cy="1147762"/>
          </a:xfrm>
          <a:prstGeom prst="rect">
            <a:avLst/>
          </a:prstGeom>
          <a:noFill/>
          <a:ln w="9525">
            <a:noFill/>
            <a:miter lim="800000"/>
            <a:headEnd/>
            <a:tailEnd/>
          </a:ln>
        </p:spPr>
        <p:txBody>
          <a:bodyPr wrap="none" lIns="0" tIns="46800" rIns="0" bIns="46800" anchor="ctr">
            <a:spAutoFit/>
          </a:bodyPr>
          <a:lstStyle/>
          <a:p>
            <a:endParaRPr lang="en-US"/>
          </a:p>
        </p:txBody>
      </p:sp>
      <p:sp>
        <p:nvSpPr>
          <p:cNvPr id="18" name="Text Box 52"/>
          <p:cNvSpPr txBox="1">
            <a:spLocks noChangeArrowheads="1"/>
          </p:cNvSpPr>
          <p:nvPr/>
        </p:nvSpPr>
        <p:spPr bwMode="auto">
          <a:xfrm>
            <a:off x="971600" y="5939160"/>
            <a:ext cx="7776864" cy="523220"/>
          </a:xfrm>
          <a:prstGeom prst="rect">
            <a:avLst/>
          </a:prstGeom>
          <a:noFill/>
          <a:ln w="9525">
            <a:noFill/>
            <a:miter lim="800000"/>
            <a:headEnd/>
            <a:tailEnd/>
          </a:ln>
        </p:spPr>
        <p:txBody>
          <a:bodyPr wrap="square">
            <a:spAutoFit/>
          </a:bodyPr>
          <a:lstStyle/>
          <a:p>
            <a:pPr algn="ctr" eaLnBrk="1" hangingPunct="1"/>
            <a:r>
              <a:rPr lang="en-AU" sz="1400" b="1" dirty="0">
                <a:solidFill>
                  <a:srgbClr val="000099"/>
                </a:solidFill>
              </a:rPr>
              <a:t>NOT TO SCALE</a:t>
            </a:r>
          </a:p>
          <a:p>
            <a:pPr algn="ctr"/>
            <a:r>
              <a:rPr lang="en-AU" sz="1400" b="1" i="1" dirty="0" smtClean="0">
                <a:solidFill>
                  <a:srgbClr val="000099"/>
                </a:solidFill>
              </a:rPr>
              <a:t>Source: UK Cable </a:t>
            </a:r>
            <a:r>
              <a:rPr lang="en-AU" sz="1400" b="1" i="1" dirty="0">
                <a:solidFill>
                  <a:srgbClr val="000099"/>
                </a:solidFill>
              </a:rPr>
              <a:t>Protection Committee, </a:t>
            </a:r>
            <a:r>
              <a:rPr lang="en-AU" sz="1400" b="1" i="1" dirty="0" smtClean="0">
                <a:solidFill>
                  <a:srgbClr val="000099"/>
                </a:solidFill>
                <a:latin typeface="Calibri" pitchFamily="34" charset="0"/>
              </a:rPr>
              <a:t>Alcatel-Lucent </a:t>
            </a:r>
            <a:r>
              <a:rPr lang="en-AU" sz="1400" b="1" i="1" dirty="0" smtClean="0">
                <a:solidFill>
                  <a:srgbClr val="000099"/>
                </a:solidFill>
              </a:rPr>
              <a:t>Submarine Networks and </a:t>
            </a:r>
            <a:r>
              <a:rPr lang="en-AU" sz="1400" b="1" i="1" dirty="0">
                <a:solidFill>
                  <a:srgbClr val="000099"/>
                </a:solidFill>
              </a:rPr>
              <a:t>Guernsey </a:t>
            </a:r>
            <a:r>
              <a:rPr lang="en-AU" sz="1400" b="1" i="1" dirty="0" smtClean="0">
                <a:solidFill>
                  <a:srgbClr val="000099"/>
                </a:solidFill>
              </a:rPr>
              <a:t>Electricity</a:t>
            </a:r>
            <a:endParaRPr lang="en-US" sz="1400" b="1" i="1" dirty="0"/>
          </a:p>
        </p:txBody>
      </p:sp>
      <p:sp>
        <p:nvSpPr>
          <p:cNvPr id="19" name="Freeform 67"/>
          <p:cNvSpPr>
            <a:spLocks/>
          </p:cNvSpPr>
          <p:nvPr/>
        </p:nvSpPr>
        <p:spPr bwMode="auto">
          <a:xfrm>
            <a:off x="1331913" y="4241800"/>
            <a:ext cx="360362" cy="215900"/>
          </a:xfrm>
          <a:custGeom>
            <a:avLst/>
            <a:gdLst>
              <a:gd name="T0" fmla="*/ 0 w 227"/>
              <a:gd name="T1" fmla="*/ 0 h 136"/>
              <a:gd name="T2" fmla="*/ 2147483647 w 227"/>
              <a:gd name="T3" fmla="*/ 2147483647 h 136"/>
              <a:gd name="T4" fmla="*/ 0 60000 65536"/>
              <a:gd name="T5" fmla="*/ 0 60000 65536"/>
              <a:gd name="T6" fmla="*/ 0 w 227"/>
              <a:gd name="T7" fmla="*/ 0 h 136"/>
              <a:gd name="T8" fmla="*/ 227 w 227"/>
              <a:gd name="T9" fmla="*/ 136 h 136"/>
            </a:gdLst>
            <a:ahLst/>
            <a:cxnLst>
              <a:cxn ang="T4">
                <a:pos x="T0" y="T1"/>
              </a:cxn>
              <a:cxn ang="T5">
                <a:pos x="T2" y="T3"/>
              </a:cxn>
            </a:cxnLst>
            <a:rect l="T6" t="T7" r="T8" b="T9"/>
            <a:pathLst>
              <a:path w="227" h="136">
                <a:moveTo>
                  <a:pt x="0" y="0"/>
                </a:moveTo>
                <a:cubicBezTo>
                  <a:pt x="49" y="68"/>
                  <a:pt x="99" y="136"/>
                  <a:pt x="227" y="136"/>
                </a:cubicBezTo>
              </a:path>
            </a:pathLst>
          </a:custGeom>
          <a:noFill/>
          <a:ln w="9525">
            <a:solidFill>
              <a:schemeClr val="tx1"/>
            </a:solidFill>
            <a:round/>
            <a:headEnd/>
            <a:tailEnd/>
          </a:ln>
        </p:spPr>
        <p:txBody>
          <a:bodyPr/>
          <a:lstStyle/>
          <a:p>
            <a:endParaRPr lang="en-NZ"/>
          </a:p>
        </p:txBody>
      </p:sp>
      <p:sp>
        <p:nvSpPr>
          <p:cNvPr id="20" name="Line 4"/>
          <p:cNvSpPr>
            <a:spLocks noChangeShapeType="1"/>
          </p:cNvSpPr>
          <p:nvPr/>
        </p:nvSpPr>
        <p:spPr bwMode="auto">
          <a:xfrm>
            <a:off x="788988" y="3224535"/>
            <a:ext cx="6767512" cy="0"/>
          </a:xfrm>
          <a:prstGeom prst="line">
            <a:avLst/>
          </a:prstGeom>
          <a:noFill/>
          <a:ln w="76200">
            <a:solidFill>
              <a:srgbClr val="F8AD3E"/>
            </a:solidFill>
            <a:prstDash val="sysDot"/>
            <a:round/>
            <a:headEnd/>
            <a:tailEnd/>
          </a:ln>
        </p:spPr>
        <p:txBody>
          <a:bodyPr wrap="none" lIns="0" tIns="46800" rIns="0" bIns="46800" anchor="ctr">
            <a:spAutoFit/>
          </a:bodyPr>
          <a:lstStyle/>
          <a:p>
            <a:endParaRPr lang="en-NZ"/>
          </a:p>
        </p:txBody>
      </p:sp>
      <p:sp>
        <p:nvSpPr>
          <p:cNvPr id="21" name="Text Box 5"/>
          <p:cNvSpPr txBox="1">
            <a:spLocks noChangeArrowheads="1"/>
          </p:cNvSpPr>
          <p:nvPr/>
        </p:nvSpPr>
        <p:spPr bwMode="auto">
          <a:xfrm>
            <a:off x="174625" y="1070298"/>
            <a:ext cx="1141413" cy="517525"/>
          </a:xfrm>
          <a:prstGeom prst="rect">
            <a:avLst/>
          </a:prstGeom>
          <a:noFill/>
          <a:ln w="9525">
            <a:noFill/>
            <a:miter lim="800000"/>
            <a:headEnd/>
            <a:tailEnd/>
          </a:ln>
        </p:spPr>
        <p:txBody>
          <a:bodyPr wrap="none" lIns="0" tIns="42214" rIns="0" bIns="42214" anchor="ctr">
            <a:spAutoFit/>
          </a:bodyPr>
          <a:lstStyle/>
          <a:p>
            <a:pPr algn="ctr" defTabSz="825500">
              <a:defRPr/>
            </a:pPr>
            <a:r>
              <a:rPr lang="en-US" sz="1400" b="1" dirty="0">
                <a:latin typeface="+mj-lt"/>
              </a:rPr>
              <a:t>Network</a:t>
            </a:r>
          </a:p>
          <a:p>
            <a:pPr algn="ctr" defTabSz="825500">
              <a:defRPr/>
            </a:pPr>
            <a:r>
              <a:rPr lang="en-US" sz="1400" b="1" dirty="0">
                <a:latin typeface="+mj-lt"/>
              </a:rPr>
              <a:t> Management</a:t>
            </a:r>
          </a:p>
        </p:txBody>
      </p:sp>
      <p:sp>
        <p:nvSpPr>
          <p:cNvPr id="22" name="Line 6"/>
          <p:cNvSpPr>
            <a:spLocks noChangeShapeType="1"/>
          </p:cNvSpPr>
          <p:nvPr/>
        </p:nvSpPr>
        <p:spPr bwMode="auto">
          <a:xfrm flipV="1">
            <a:off x="825500" y="2627635"/>
            <a:ext cx="0" cy="619125"/>
          </a:xfrm>
          <a:prstGeom prst="line">
            <a:avLst/>
          </a:prstGeom>
          <a:noFill/>
          <a:ln w="76200">
            <a:solidFill>
              <a:srgbClr val="F8AD3E"/>
            </a:solidFill>
            <a:prstDash val="sysDot"/>
            <a:round/>
            <a:headEnd/>
            <a:tailEnd/>
          </a:ln>
        </p:spPr>
        <p:txBody>
          <a:bodyPr lIns="0" tIns="46800" rIns="0" bIns="46800" anchor="ctr">
            <a:spAutoFit/>
          </a:bodyPr>
          <a:lstStyle/>
          <a:p>
            <a:endParaRPr lang="en-NZ"/>
          </a:p>
        </p:txBody>
      </p:sp>
      <p:sp>
        <p:nvSpPr>
          <p:cNvPr id="23" name="Freeform 7" descr="fondsousmarin"/>
          <p:cNvSpPr>
            <a:spLocks/>
          </p:cNvSpPr>
          <p:nvPr/>
        </p:nvSpPr>
        <p:spPr bwMode="auto">
          <a:xfrm>
            <a:off x="1578637" y="4310694"/>
            <a:ext cx="6569075" cy="1616075"/>
          </a:xfrm>
          <a:custGeom>
            <a:avLst/>
            <a:gdLst>
              <a:gd name="T0" fmla="*/ 0 w 5504"/>
              <a:gd name="T1" fmla="*/ 0 h 1425"/>
              <a:gd name="T2" fmla="*/ 2147483647 w 5504"/>
              <a:gd name="T3" fmla="*/ 2147483647 h 1425"/>
              <a:gd name="T4" fmla="*/ 2147483647 w 5504"/>
              <a:gd name="T5" fmla="*/ 2147483647 h 1425"/>
              <a:gd name="T6" fmla="*/ 2147483647 w 5504"/>
              <a:gd name="T7" fmla="*/ 2147483647 h 1425"/>
              <a:gd name="T8" fmla="*/ 2147483647 w 5504"/>
              <a:gd name="T9" fmla="*/ 2147483647 h 1425"/>
              <a:gd name="T10" fmla="*/ 2147483647 w 5504"/>
              <a:gd name="T11" fmla="*/ 2147483647 h 1425"/>
              <a:gd name="T12" fmla="*/ 2147483647 w 5504"/>
              <a:gd name="T13" fmla="*/ 2147483647 h 1425"/>
              <a:gd name="T14" fmla="*/ 2147483647 w 5504"/>
              <a:gd name="T15" fmla="*/ 2147483647 h 1425"/>
              <a:gd name="T16" fmla="*/ 2147483647 w 5504"/>
              <a:gd name="T17" fmla="*/ 2147483647 h 1425"/>
              <a:gd name="T18" fmla="*/ 2147483647 w 5504"/>
              <a:gd name="T19" fmla="*/ 2147483647 h 1425"/>
              <a:gd name="T20" fmla="*/ 2147483647 w 5504"/>
              <a:gd name="T21" fmla="*/ 2147483647 h 1425"/>
              <a:gd name="T22" fmla="*/ 2147483647 w 5504"/>
              <a:gd name="T23" fmla="*/ 2147483647 h 1425"/>
              <a:gd name="T24" fmla="*/ 2147483647 w 5504"/>
              <a:gd name="T25" fmla="*/ 2147483647 h 1425"/>
              <a:gd name="T26" fmla="*/ 2147483647 w 5504"/>
              <a:gd name="T27" fmla="*/ 2147483647 h 1425"/>
              <a:gd name="T28" fmla="*/ 2147483647 w 5504"/>
              <a:gd name="T29" fmla="*/ 2147483647 h 1425"/>
              <a:gd name="T30" fmla="*/ 2147483647 w 5504"/>
              <a:gd name="T31" fmla="*/ 2147483647 h 1425"/>
              <a:gd name="T32" fmla="*/ 2147483647 w 5504"/>
              <a:gd name="T33" fmla="*/ 2147483647 h 1425"/>
              <a:gd name="T34" fmla="*/ 2147483647 w 5504"/>
              <a:gd name="T35" fmla="*/ 2147483647 h 1425"/>
              <a:gd name="T36" fmla="*/ 2147483647 w 5504"/>
              <a:gd name="T37" fmla="*/ 0 h 14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04"/>
              <a:gd name="T58" fmla="*/ 0 h 1425"/>
              <a:gd name="T59" fmla="*/ 5504 w 5504"/>
              <a:gd name="T60" fmla="*/ 1425 h 14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04" h="1425">
                <a:moveTo>
                  <a:pt x="0" y="0"/>
                </a:moveTo>
                <a:lnTo>
                  <a:pt x="223" y="192"/>
                </a:lnTo>
                <a:lnTo>
                  <a:pt x="349" y="431"/>
                </a:lnTo>
                <a:lnTo>
                  <a:pt x="483" y="692"/>
                </a:lnTo>
                <a:lnTo>
                  <a:pt x="576" y="884"/>
                </a:lnTo>
                <a:lnTo>
                  <a:pt x="737" y="1077"/>
                </a:lnTo>
                <a:lnTo>
                  <a:pt x="876" y="1235"/>
                </a:lnTo>
                <a:lnTo>
                  <a:pt x="1026" y="1325"/>
                </a:lnTo>
                <a:lnTo>
                  <a:pt x="1231" y="1352"/>
                </a:lnTo>
                <a:lnTo>
                  <a:pt x="1473" y="1397"/>
                </a:lnTo>
                <a:lnTo>
                  <a:pt x="1743" y="1397"/>
                </a:lnTo>
                <a:lnTo>
                  <a:pt x="2077" y="1392"/>
                </a:lnTo>
                <a:lnTo>
                  <a:pt x="2376" y="1407"/>
                </a:lnTo>
                <a:lnTo>
                  <a:pt x="2687" y="1422"/>
                </a:lnTo>
                <a:lnTo>
                  <a:pt x="3007" y="1423"/>
                </a:lnTo>
                <a:lnTo>
                  <a:pt x="3396" y="1423"/>
                </a:lnTo>
                <a:lnTo>
                  <a:pt x="4004" y="1423"/>
                </a:lnTo>
                <a:lnTo>
                  <a:pt x="5503" y="1424"/>
                </a:lnTo>
                <a:lnTo>
                  <a:pt x="5503" y="0"/>
                </a:lnTo>
              </a:path>
            </a:pathLst>
          </a:custGeom>
          <a:blipFill dpi="0" rotWithShape="0">
            <a:blip r:embed="rId5" cstate="print"/>
            <a:srcRect/>
            <a:stretch>
              <a:fillRect/>
            </a:stretch>
          </a:blipFill>
          <a:ln w="25400" cap="rnd">
            <a:noFill/>
            <a:round/>
            <a:headEnd/>
            <a:tailEnd/>
          </a:ln>
        </p:spPr>
        <p:txBody>
          <a:bodyPr/>
          <a:lstStyle/>
          <a:p>
            <a:endParaRPr lang="en-NZ"/>
          </a:p>
        </p:txBody>
      </p:sp>
      <p:sp>
        <p:nvSpPr>
          <p:cNvPr id="24" name="Freeform 8"/>
          <p:cNvSpPr>
            <a:spLocks/>
          </p:cNvSpPr>
          <p:nvPr/>
        </p:nvSpPr>
        <p:spPr bwMode="auto">
          <a:xfrm>
            <a:off x="1403350" y="4169098"/>
            <a:ext cx="6753225" cy="1770062"/>
          </a:xfrm>
          <a:custGeom>
            <a:avLst/>
            <a:gdLst>
              <a:gd name="T0" fmla="*/ 2147483647 w 5601"/>
              <a:gd name="T1" fmla="*/ 2147483647 h 1558"/>
              <a:gd name="T2" fmla="*/ 2147483647 w 5601"/>
              <a:gd name="T3" fmla="*/ 0 h 1558"/>
              <a:gd name="T4" fmla="*/ 2147483647 w 5601"/>
              <a:gd name="T5" fmla="*/ 2147483647 h 1558"/>
              <a:gd name="T6" fmla="*/ 2147483647 w 5601"/>
              <a:gd name="T7" fmla="*/ 2147483647 h 1558"/>
              <a:gd name="T8" fmla="*/ 2147483647 w 5601"/>
              <a:gd name="T9" fmla="*/ 2147483647 h 1558"/>
              <a:gd name="T10" fmla="*/ 2147483647 w 5601"/>
              <a:gd name="T11" fmla="*/ 2147483647 h 1558"/>
              <a:gd name="T12" fmla="*/ 2147483647 w 5601"/>
              <a:gd name="T13" fmla="*/ 2147483647 h 1558"/>
              <a:gd name="T14" fmla="*/ 2147483647 w 5601"/>
              <a:gd name="T15" fmla="*/ 2147483647 h 1558"/>
              <a:gd name="T16" fmla="*/ 2147483647 w 5601"/>
              <a:gd name="T17" fmla="*/ 2147483647 h 1558"/>
              <a:gd name="T18" fmla="*/ 2147483647 w 5601"/>
              <a:gd name="T19" fmla="*/ 2147483647 h 1558"/>
              <a:gd name="T20" fmla="*/ 2147483647 w 5601"/>
              <a:gd name="T21" fmla="*/ 2147483647 h 1558"/>
              <a:gd name="T22" fmla="*/ 2147483647 w 5601"/>
              <a:gd name="T23" fmla="*/ 2147483647 h 1558"/>
              <a:gd name="T24" fmla="*/ 2147483647 w 5601"/>
              <a:gd name="T25" fmla="*/ 2147483647 h 1558"/>
              <a:gd name="T26" fmla="*/ 2147483647 w 5601"/>
              <a:gd name="T27" fmla="*/ 2147483647 h 1558"/>
              <a:gd name="T28" fmla="*/ 2147483647 w 5601"/>
              <a:gd name="T29" fmla="*/ 2147483647 h 1558"/>
              <a:gd name="T30" fmla="*/ 2147483647 w 5601"/>
              <a:gd name="T31" fmla="*/ 2147483647 h 1558"/>
              <a:gd name="T32" fmla="*/ 2147483647 w 5601"/>
              <a:gd name="T33" fmla="*/ 2147483647 h 1558"/>
              <a:gd name="T34" fmla="*/ 2147483647 w 5601"/>
              <a:gd name="T35" fmla="*/ 2147483647 h 1558"/>
              <a:gd name="T36" fmla="*/ 2147483647 w 5601"/>
              <a:gd name="T37" fmla="*/ 2147483647 h 1558"/>
              <a:gd name="T38" fmla="*/ 2147483647 w 5601"/>
              <a:gd name="T39" fmla="*/ 2147483647 h 1558"/>
              <a:gd name="T40" fmla="*/ 2147483647 w 5601"/>
              <a:gd name="T41" fmla="*/ 2147483647 h 1558"/>
              <a:gd name="T42" fmla="*/ 2147483647 w 5601"/>
              <a:gd name="T43" fmla="*/ 2147483647 h 1558"/>
              <a:gd name="T44" fmla="*/ 0 w 5601"/>
              <a:gd name="T45" fmla="*/ 2147483647 h 1558"/>
              <a:gd name="T46" fmla="*/ 0 w 5601"/>
              <a:gd name="T47" fmla="*/ 2147483647 h 155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601"/>
              <a:gd name="T73" fmla="*/ 0 h 1558"/>
              <a:gd name="T74" fmla="*/ 5601 w 5601"/>
              <a:gd name="T75" fmla="*/ 1558 h 155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601" h="1558">
                <a:moveTo>
                  <a:pt x="4" y="6"/>
                </a:moveTo>
                <a:lnTo>
                  <a:pt x="151" y="0"/>
                </a:lnTo>
                <a:lnTo>
                  <a:pt x="297" y="22"/>
                </a:lnTo>
                <a:lnTo>
                  <a:pt x="409" y="52"/>
                </a:lnTo>
                <a:lnTo>
                  <a:pt x="470" y="82"/>
                </a:lnTo>
                <a:lnTo>
                  <a:pt x="497" y="141"/>
                </a:lnTo>
                <a:lnTo>
                  <a:pt x="562" y="311"/>
                </a:lnTo>
                <a:lnTo>
                  <a:pt x="639" y="541"/>
                </a:lnTo>
                <a:lnTo>
                  <a:pt x="712" y="808"/>
                </a:lnTo>
                <a:lnTo>
                  <a:pt x="758" y="982"/>
                </a:lnTo>
                <a:lnTo>
                  <a:pt x="838" y="1149"/>
                </a:lnTo>
                <a:lnTo>
                  <a:pt x="909" y="1234"/>
                </a:lnTo>
                <a:lnTo>
                  <a:pt x="1002" y="1313"/>
                </a:lnTo>
                <a:lnTo>
                  <a:pt x="1111" y="1359"/>
                </a:lnTo>
                <a:lnTo>
                  <a:pt x="1259" y="1406"/>
                </a:lnTo>
                <a:lnTo>
                  <a:pt x="1501" y="1450"/>
                </a:lnTo>
                <a:lnTo>
                  <a:pt x="1737" y="1475"/>
                </a:lnTo>
                <a:lnTo>
                  <a:pt x="2090" y="1497"/>
                </a:lnTo>
                <a:lnTo>
                  <a:pt x="2306" y="1497"/>
                </a:lnTo>
                <a:lnTo>
                  <a:pt x="2642" y="1497"/>
                </a:lnTo>
                <a:lnTo>
                  <a:pt x="5600" y="1500"/>
                </a:lnTo>
                <a:lnTo>
                  <a:pt x="5600" y="1552"/>
                </a:lnTo>
                <a:lnTo>
                  <a:pt x="0" y="1557"/>
                </a:lnTo>
                <a:lnTo>
                  <a:pt x="0" y="7"/>
                </a:lnTo>
              </a:path>
            </a:pathLst>
          </a:custGeom>
          <a:solidFill>
            <a:srgbClr val="F6BF69"/>
          </a:solidFill>
          <a:ln w="25400" cap="rnd">
            <a:noFill/>
            <a:round/>
            <a:headEnd/>
            <a:tailEnd/>
          </a:ln>
        </p:spPr>
        <p:txBody>
          <a:bodyPr/>
          <a:lstStyle/>
          <a:p>
            <a:endParaRPr lang="en-NZ"/>
          </a:p>
        </p:txBody>
      </p:sp>
      <p:graphicFrame>
        <p:nvGraphicFramePr>
          <p:cNvPr id="25" name="Object 10"/>
          <p:cNvGraphicFramePr>
            <a:graphicFrameLocks/>
          </p:cNvGraphicFramePr>
          <p:nvPr>
            <p:extLst>
              <p:ext uri="{D42A27DB-BD31-4B8C-83A1-F6EECF244321}">
                <p14:modId xmlns:p14="http://schemas.microsoft.com/office/powerpoint/2010/main" xmlns="" val="2898121594"/>
              </p:ext>
            </p:extLst>
          </p:nvPr>
        </p:nvGraphicFramePr>
        <p:xfrm>
          <a:off x="5166732" y="3954161"/>
          <a:ext cx="1449388" cy="371475"/>
        </p:xfrm>
        <a:graphic>
          <a:graphicData uri="http://schemas.openxmlformats.org/presentationml/2006/ole">
            <p:oleObj spid="_x0000_s18527" name="CorelDRAW!" r:id="rId6" imgW="68088240" imgH="18299160" progId="">
              <p:embed/>
            </p:oleObj>
          </a:graphicData>
        </a:graphic>
      </p:graphicFrame>
      <p:sp>
        <p:nvSpPr>
          <p:cNvPr id="26" name="Rectangle 24"/>
          <p:cNvSpPr>
            <a:spLocks noChangeArrowheads="1"/>
          </p:cNvSpPr>
          <p:nvPr/>
        </p:nvSpPr>
        <p:spPr bwMode="auto">
          <a:xfrm>
            <a:off x="390527" y="4240821"/>
            <a:ext cx="1012823" cy="511858"/>
          </a:xfrm>
          <a:prstGeom prst="rect">
            <a:avLst/>
          </a:prstGeom>
          <a:solidFill>
            <a:schemeClr val="bg1"/>
          </a:solidFill>
          <a:ln w="25400">
            <a:noFill/>
            <a:miter lim="800000"/>
            <a:headEnd/>
            <a:tailEnd/>
          </a:ln>
        </p:spPr>
        <p:txBody>
          <a:bodyPr wrap="none" lIns="81620" tIns="40094" rIns="81620" bIns="40094">
            <a:spAutoFit/>
          </a:bodyPr>
          <a:lstStyle/>
          <a:p>
            <a:pPr algn="ctr" defTabSz="687388">
              <a:defRPr/>
            </a:pPr>
            <a:r>
              <a:rPr lang="en-US" sz="1400" b="1" dirty="0">
                <a:latin typeface="+mj-lt"/>
              </a:rPr>
              <a:t>Grid </a:t>
            </a:r>
          </a:p>
          <a:p>
            <a:pPr algn="ctr" defTabSz="687388">
              <a:defRPr/>
            </a:pPr>
            <a:r>
              <a:rPr lang="en-US" sz="1400" b="1" dirty="0">
                <a:latin typeface="+mj-lt"/>
              </a:rPr>
              <a:t>Connection</a:t>
            </a:r>
          </a:p>
        </p:txBody>
      </p:sp>
      <p:sp>
        <p:nvSpPr>
          <p:cNvPr id="27" name="Line 31"/>
          <p:cNvSpPr>
            <a:spLocks noChangeShapeType="1"/>
          </p:cNvSpPr>
          <p:nvPr/>
        </p:nvSpPr>
        <p:spPr bwMode="auto">
          <a:xfrm flipH="1">
            <a:off x="4283968" y="3645024"/>
            <a:ext cx="360040" cy="2169542"/>
          </a:xfrm>
          <a:prstGeom prst="line">
            <a:avLst/>
          </a:prstGeom>
          <a:noFill/>
          <a:ln w="12700">
            <a:solidFill>
              <a:schemeClr val="tx1"/>
            </a:solidFill>
            <a:round/>
            <a:headEnd/>
            <a:tailEnd type="stealth"/>
          </a:ln>
        </p:spPr>
        <p:txBody>
          <a:bodyPr wrap="none" anchor="ctr"/>
          <a:lstStyle/>
          <a:p>
            <a:endParaRPr lang="en-NZ"/>
          </a:p>
        </p:txBody>
      </p:sp>
      <p:sp>
        <p:nvSpPr>
          <p:cNvPr id="28" name="Line 34"/>
          <p:cNvSpPr>
            <a:spLocks noChangeShapeType="1"/>
          </p:cNvSpPr>
          <p:nvPr/>
        </p:nvSpPr>
        <p:spPr bwMode="auto">
          <a:xfrm>
            <a:off x="7164288" y="2924944"/>
            <a:ext cx="79660" cy="2882090"/>
          </a:xfrm>
          <a:prstGeom prst="line">
            <a:avLst/>
          </a:prstGeom>
          <a:noFill/>
          <a:ln w="12700">
            <a:solidFill>
              <a:schemeClr val="tx1"/>
            </a:solidFill>
            <a:round/>
            <a:headEnd/>
            <a:tailEnd type="stealth"/>
          </a:ln>
        </p:spPr>
        <p:txBody>
          <a:bodyPr wrap="none" anchor="ctr"/>
          <a:lstStyle/>
          <a:p>
            <a:endParaRPr lang="en-NZ"/>
          </a:p>
        </p:txBody>
      </p:sp>
      <p:graphicFrame>
        <p:nvGraphicFramePr>
          <p:cNvPr id="29" name="Object 46"/>
          <p:cNvGraphicFramePr>
            <a:graphicFrameLocks/>
          </p:cNvGraphicFramePr>
          <p:nvPr>
            <p:extLst>
              <p:ext uri="{D42A27DB-BD31-4B8C-83A1-F6EECF244321}">
                <p14:modId xmlns:p14="http://schemas.microsoft.com/office/powerpoint/2010/main" xmlns="" val="728518731"/>
              </p:ext>
            </p:extLst>
          </p:nvPr>
        </p:nvGraphicFramePr>
        <p:xfrm>
          <a:off x="1533525" y="3988123"/>
          <a:ext cx="581025" cy="254000"/>
        </p:xfrm>
        <a:graphic>
          <a:graphicData uri="http://schemas.openxmlformats.org/presentationml/2006/ole">
            <p:oleObj spid="_x0000_s18528" name="Clip" r:id="rId7" imgW="5281613" imgH="2430463" progId="">
              <p:embed/>
            </p:oleObj>
          </a:graphicData>
        </a:graphic>
      </p:graphicFrame>
      <p:sp>
        <p:nvSpPr>
          <p:cNvPr id="30" name="Rectangle 50"/>
          <p:cNvSpPr>
            <a:spLocks noChangeArrowheads="1"/>
          </p:cNvSpPr>
          <p:nvPr/>
        </p:nvSpPr>
        <p:spPr bwMode="auto">
          <a:xfrm>
            <a:off x="6876256" y="2636912"/>
            <a:ext cx="593725" cy="298450"/>
          </a:xfrm>
          <a:prstGeom prst="rect">
            <a:avLst/>
          </a:prstGeom>
          <a:noFill/>
          <a:ln w="9525">
            <a:noFill/>
            <a:miter lim="800000"/>
            <a:headEnd/>
            <a:tailEnd/>
          </a:ln>
        </p:spPr>
        <p:txBody>
          <a:bodyPr wrap="none" lIns="82479" tIns="41239" rIns="82479" bIns="41239">
            <a:spAutoFit/>
          </a:bodyPr>
          <a:lstStyle/>
          <a:p>
            <a:pPr algn="ctr" defTabSz="825500" eaLnBrk="1" hangingPunct="1"/>
            <a:r>
              <a:rPr lang="en-US" sz="1400" b="1" dirty="0"/>
              <a:t>Joint</a:t>
            </a:r>
            <a:endParaRPr lang="en-GB" sz="1400" b="1" dirty="0"/>
          </a:p>
        </p:txBody>
      </p:sp>
      <p:pic>
        <p:nvPicPr>
          <p:cNvPr id="31" name="Picture 58" descr="SE010191_CIEG_2-2_195"/>
          <p:cNvPicPr>
            <a:picLocks noChangeAspect="1" noChangeArrowheads="1"/>
          </p:cNvPicPr>
          <p:nvPr/>
        </p:nvPicPr>
        <p:blipFill>
          <a:blip r:embed="rId8" cstate="email">
            <a:extLst>
              <a:ext uri="{28A0092B-C50C-407E-A947-70E740481C1C}">
                <a14:useLocalDpi xmlns:a14="http://schemas.microsoft.com/office/drawing/2010/main" xmlns=""/>
              </a:ext>
            </a:extLst>
          </a:blip>
          <a:srcRect/>
          <a:stretch>
            <a:fillRect/>
          </a:stretch>
        </p:blipFill>
        <p:spPr bwMode="auto">
          <a:xfrm>
            <a:off x="4284663" y="2513335"/>
            <a:ext cx="720725" cy="1152525"/>
          </a:xfrm>
          <a:prstGeom prst="rect">
            <a:avLst/>
          </a:prstGeom>
          <a:noFill/>
          <a:ln w="19050" cmpd="tri">
            <a:solidFill>
              <a:schemeClr val="tx1"/>
            </a:solidFill>
            <a:miter lim="800000"/>
            <a:headEnd/>
            <a:tailEnd/>
          </a:ln>
        </p:spPr>
      </p:pic>
      <p:sp>
        <p:nvSpPr>
          <p:cNvPr id="32" name="Rectangle 59"/>
          <p:cNvSpPr>
            <a:spLocks noChangeArrowheads="1"/>
          </p:cNvSpPr>
          <p:nvPr/>
        </p:nvSpPr>
        <p:spPr bwMode="auto">
          <a:xfrm>
            <a:off x="6871736" y="1367612"/>
            <a:ext cx="2272264" cy="1160501"/>
          </a:xfrm>
          <a:prstGeom prst="rect">
            <a:avLst/>
          </a:prstGeom>
          <a:noFill/>
          <a:ln w="9525">
            <a:noFill/>
            <a:miter lim="800000"/>
            <a:headEnd/>
            <a:tailEnd/>
          </a:ln>
        </p:spPr>
        <p:txBody>
          <a:bodyPr wrap="square" lIns="82479" tIns="41239" rIns="82479" bIns="41239">
            <a:spAutoFit/>
          </a:bodyPr>
          <a:lstStyle/>
          <a:p>
            <a:pPr defTabSz="825500" eaLnBrk="1" hangingPunct="1"/>
            <a:r>
              <a:rPr lang="en-US" sz="1400" b="1" dirty="0"/>
              <a:t>Cable </a:t>
            </a:r>
            <a:r>
              <a:rPr lang="en-US" sz="1400" b="1" dirty="0" smtClean="0"/>
              <a:t>links with other</a:t>
            </a:r>
            <a:endParaRPr lang="en-US" sz="1400" b="1" dirty="0"/>
          </a:p>
          <a:p>
            <a:pPr defTabSz="825500" eaLnBrk="1" hangingPunct="1"/>
            <a:r>
              <a:rPr lang="en-US" sz="1400" b="1" dirty="0" smtClean="0"/>
              <a:t>Terminus, (e.g</a:t>
            </a:r>
            <a:r>
              <a:rPr lang="en-US" sz="1400" b="1" dirty="0"/>
              <a:t>. </a:t>
            </a:r>
            <a:r>
              <a:rPr lang="en-US" sz="1400" b="1" dirty="0" smtClean="0"/>
              <a:t>an island) or renewable energy system (wind</a:t>
            </a:r>
            <a:r>
              <a:rPr lang="en-US" sz="1400" b="1" dirty="0"/>
              <a:t>, </a:t>
            </a:r>
            <a:r>
              <a:rPr lang="en-US" sz="1400" b="1" dirty="0" smtClean="0"/>
              <a:t>wave</a:t>
            </a:r>
            <a:r>
              <a:rPr lang="en-US" sz="1400" b="1" dirty="0"/>
              <a:t>, </a:t>
            </a:r>
            <a:r>
              <a:rPr lang="en-US" sz="1400" b="1" dirty="0" smtClean="0"/>
              <a:t>tide), oil /gas platform, ocean observatory</a:t>
            </a:r>
            <a:endParaRPr lang="en-US" sz="1400" b="1" dirty="0"/>
          </a:p>
        </p:txBody>
      </p:sp>
      <p:sp>
        <p:nvSpPr>
          <p:cNvPr id="33" name="Line 60"/>
          <p:cNvSpPr>
            <a:spLocks noChangeShapeType="1"/>
          </p:cNvSpPr>
          <p:nvPr/>
        </p:nvSpPr>
        <p:spPr bwMode="auto">
          <a:xfrm flipH="1">
            <a:off x="7740352" y="2564904"/>
            <a:ext cx="288032" cy="3240360"/>
          </a:xfrm>
          <a:prstGeom prst="line">
            <a:avLst/>
          </a:prstGeom>
          <a:noFill/>
          <a:ln w="12700">
            <a:solidFill>
              <a:schemeClr val="tx1"/>
            </a:solidFill>
            <a:round/>
            <a:headEnd/>
            <a:tailEnd type="stealth"/>
          </a:ln>
        </p:spPr>
        <p:txBody>
          <a:bodyPr wrap="none" anchor="ctr"/>
          <a:lstStyle/>
          <a:p>
            <a:endParaRPr lang="en-NZ"/>
          </a:p>
        </p:txBody>
      </p:sp>
      <p:pic>
        <p:nvPicPr>
          <p:cNvPr id="35" name="Picture 47" descr="barkers quarry.jpg"/>
          <p:cNvPicPr>
            <a:picLocks noChangeAspect="1"/>
          </p:cNvPicPr>
          <p:nvPr/>
        </p:nvPicPr>
        <p:blipFill>
          <a:blip r:embed="rId9" cstate="email">
            <a:extLst>
              <a:ext uri="{28A0092B-C50C-407E-A947-70E740481C1C}">
                <a14:useLocalDpi xmlns:a14="http://schemas.microsoft.com/office/drawing/2010/main" xmlns=""/>
              </a:ext>
            </a:extLst>
          </a:blip>
          <a:srcRect/>
          <a:stretch>
            <a:fillRect/>
          </a:stretch>
        </p:blipFill>
        <p:spPr bwMode="auto">
          <a:xfrm>
            <a:off x="1403350" y="2804273"/>
            <a:ext cx="928687" cy="785813"/>
          </a:xfrm>
          <a:prstGeom prst="rect">
            <a:avLst/>
          </a:prstGeom>
          <a:noFill/>
          <a:ln w="19050">
            <a:solidFill>
              <a:schemeClr val="tx1"/>
            </a:solidFill>
            <a:miter lim="800000"/>
            <a:headEnd/>
            <a:tailEnd/>
          </a:ln>
        </p:spPr>
      </p:pic>
      <p:sp>
        <p:nvSpPr>
          <p:cNvPr id="36" name="Rectangle 32"/>
          <p:cNvSpPr>
            <a:spLocks noChangeArrowheads="1"/>
          </p:cNvSpPr>
          <p:nvPr/>
        </p:nvSpPr>
        <p:spPr bwMode="auto">
          <a:xfrm>
            <a:off x="1333848" y="2257747"/>
            <a:ext cx="1079568" cy="511175"/>
          </a:xfrm>
          <a:prstGeom prst="rect">
            <a:avLst/>
          </a:prstGeom>
          <a:noFill/>
          <a:ln w="25400">
            <a:noFill/>
            <a:miter lim="800000"/>
            <a:headEnd/>
            <a:tailEnd/>
          </a:ln>
        </p:spPr>
        <p:txBody>
          <a:bodyPr wrap="square" lIns="81620" tIns="40094" rIns="81620" bIns="40094">
            <a:spAutoFit/>
          </a:bodyPr>
          <a:lstStyle/>
          <a:p>
            <a:pPr algn="ctr" defTabSz="687388">
              <a:defRPr/>
            </a:pPr>
            <a:r>
              <a:rPr lang="en-US" sz="1400" b="1" dirty="0">
                <a:latin typeface="+mj-lt"/>
              </a:rPr>
              <a:t>Shore </a:t>
            </a:r>
          </a:p>
          <a:p>
            <a:pPr algn="ctr" defTabSz="687388">
              <a:defRPr/>
            </a:pPr>
            <a:r>
              <a:rPr lang="en-US" sz="1400" b="1" dirty="0">
                <a:latin typeface="+mj-lt"/>
              </a:rPr>
              <a:t>Station</a:t>
            </a:r>
          </a:p>
        </p:txBody>
      </p:sp>
      <p:sp>
        <p:nvSpPr>
          <p:cNvPr id="37" name="Line 30"/>
          <p:cNvSpPr>
            <a:spLocks noChangeShapeType="1"/>
          </p:cNvSpPr>
          <p:nvPr/>
        </p:nvSpPr>
        <p:spPr bwMode="auto">
          <a:xfrm flipH="1">
            <a:off x="1775618" y="3590086"/>
            <a:ext cx="98013" cy="419939"/>
          </a:xfrm>
          <a:prstGeom prst="line">
            <a:avLst/>
          </a:prstGeom>
          <a:noFill/>
          <a:ln w="12700">
            <a:solidFill>
              <a:schemeClr val="tx1"/>
            </a:solidFill>
            <a:round/>
            <a:headEnd/>
            <a:tailEnd type="stealth"/>
          </a:ln>
        </p:spPr>
        <p:txBody>
          <a:bodyPr wrap="none" anchor="ctr"/>
          <a:lstStyle/>
          <a:p>
            <a:endParaRPr lang="en-NZ"/>
          </a:p>
        </p:txBody>
      </p:sp>
      <p:sp>
        <p:nvSpPr>
          <p:cNvPr id="43" name="Freeform 36"/>
          <p:cNvSpPr>
            <a:spLocks/>
          </p:cNvSpPr>
          <p:nvPr/>
        </p:nvSpPr>
        <p:spPr bwMode="auto">
          <a:xfrm>
            <a:off x="1755238" y="4329075"/>
            <a:ext cx="6345154" cy="1548198"/>
          </a:xfrm>
          <a:custGeom>
            <a:avLst/>
            <a:gdLst>
              <a:gd name="T0" fmla="*/ 0 w 5335"/>
              <a:gd name="T1" fmla="*/ 0 h 1443"/>
              <a:gd name="T2" fmla="*/ 2147483647 w 5335"/>
              <a:gd name="T3" fmla="*/ 2147483647 h 1443"/>
              <a:gd name="T4" fmla="*/ 2147483647 w 5335"/>
              <a:gd name="T5" fmla="*/ 2147483647 h 1443"/>
              <a:gd name="T6" fmla="*/ 2147483647 w 5335"/>
              <a:gd name="T7" fmla="*/ 2147483647 h 1443"/>
              <a:gd name="T8" fmla="*/ 2147483647 w 5335"/>
              <a:gd name="T9" fmla="*/ 2147483647 h 1443"/>
              <a:gd name="T10" fmla="*/ 2147483647 w 5335"/>
              <a:gd name="T11" fmla="*/ 2147483647 h 1443"/>
              <a:gd name="T12" fmla="*/ 2147483647 w 5335"/>
              <a:gd name="T13" fmla="*/ 2147483647 h 1443"/>
              <a:gd name="T14" fmla="*/ 2147483647 w 5335"/>
              <a:gd name="T15" fmla="*/ 2147483647 h 1443"/>
              <a:gd name="T16" fmla="*/ 2147483647 w 5335"/>
              <a:gd name="T17" fmla="*/ 2147483647 h 1443"/>
              <a:gd name="T18" fmla="*/ 2147483647 w 5335"/>
              <a:gd name="T19" fmla="*/ 2147483647 h 1443"/>
              <a:gd name="T20" fmla="*/ 2147483647 w 5335"/>
              <a:gd name="T21" fmla="*/ 2147483647 h 1443"/>
              <a:gd name="T22" fmla="*/ 2147483647 w 5335"/>
              <a:gd name="T23" fmla="*/ 2147483647 h 1443"/>
              <a:gd name="T24" fmla="*/ 2147483647 w 5335"/>
              <a:gd name="T25" fmla="*/ 2147483647 h 1443"/>
              <a:gd name="T26" fmla="*/ 2147483647 w 5335"/>
              <a:gd name="T27" fmla="*/ 2147483647 h 1443"/>
              <a:gd name="T28" fmla="*/ 2147483647 w 5335"/>
              <a:gd name="T29" fmla="*/ 2147483647 h 1443"/>
              <a:gd name="T30" fmla="*/ 2147483647 w 5335"/>
              <a:gd name="T31" fmla="*/ 2147483647 h 1443"/>
              <a:gd name="T32" fmla="*/ 2147483647 w 5335"/>
              <a:gd name="T33" fmla="*/ 2147483647 h 1443"/>
              <a:gd name="T34" fmla="*/ 2147483647 w 5335"/>
              <a:gd name="T35" fmla="*/ 2147483647 h 1443"/>
              <a:gd name="T36" fmla="*/ 2147483647 w 5335"/>
              <a:gd name="T37" fmla="*/ 2147483647 h 1443"/>
              <a:gd name="T38" fmla="*/ 2147483647 w 5335"/>
              <a:gd name="T39" fmla="*/ 2147483647 h 1443"/>
              <a:gd name="T40" fmla="*/ 2147483647 w 5335"/>
              <a:gd name="T41" fmla="*/ 2147483647 h 1443"/>
              <a:gd name="T42" fmla="*/ 2147483647 w 5335"/>
              <a:gd name="T43" fmla="*/ 2147483647 h 1443"/>
              <a:gd name="T44" fmla="*/ 2147483647 w 5335"/>
              <a:gd name="T45" fmla="*/ 2147483647 h 1443"/>
              <a:gd name="T46" fmla="*/ 2147483647 w 5335"/>
              <a:gd name="T47" fmla="*/ 2147483647 h 1443"/>
              <a:gd name="T48" fmla="*/ 2147483647 w 5335"/>
              <a:gd name="T49" fmla="*/ 2147483647 h 1443"/>
              <a:gd name="T50" fmla="*/ 2147483647 w 5335"/>
              <a:gd name="T51" fmla="*/ 2147483647 h 1443"/>
              <a:gd name="T52" fmla="*/ 2147483647 w 5335"/>
              <a:gd name="T53" fmla="*/ 2147483647 h 1443"/>
              <a:gd name="T54" fmla="*/ 2147483647 w 5335"/>
              <a:gd name="T55" fmla="*/ 2147483647 h 1443"/>
              <a:gd name="T56" fmla="*/ 2147483647 w 5335"/>
              <a:gd name="T57" fmla="*/ 2147483647 h 144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335"/>
              <a:gd name="T88" fmla="*/ 0 h 1443"/>
              <a:gd name="T89" fmla="*/ 5335 w 5335"/>
              <a:gd name="T90" fmla="*/ 1443 h 144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335" h="1443">
                <a:moveTo>
                  <a:pt x="0" y="0"/>
                </a:moveTo>
                <a:lnTo>
                  <a:pt x="93" y="23"/>
                </a:lnTo>
                <a:lnTo>
                  <a:pt x="160" y="43"/>
                </a:lnTo>
                <a:lnTo>
                  <a:pt x="184" y="93"/>
                </a:lnTo>
                <a:lnTo>
                  <a:pt x="211" y="150"/>
                </a:lnTo>
                <a:lnTo>
                  <a:pt x="238" y="225"/>
                </a:lnTo>
                <a:lnTo>
                  <a:pt x="268" y="303"/>
                </a:lnTo>
                <a:lnTo>
                  <a:pt x="328" y="486"/>
                </a:lnTo>
                <a:lnTo>
                  <a:pt x="364" y="618"/>
                </a:lnTo>
                <a:lnTo>
                  <a:pt x="409" y="762"/>
                </a:lnTo>
                <a:lnTo>
                  <a:pt x="490" y="795"/>
                </a:lnTo>
                <a:lnTo>
                  <a:pt x="532" y="915"/>
                </a:lnTo>
                <a:lnTo>
                  <a:pt x="575" y="1002"/>
                </a:lnTo>
                <a:lnTo>
                  <a:pt x="596" y="1053"/>
                </a:lnTo>
                <a:lnTo>
                  <a:pt x="629" y="1103"/>
                </a:lnTo>
                <a:lnTo>
                  <a:pt x="659" y="1144"/>
                </a:lnTo>
                <a:lnTo>
                  <a:pt x="699" y="1186"/>
                </a:lnTo>
                <a:lnTo>
                  <a:pt x="740" y="1219"/>
                </a:lnTo>
                <a:lnTo>
                  <a:pt x="800" y="1261"/>
                </a:lnTo>
                <a:lnTo>
                  <a:pt x="897" y="1305"/>
                </a:lnTo>
                <a:lnTo>
                  <a:pt x="1021" y="1341"/>
                </a:lnTo>
                <a:lnTo>
                  <a:pt x="1211" y="1381"/>
                </a:lnTo>
                <a:lnTo>
                  <a:pt x="1380" y="1406"/>
                </a:lnTo>
                <a:lnTo>
                  <a:pt x="1533" y="1420"/>
                </a:lnTo>
                <a:lnTo>
                  <a:pt x="1706" y="1431"/>
                </a:lnTo>
                <a:lnTo>
                  <a:pt x="1891" y="1437"/>
                </a:lnTo>
                <a:lnTo>
                  <a:pt x="2107" y="1437"/>
                </a:lnTo>
                <a:lnTo>
                  <a:pt x="2445" y="1437"/>
                </a:lnTo>
                <a:lnTo>
                  <a:pt x="5335" y="1443"/>
                </a:lnTo>
              </a:path>
            </a:pathLst>
          </a:custGeom>
          <a:noFill/>
          <a:ln w="50800" cap="rnd" cmpd="sng">
            <a:solidFill>
              <a:srgbClr val="FF7515"/>
            </a:solidFill>
            <a:prstDash val="solid"/>
            <a:round/>
            <a:headEnd type="none" w="med" len="med"/>
            <a:tailEnd type="none" w="med" len="med"/>
          </a:ln>
        </p:spPr>
        <p:txBody>
          <a:bodyPr/>
          <a:lstStyle/>
          <a:p>
            <a:endParaRPr lang="en-NZ"/>
          </a:p>
        </p:txBody>
      </p:sp>
      <p:grpSp>
        <p:nvGrpSpPr>
          <p:cNvPr id="44" name="Group 37"/>
          <p:cNvGrpSpPr>
            <a:grpSpLocks/>
          </p:cNvGrpSpPr>
          <p:nvPr/>
        </p:nvGrpSpPr>
        <p:grpSpPr bwMode="auto">
          <a:xfrm>
            <a:off x="7109797" y="5810013"/>
            <a:ext cx="328612" cy="84138"/>
            <a:chOff x="5062" y="4273"/>
            <a:chExt cx="281" cy="85"/>
          </a:xfrm>
        </p:grpSpPr>
        <p:sp>
          <p:nvSpPr>
            <p:cNvPr id="45" name="Freeform 38"/>
            <p:cNvSpPr>
              <a:spLocks/>
            </p:cNvSpPr>
            <p:nvPr/>
          </p:nvSpPr>
          <p:spPr bwMode="auto">
            <a:xfrm>
              <a:off x="5062" y="4273"/>
              <a:ext cx="281" cy="85"/>
            </a:xfrm>
            <a:custGeom>
              <a:avLst/>
              <a:gdLst>
                <a:gd name="T0" fmla="*/ 0 w 274"/>
                <a:gd name="T1" fmla="*/ 74 h 78"/>
                <a:gd name="T2" fmla="*/ 81 w 274"/>
                <a:gd name="T3" fmla="*/ 0 h 78"/>
                <a:gd name="T4" fmla="*/ 246 w 274"/>
                <a:gd name="T5" fmla="*/ 0 h 78"/>
                <a:gd name="T6" fmla="*/ 326 w 274"/>
                <a:gd name="T7" fmla="*/ 74 h 78"/>
                <a:gd name="T8" fmla="*/ 246 w 274"/>
                <a:gd name="T9" fmla="*/ 142 h 78"/>
                <a:gd name="T10" fmla="*/ 81 w 274"/>
                <a:gd name="T11" fmla="*/ 142 h 78"/>
                <a:gd name="T12" fmla="*/ 0 w 274"/>
                <a:gd name="T13" fmla="*/ 74 h 78"/>
                <a:gd name="T14" fmla="*/ 0 60000 65536"/>
                <a:gd name="T15" fmla="*/ 0 60000 65536"/>
                <a:gd name="T16" fmla="*/ 0 60000 65536"/>
                <a:gd name="T17" fmla="*/ 0 60000 65536"/>
                <a:gd name="T18" fmla="*/ 0 60000 65536"/>
                <a:gd name="T19" fmla="*/ 0 60000 65536"/>
                <a:gd name="T20" fmla="*/ 0 60000 65536"/>
                <a:gd name="T21" fmla="*/ 0 w 274"/>
                <a:gd name="T22" fmla="*/ 0 h 78"/>
                <a:gd name="T23" fmla="*/ 274 w 274"/>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4" h="78">
                  <a:moveTo>
                    <a:pt x="0" y="40"/>
                  </a:moveTo>
                  <a:lnTo>
                    <a:pt x="67" y="0"/>
                  </a:lnTo>
                  <a:lnTo>
                    <a:pt x="206" y="0"/>
                  </a:lnTo>
                  <a:lnTo>
                    <a:pt x="273" y="40"/>
                  </a:lnTo>
                  <a:lnTo>
                    <a:pt x="206" y="77"/>
                  </a:lnTo>
                  <a:lnTo>
                    <a:pt x="67" y="77"/>
                  </a:lnTo>
                  <a:lnTo>
                    <a:pt x="0" y="40"/>
                  </a:lnTo>
                </a:path>
              </a:pathLst>
            </a:custGeom>
            <a:solidFill>
              <a:srgbClr val="919191"/>
            </a:solidFill>
            <a:ln w="12700" cap="rnd" cmpd="sng">
              <a:solidFill>
                <a:schemeClr val="tx1"/>
              </a:solidFill>
              <a:prstDash val="solid"/>
              <a:round/>
              <a:headEnd type="none" w="med" len="med"/>
              <a:tailEnd type="none" w="med" len="med"/>
            </a:ln>
          </p:spPr>
          <p:txBody>
            <a:bodyPr/>
            <a:lstStyle/>
            <a:p>
              <a:endParaRPr lang="en-NZ"/>
            </a:p>
          </p:txBody>
        </p:sp>
        <p:sp>
          <p:nvSpPr>
            <p:cNvPr id="46" name="Rectangle 39"/>
            <p:cNvSpPr>
              <a:spLocks noChangeArrowheads="1"/>
            </p:cNvSpPr>
            <p:nvPr/>
          </p:nvSpPr>
          <p:spPr bwMode="auto">
            <a:xfrm>
              <a:off x="5139" y="4273"/>
              <a:ext cx="122" cy="81"/>
            </a:xfrm>
            <a:prstGeom prst="rect">
              <a:avLst/>
            </a:prstGeom>
            <a:solidFill>
              <a:schemeClr val="bg1"/>
            </a:solidFill>
            <a:ln w="12700">
              <a:solidFill>
                <a:schemeClr val="tx1"/>
              </a:solidFill>
              <a:miter lim="800000"/>
              <a:headEnd/>
              <a:tailEnd/>
            </a:ln>
          </p:spPr>
          <p:txBody>
            <a:bodyPr wrap="none" anchor="ctr"/>
            <a:lstStyle/>
            <a:p>
              <a:endParaRPr lang="en-US"/>
            </a:p>
          </p:txBody>
        </p:sp>
      </p:grpSp>
      <p:pic>
        <p:nvPicPr>
          <p:cNvPr id="47" name="Picture 5"/>
          <p:cNvPicPr>
            <a:picLocks noChangeAspect="1" noChangeArrowheads="1"/>
          </p:cNvPicPr>
          <p:nvPr/>
        </p:nvPicPr>
        <p:blipFill>
          <a:blip r:embed="rId10" cstate="email">
            <a:extLst>
              <a:ext uri="{28A0092B-C50C-407E-A947-70E740481C1C}">
                <a14:useLocalDpi xmlns:a14="http://schemas.microsoft.com/office/drawing/2010/main" xmlns=""/>
              </a:ext>
            </a:extLst>
          </a:blip>
          <a:srcRect/>
          <a:stretch>
            <a:fillRect/>
          </a:stretch>
        </p:blipFill>
        <p:spPr bwMode="auto">
          <a:xfrm>
            <a:off x="323528" y="1628800"/>
            <a:ext cx="1029850" cy="1008112"/>
          </a:xfrm>
          <a:prstGeom prst="rect">
            <a:avLst/>
          </a:prstGeom>
          <a:noFill/>
          <a:ln w="19050">
            <a:solidFill>
              <a:schemeClr val="tx1"/>
            </a:solidFill>
            <a:miter lim="800000"/>
            <a:headEnd/>
            <a:tailEnd/>
          </a:ln>
        </p:spPr>
      </p:pic>
      <p:sp>
        <p:nvSpPr>
          <p:cNvPr id="48" name="Rectangle 2"/>
          <p:cNvSpPr txBox="1">
            <a:spLocks noChangeArrowheads="1"/>
          </p:cNvSpPr>
          <p:nvPr/>
        </p:nvSpPr>
        <p:spPr>
          <a:xfrm>
            <a:off x="0" y="204123"/>
            <a:ext cx="7420948" cy="63258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b="1" smtClean="0">
                <a:solidFill>
                  <a:schemeClr val="bg1"/>
                </a:solidFill>
              </a:rPr>
              <a:t>Typical Submarine Power Cable System</a:t>
            </a:r>
            <a:endParaRPr lang="en-GB" sz="3200" b="1" dirty="0" smtClean="0">
              <a:solidFill>
                <a:schemeClr val="bg1"/>
              </a:solidFill>
            </a:endParaRPr>
          </a:p>
        </p:txBody>
      </p:sp>
      <p:pic>
        <p:nvPicPr>
          <p:cNvPr id="18496" name="Picture 64" descr="C:\Users\Graham Marle\AppData\Local\Microsoft\Windows\Temporary Internet Files\Content.IE5\Z8K7YE0D\MC900230606[1].wmf"/>
          <p:cNvPicPr>
            <a:picLocks noChangeAspect="1" noChangeArrowheads="1"/>
          </p:cNvPicPr>
          <p:nvPr/>
        </p:nvPicPr>
        <p:blipFill>
          <a:blip r:embed="rId11" cstate="email">
            <a:extLst>
              <a:ext uri="{28A0092B-C50C-407E-A947-70E740481C1C}">
                <a14:useLocalDpi xmlns:a14="http://schemas.microsoft.com/office/drawing/2010/main" xmlns=""/>
              </a:ext>
            </a:extLst>
          </a:blip>
          <a:srcRect/>
          <a:stretch>
            <a:fillRect/>
          </a:stretch>
        </p:blipFill>
        <p:spPr bwMode="auto">
          <a:xfrm>
            <a:off x="446494" y="3454852"/>
            <a:ext cx="1112658" cy="7477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735429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2"/>
          <p:cNvSpPr txBox="1">
            <a:spLocks noChangeArrowheads="1"/>
          </p:cNvSpPr>
          <p:nvPr/>
        </p:nvSpPr>
        <p:spPr bwMode="auto">
          <a:xfrm>
            <a:off x="3275856" y="404664"/>
            <a:ext cx="3097213" cy="646331"/>
          </a:xfrm>
          <a:prstGeom prst="rect">
            <a:avLst/>
          </a:prstGeom>
          <a:noFill/>
          <a:ln w="9525">
            <a:noFill/>
            <a:miter lim="800000"/>
            <a:headEnd/>
            <a:tailEnd/>
          </a:ln>
        </p:spPr>
        <p:txBody>
          <a:bodyPr>
            <a:spAutoFit/>
          </a:bodyPr>
          <a:lstStyle/>
          <a:p>
            <a:pPr eaLnBrk="1" hangingPunct="1">
              <a:defRPr/>
            </a:pPr>
            <a:r>
              <a:rPr lang="en-AU" sz="3600" b="1" dirty="0">
                <a:solidFill>
                  <a:schemeClr val="bg1"/>
                </a:solidFill>
                <a:latin typeface="+mj-lt"/>
              </a:rPr>
              <a:t>Cable </a:t>
            </a:r>
            <a:r>
              <a:rPr lang="en-AU" sz="3600" b="1" dirty="0" smtClean="0">
                <a:solidFill>
                  <a:schemeClr val="bg1"/>
                </a:solidFill>
                <a:latin typeface="+mj-lt"/>
              </a:rPr>
              <a:t>Size</a:t>
            </a:r>
            <a:endParaRPr lang="en-AU" sz="3600" b="1" dirty="0">
              <a:solidFill>
                <a:schemeClr val="bg1"/>
              </a:solidFill>
              <a:latin typeface="+mj-lt"/>
            </a:endParaRPr>
          </a:p>
        </p:txBody>
      </p:sp>
      <p:sp>
        <p:nvSpPr>
          <p:cNvPr id="19465" name="Oval 9" descr="20%"/>
          <p:cNvSpPr>
            <a:spLocks noChangeArrowheads="1"/>
          </p:cNvSpPr>
          <p:nvPr/>
        </p:nvSpPr>
        <p:spPr bwMode="auto">
          <a:xfrm>
            <a:off x="5562600" y="990600"/>
            <a:ext cx="1858963" cy="1554163"/>
          </a:xfrm>
          <a:prstGeom prst="ellipse">
            <a:avLst/>
          </a:prstGeom>
          <a:noFill/>
          <a:ln w="9525">
            <a:noFill/>
            <a:round/>
            <a:headEnd/>
            <a:tailEnd/>
          </a:ln>
        </p:spPr>
        <p:txBody>
          <a:bodyPr wrap="none" anchor="ctr"/>
          <a:lstStyle/>
          <a:p>
            <a:pPr algn="ctr" eaLnBrk="1" hangingPunct="1"/>
            <a:endParaRPr lang="en-AU" sz="2000" b="1">
              <a:latin typeface="Comic Sans MS" pitchFamily="66" charset="0"/>
            </a:endParaRPr>
          </a:p>
        </p:txBody>
      </p:sp>
      <p:sp>
        <p:nvSpPr>
          <p:cNvPr id="12299" name="Text Box 12"/>
          <p:cNvSpPr txBox="1">
            <a:spLocks noChangeArrowheads="1"/>
          </p:cNvSpPr>
          <p:nvPr/>
        </p:nvSpPr>
        <p:spPr bwMode="auto">
          <a:xfrm>
            <a:off x="-2891" y="4999728"/>
            <a:ext cx="1475656" cy="1077218"/>
          </a:xfrm>
          <a:prstGeom prst="rect">
            <a:avLst/>
          </a:prstGeom>
          <a:noFill/>
          <a:ln w="9525">
            <a:noFill/>
            <a:miter lim="800000"/>
            <a:headEnd/>
            <a:tailEnd/>
          </a:ln>
        </p:spPr>
        <p:txBody>
          <a:bodyPr wrap="square">
            <a:spAutoFit/>
          </a:bodyPr>
          <a:lstStyle/>
          <a:p>
            <a:pPr eaLnBrk="1" hangingPunct="1">
              <a:defRPr/>
            </a:pPr>
            <a:r>
              <a:rPr lang="en-US" sz="1600" b="1" dirty="0">
                <a:latin typeface="+mj-lt"/>
              </a:rPr>
              <a:t>I</a:t>
            </a:r>
            <a:r>
              <a:rPr lang="en-US" sz="1600" b="1" dirty="0" smtClean="0">
                <a:latin typeface="+mj-lt"/>
              </a:rPr>
              <a:t>nshore</a:t>
            </a:r>
            <a:endParaRPr lang="en-US" sz="1600" b="1" dirty="0">
              <a:latin typeface="+mj-lt"/>
            </a:endParaRPr>
          </a:p>
          <a:p>
            <a:pPr eaLnBrk="1" hangingPunct="1">
              <a:defRPr/>
            </a:pPr>
            <a:r>
              <a:rPr lang="en-US" sz="1600" b="1" dirty="0" smtClean="0">
                <a:latin typeface="+mj-lt"/>
              </a:rPr>
              <a:t>submarine </a:t>
            </a:r>
            <a:endParaRPr lang="en-US" sz="1600" b="1" dirty="0">
              <a:latin typeface="+mj-lt"/>
            </a:endParaRPr>
          </a:p>
          <a:p>
            <a:pPr eaLnBrk="1" hangingPunct="1">
              <a:defRPr/>
            </a:pPr>
            <a:r>
              <a:rPr lang="en-US" sz="1600" b="1" dirty="0" err="1" smtClean="0">
                <a:latin typeface="+mj-lt"/>
              </a:rPr>
              <a:t>fibre</a:t>
            </a:r>
            <a:r>
              <a:rPr lang="en-US" sz="1600" b="1" dirty="0" smtClean="0">
                <a:latin typeface="+mj-lt"/>
              </a:rPr>
              <a:t>-optic</a:t>
            </a:r>
            <a:endParaRPr lang="en-US" sz="1600" b="1" dirty="0">
              <a:latin typeface="+mj-lt"/>
            </a:endParaRPr>
          </a:p>
          <a:p>
            <a:pPr eaLnBrk="1" hangingPunct="1">
              <a:defRPr/>
            </a:pPr>
            <a:r>
              <a:rPr lang="en-US" sz="1600" b="1" dirty="0">
                <a:latin typeface="+mj-lt"/>
              </a:rPr>
              <a:t>c</a:t>
            </a:r>
            <a:r>
              <a:rPr lang="en-US" sz="1600" b="1" dirty="0" smtClean="0">
                <a:latin typeface="+mj-lt"/>
              </a:rPr>
              <a:t>able </a:t>
            </a:r>
            <a:r>
              <a:rPr lang="en-US" sz="1600" b="1" dirty="0">
                <a:latin typeface="+mj-lt"/>
              </a:rPr>
              <a:t>(</a:t>
            </a:r>
            <a:r>
              <a:rPr lang="en-US" sz="1600" b="1" dirty="0" smtClean="0">
                <a:latin typeface="+mj-lt"/>
              </a:rPr>
              <a:t>50 mm)</a:t>
            </a:r>
            <a:endParaRPr lang="en-US" sz="1600" b="1" dirty="0">
              <a:latin typeface="+mj-lt"/>
            </a:endParaRPr>
          </a:p>
        </p:txBody>
      </p:sp>
      <p:sp>
        <p:nvSpPr>
          <p:cNvPr id="12300" name="Text Box 19"/>
          <p:cNvSpPr txBox="1">
            <a:spLocks noChangeArrowheads="1"/>
          </p:cNvSpPr>
          <p:nvPr/>
        </p:nvSpPr>
        <p:spPr bwMode="auto">
          <a:xfrm>
            <a:off x="7127997" y="4833257"/>
            <a:ext cx="2123728" cy="584775"/>
          </a:xfrm>
          <a:prstGeom prst="rect">
            <a:avLst/>
          </a:prstGeom>
          <a:noFill/>
          <a:ln w="9525">
            <a:noFill/>
            <a:miter lim="800000"/>
            <a:headEnd/>
            <a:tailEnd/>
          </a:ln>
        </p:spPr>
        <p:txBody>
          <a:bodyPr wrap="square">
            <a:spAutoFit/>
          </a:bodyPr>
          <a:lstStyle/>
          <a:p>
            <a:pPr algn="ctr" eaLnBrk="1" hangingPunct="1">
              <a:defRPr/>
            </a:pPr>
            <a:r>
              <a:rPr lang="en-US" sz="1600" b="1" dirty="0">
                <a:latin typeface="+mj-lt"/>
              </a:rPr>
              <a:t>S</a:t>
            </a:r>
            <a:r>
              <a:rPr lang="en-US" sz="1600" b="1" dirty="0" smtClean="0">
                <a:latin typeface="+mj-lt"/>
              </a:rPr>
              <a:t>ubmarine power  cable </a:t>
            </a:r>
            <a:r>
              <a:rPr lang="en-US" sz="1600" b="1" dirty="0">
                <a:latin typeface="+mj-lt"/>
              </a:rPr>
              <a:t>(150 </a:t>
            </a:r>
            <a:r>
              <a:rPr lang="en-US" sz="1600" b="1" dirty="0" smtClean="0">
                <a:latin typeface="+mj-lt"/>
              </a:rPr>
              <a:t>mm) </a:t>
            </a:r>
            <a:endParaRPr lang="en-US" sz="1600" b="1" dirty="0">
              <a:latin typeface="+mj-lt"/>
            </a:endParaRPr>
          </a:p>
        </p:txBody>
      </p:sp>
      <p:sp>
        <p:nvSpPr>
          <p:cNvPr id="19470" name="AutoShape 43"/>
          <p:cNvSpPr>
            <a:spLocks noChangeArrowheads="1"/>
          </p:cNvSpPr>
          <p:nvPr/>
        </p:nvSpPr>
        <p:spPr bwMode="auto">
          <a:xfrm>
            <a:off x="971600" y="0"/>
            <a:ext cx="6696075" cy="68580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55" y="10800"/>
                </a:moveTo>
                <a:cubicBezTo>
                  <a:pt x="1155" y="16127"/>
                  <a:pt x="5473" y="20445"/>
                  <a:pt x="10800" y="20445"/>
                </a:cubicBezTo>
                <a:cubicBezTo>
                  <a:pt x="16127" y="20445"/>
                  <a:pt x="20445" y="16127"/>
                  <a:pt x="20445" y="10800"/>
                </a:cubicBezTo>
                <a:cubicBezTo>
                  <a:pt x="20445" y="5473"/>
                  <a:pt x="16127" y="1155"/>
                  <a:pt x="10800" y="1155"/>
                </a:cubicBezTo>
                <a:cubicBezTo>
                  <a:pt x="5473" y="1155"/>
                  <a:pt x="1155" y="5473"/>
                  <a:pt x="1155" y="10800"/>
                </a:cubicBezTo>
                <a:close/>
              </a:path>
            </a:pathLst>
          </a:custGeom>
          <a:solidFill>
            <a:schemeClr val="accent6">
              <a:lumMod val="60000"/>
              <a:lumOff val="40000"/>
              <a:alpha val="27058"/>
            </a:schemeClr>
          </a:solidFill>
          <a:ln w="9525">
            <a:solidFill>
              <a:schemeClr val="tx1"/>
            </a:solidFill>
            <a:round/>
            <a:headEnd/>
            <a:tailEnd/>
          </a:ln>
        </p:spPr>
        <p:txBody>
          <a:bodyPr wrap="none" anchor="ctr"/>
          <a:lstStyle/>
          <a:p>
            <a:endParaRPr lang="en-NZ"/>
          </a:p>
        </p:txBody>
      </p:sp>
      <p:sp>
        <p:nvSpPr>
          <p:cNvPr id="12303" name="Rectangle 44"/>
          <p:cNvSpPr>
            <a:spLocks noChangeArrowheads="1"/>
          </p:cNvSpPr>
          <p:nvPr/>
        </p:nvSpPr>
        <p:spPr bwMode="auto">
          <a:xfrm>
            <a:off x="7164288" y="1124744"/>
            <a:ext cx="1440159" cy="836613"/>
          </a:xfrm>
          <a:prstGeom prst="rect">
            <a:avLst/>
          </a:prstGeom>
          <a:noFill/>
          <a:ln w="9525">
            <a:noFill/>
            <a:miter lim="800000"/>
            <a:headEnd/>
            <a:tailEnd/>
          </a:ln>
        </p:spPr>
        <p:txBody>
          <a:bodyPr wrap="none" anchor="ctr"/>
          <a:lstStyle/>
          <a:p>
            <a:pPr algn="ctr">
              <a:defRPr/>
            </a:pPr>
            <a:r>
              <a:rPr lang="en-US" sz="1600" b="1" dirty="0">
                <a:latin typeface="+mj-lt"/>
              </a:rPr>
              <a:t>Middle range of </a:t>
            </a:r>
            <a:endParaRPr lang="en-US" sz="1600" b="1" dirty="0" smtClean="0">
              <a:latin typeface="+mj-lt"/>
            </a:endParaRPr>
          </a:p>
          <a:p>
            <a:pPr algn="ctr">
              <a:defRPr/>
            </a:pPr>
            <a:r>
              <a:rPr lang="en-US" sz="1600" b="1" dirty="0" smtClean="0">
                <a:latin typeface="+mj-lt"/>
              </a:rPr>
              <a:t>oil/gas pipeline</a:t>
            </a:r>
          </a:p>
          <a:p>
            <a:pPr algn="ctr">
              <a:defRPr/>
            </a:pPr>
            <a:r>
              <a:rPr lang="en-US" sz="1600" b="1" dirty="0" smtClean="0">
                <a:latin typeface="+mj-lt"/>
              </a:rPr>
              <a:t> diameters</a:t>
            </a:r>
          </a:p>
          <a:p>
            <a:pPr algn="ctr">
              <a:defRPr/>
            </a:pPr>
            <a:r>
              <a:rPr lang="en-US" sz="1600" b="1" dirty="0" smtClean="0">
                <a:latin typeface="+mj-lt"/>
              </a:rPr>
              <a:t> (600 mm) </a:t>
            </a:r>
            <a:endParaRPr lang="en-US" sz="1600" b="1" dirty="0">
              <a:latin typeface="+mj-lt"/>
            </a:endParaRPr>
          </a:p>
        </p:txBody>
      </p:sp>
      <p:sp>
        <p:nvSpPr>
          <p:cNvPr id="19" name="Text Box 3"/>
          <p:cNvSpPr txBox="1">
            <a:spLocks noChangeArrowheads="1"/>
          </p:cNvSpPr>
          <p:nvPr/>
        </p:nvSpPr>
        <p:spPr bwMode="auto">
          <a:xfrm>
            <a:off x="1619672" y="2060848"/>
            <a:ext cx="5400600" cy="2631490"/>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AU" sz="2200" b="1" dirty="0" smtClean="0">
                <a:latin typeface="+mj-lt"/>
              </a:rPr>
              <a:t>Power cable diameters are up to 300 </a:t>
            </a:r>
            <a:r>
              <a:rPr lang="en-AU" sz="2200" b="1" dirty="0">
                <a:latin typeface="+mj-lt"/>
              </a:rPr>
              <a:t>mm </a:t>
            </a:r>
            <a:r>
              <a:rPr lang="en-AU" sz="2200" b="1" dirty="0" smtClean="0">
                <a:latin typeface="+mj-lt"/>
              </a:rPr>
              <a:t>depending on current-carrying </a:t>
            </a:r>
            <a:r>
              <a:rPr lang="en-AU" sz="2200" b="1" dirty="0">
                <a:latin typeface="+mj-lt"/>
              </a:rPr>
              <a:t>capacity and </a:t>
            </a:r>
            <a:r>
              <a:rPr lang="en-AU" sz="2200" b="1" dirty="0" smtClean="0">
                <a:latin typeface="+mj-lt"/>
              </a:rPr>
              <a:t>amount of armour protection</a:t>
            </a:r>
            <a:endParaRPr lang="en-AU" sz="2200" b="1" dirty="0">
              <a:latin typeface="+mj-lt"/>
            </a:endParaRPr>
          </a:p>
          <a:p>
            <a:pPr marL="442913" lvl="0" indent="-442913">
              <a:spcBef>
                <a:spcPct val="50000"/>
              </a:spcBef>
              <a:buClr>
                <a:srgbClr val="FF0000"/>
              </a:buClr>
              <a:buFont typeface="Wingdings 2" pitchFamily="-105" charset="2"/>
              <a:buChar char=""/>
            </a:pPr>
            <a:r>
              <a:rPr lang="en-AU" sz="2200" b="1" dirty="0">
                <a:latin typeface="+mj-lt"/>
              </a:rPr>
              <a:t>S</a:t>
            </a:r>
            <a:r>
              <a:rPr lang="en-AU" sz="2200" b="1" dirty="0" smtClean="0">
                <a:latin typeface="+mj-lt"/>
              </a:rPr>
              <a:t>ubmarine </a:t>
            </a:r>
            <a:r>
              <a:rPr lang="en-AU" sz="2200" b="1" dirty="0">
                <a:latin typeface="+mj-lt"/>
              </a:rPr>
              <a:t>oil/gas pipes </a:t>
            </a:r>
            <a:r>
              <a:rPr lang="en-AU" sz="2200" b="1" dirty="0" smtClean="0">
                <a:latin typeface="+mj-lt"/>
              </a:rPr>
              <a:t>can reach </a:t>
            </a:r>
            <a:r>
              <a:rPr lang="en-AU" sz="2200" b="1" dirty="0">
                <a:latin typeface="+mj-lt"/>
              </a:rPr>
              <a:t>1500 mm </a:t>
            </a:r>
            <a:r>
              <a:rPr lang="en-AU" sz="2200" b="1" dirty="0" smtClean="0">
                <a:latin typeface="+mj-lt"/>
              </a:rPr>
              <a:t>diameter, whereas submarine </a:t>
            </a:r>
            <a:r>
              <a:rPr lang="en-AU" sz="2200" b="1" dirty="0">
                <a:latin typeface="+mj-lt"/>
              </a:rPr>
              <a:t>telecommunications cables </a:t>
            </a:r>
            <a:r>
              <a:rPr lang="en-AU" sz="2200" b="1" dirty="0" smtClean="0">
                <a:latin typeface="+mj-lt"/>
              </a:rPr>
              <a:t>are 17-50 </a:t>
            </a:r>
            <a:r>
              <a:rPr lang="en-AU" sz="2200" b="1" dirty="0">
                <a:latin typeface="+mj-lt"/>
              </a:rPr>
              <a:t>mm diameter </a:t>
            </a:r>
            <a:r>
              <a:rPr lang="en-AU" sz="2200" b="1" dirty="0" smtClean="0">
                <a:latin typeface="+mj-lt"/>
              </a:rPr>
              <a:t>depending on armour</a:t>
            </a:r>
            <a:endParaRPr lang="en-AU" sz="2200" b="1" dirty="0">
              <a:latin typeface="+mj-lt"/>
            </a:endParaRPr>
          </a:p>
        </p:txBody>
      </p:sp>
      <p:grpSp>
        <p:nvGrpSpPr>
          <p:cNvPr id="20" name="Group 19"/>
          <p:cNvGrpSpPr/>
          <p:nvPr/>
        </p:nvGrpSpPr>
        <p:grpSpPr>
          <a:xfrm>
            <a:off x="7296520" y="5414392"/>
            <a:ext cx="1224136" cy="1201737"/>
            <a:chOff x="7296520" y="5414392"/>
            <a:chExt cx="1224136" cy="1201737"/>
          </a:xfrm>
        </p:grpSpPr>
        <p:sp>
          <p:nvSpPr>
            <p:cNvPr id="15" name="Oval 14"/>
            <p:cNvSpPr/>
            <p:nvPr/>
          </p:nvSpPr>
          <p:spPr bwMode="auto">
            <a:xfrm>
              <a:off x="7380312" y="5457856"/>
              <a:ext cx="1080120" cy="1080120"/>
            </a:xfrm>
            <a:prstGeom prst="ellipse">
              <a:avLst/>
            </a:prstGeom>
            <a:blipFill dpi="0" rotWithShape="0">
              <a:blip r:embed="rId3" cstate="print"/>
              <a:srcRect/>
              <a:tile tx="0" ty="0" sx="100000" sy="100000" flip="none" algn="tl"/>
            </a:blipFill>
            <a:ln w="25400" cap="rnd">
              <a:noFill/>
              <a:round/>
              <a:headEnd/>
              <a:tailEnd/>
            </a:ln>
          </p:spPr>
          <p:txBody>
            <a:bodyPr rtlCol="0" anchor="ctr"/>
            <a:lstStyle/>
            <a:p>
              <a:pPr algn="ctr"/>
              <a:endParaRPr lang="en-NZ"/>
            </a:p>
          </p:txBody>
        </p:sp>
        <p:sp>
          <p:nvSpPr>
            <p:cNvPr id="16" name="AutoShape 21"/>
            <p:cNvSpPr>
              <a:spLocks noChangeArrowheads="1"/>
            </p:cNvSpPr>
            <p:nvPr/>
          </p:nvSpPr>
          <p:spPr bwMode="auto">
            <a:xfrm>
              <a:off x="7296520" y="5414392"/>
              <a:ext cx="1224136" cy="1201737"/>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02" y="10800"/>
                  </a:moveTo>
                  <a:cubicBezTo>
                    <a:pt x="1402" y="15990"/>
                    <a:pt x="5610" y="20198"/>
                    <a:pt x="10800" y="20198"/>
                  </a:cubicBezTo>
                  <a:cubicBezTo>
                    <a:pt x="15990" y="20198"/>
                    <a:pt x="20198" y="15990"/>
                    <a:pt x="20198" y="10800"/>
                  </a:cubicBezTo>
                  <a:cubicBezTo>
                    <a:pt x="20198" y="5610"/>
                    <a:pt x="15990" y="1402"/>
                    <a:pt x="10800" y="1402"/>
                  </a:cubicBezTo>
                  <a:cubicBezTo>
                    <a:pt x="5610" y="1402"/>
                    <a:pt x="1402" y="5610"/>
                    <a:pt x="1402" y="10800"/>
                  </a:cubicBezTo>
                  <a:close/>
                </a:path>
              </a:pathLst>
            </a:custGeom>
            <a:solidFill>
              <a:schemeClr val="tx1"/>
            </a:solidFill>
            <a:ln w="19050">
              <a:solidFill>
                <a:schemeClr val="tx1"/>
              </a:solidFill>
              <a:round/>
              <a:headEnd/>
              <a:tailEnd/>
            </a:ln>
          </p:spPr>
          <p:txBody>
            <a:bodyPr wrap="none" anchor="ctr"/>
            <a:lstStyle/>
            <a:p>
              <a:endParaRPr lang="en-NZ"/>
            </a:p>
          </p:txBody>
        </p:sp>
      </p:grpSp>
      <p:sp>
        <p:nvSpPr>
          <p:cNvPr id="17" name="Oval 16"/>
          <p:cNvSpPr/>
          <p:nvPr/>
        </p:nvSpPr>
        <p:spPr bwMode="auto">
          <a:xfrm>
            <a:off x="579623" y="6267903"/>
            <a:ext cx="360040" cy="360040"/>
          </a:xfrm>
          <a:prstGeom prst="ellipse">
            <a:avLst/>
          </a:prstGeom>
          <a:blipFill dpi="0" rotWithShape="0">
            <a:blip r:embed="rId3" cstate="print"/>
            <a:srcRect/>
            <a:tile tx="0" ty="0" sx="100000" sy="100000" flip="none" algn="tl"/>
          </a:blipFill>
          <a:ln w="25400" cap="rnd">
            <a:noFill/>
            <a:round/>
            <a:headEnd/>
            <a:tailEnd/>
          </a:ln>
        </p:spPr>
        <p:txBody>
          <a:bodyPr rtlCol="0" anchor="ctr"/>
          <a:lstStyle/>
          <a:p>
            <a:pPr algn="ctr"/>
            <a:endParaRPr lang="en-NZ"/>
          </a:p>
        </p:txBody>
      </p:sp>
      <p:sp>
        <p:nvSpPr>
          <p:cNvPr id="18" name="AutoShape 11"/>
          <p:cNvSpPr>
            <a:spLocks noChangeArrowheads="1"/>
          </p:cNvSpPr>
          <p:nvPr/>
        </p:nvSpPr>
        <p:spPr bwMode="auto">
          <a:xfrm>
            <a:off x="539552" y="6237312"/>
            <a:ext cx="433388" cy="3984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45" y="10800"/>
                </a:moveTo>
                <a:cubicBezTo>
                  <a:pt x="3045" y="15083"/>
                  <a:pt x="6517" y="18555"/>
                  <a:pt x="10800" y="18555"/>
                </a:cubicBezTo>
                <a:cubicBezTo>
                  <a:pt x="15083" y="18555"/>
                  <a:pt x="18555" y="15083"/>
                  <a:pt x="18555" y="10800"/>
                </a:cubicBezTo>
                <a:cubicBezTo>
                  <a:pt x="18555" y="6517"/>
                  <a:pt x="15083" y="3045"/>
                  <a:pt x="10800" y="3045"/>
                </a:cubicBezTo>
                <a:cubicBezTo>
                  <a:pt x="6517" y="3045"/>
                  <a:pt x="3045" y="6517"/>
                  <a:pt x="3045" y="10800"/>
                </a:cubicBezTo>
                <a:close/>
              </a:path>
            </a:pathLst>
          </a:custGeom>
          <a:solidFill>
            <a:schemeClr val="tx1"/>
          </a:solidFill>
          <a:ln w="3175">
            <a:solidFill>
              <a:schemeClr val="tx1"/>
            </a:solidFill>
            <a:round/>
            <a:headEnd/>
            <a:tailEnd/>
          </a:ln>
        </p:spPr>
        <p:txBody>
          <a:bodyPr wrap="none" anchor="ctr"/>
          <a:lstStyle/>
          <a:p>
            <a:endParaRPr lang="en-NZ"/>
          </a:p>
        </p:txBody>
      </p:sp>
      <p:grpSp>
        <p:nvGrpSpPr>
          <p:cNvPr id="14" name="Group 6"/>
          <p:cNvGrpSpPr>
            <a:grpSpLocks/>
          </p:cNvGrpSpPr>
          <p:nvPr/>
        </p:nvGrpSpPr>
        <p:grpSpPr bwMode="auto">
          <a:xfrm>
            <a:off x="-97972" y="6584271"/>
            <a:ext cx="9307286" cy="306387"/>
            <a:chOff x="3269" y="3202"/>
            <a:chExt cx="2289" cy="460"/>
          </a:xfrm>
        </p:grpSpPr>
        <p:sp>
          <p:nvSpPr>
            <p:cNvPr id="21" name="Rectangle 7"/>
            <p:cNvSpPr>
              <a:spLocks noChangeArrowheads="1"/>
            </p:cNvSpPr>
            <p:nvPr/>
          </p:nvSpPr>
          <p:spPr bwMode="auto">
            <a:xfrm>
              <a:off x="3269" y="3278"/>
              <a:ext cx="2275" cy="384"/>
            </a:xfrm>
            <a:prstGeom prst="rect">
              <a:avLst/>
            </a:prstGeom>
            <a:solidFill>
              <a:srgbClr val="996633"/>
            </a:solidFill>
            <a:ln w="9525">
              <a:noFill/>
              <a:miter lim="800000"/>
              <a:headEnd/>
              <a:tailEnd/>
            </a:ln>
          </p:spPr>
          <p:txBody>
            <a:bodyPr wrap="none" anchor="ctr"/>
            <a:lstStyle/>
            <a:p>
              <a:endParaRPr lang="en-US"/>
            </a:p>
          </p:txBody>
        </p:sp>
        <p:sp>
          <p:nvSpPr>
            <p:cNvPr id="22" name="Freeform 8"/>
            <p:cNvSpPr>
              <a:spLocks/>
            </p:cNvSpPr>
            <p:nvPr/>
          </p:nvSpPr>
          <p:spPr bwMode="auto">
            <a:xfrm>
              <a:off x="3282" y="3202"/>
              <a:ext cx="2276" cy="168"/>
            </a:xfrm>
            <a:custGeom>
              <a:avLst/>
              <a:gdLst>
                <a:gd name="T0" fmla="*/ 2 w 2276"/>
                <a:gd name="T1" fmla="*/ 4331 h 96"/>
                <a:gd name="T2" fmla="*/ 6 w 2276"/>
                <a:gd name="T3" fmla="*/ 1463 h 96"/>
                <a:gd name="T4" fmla="*/ 21 w 2276"/>
                <a:gd name="T5" fmla="*/ 1222 h 96"/>
                <a:gd name="T6" fmla="*/ 112 w 2276"/>
                <a:gd name="T7" fmla="*/ 1923 h 96"/>
                <a:gd name="T8" fmla="*/ 218 w 2276"/>
                <a:gd name="T9" fmla="*/ 1463 h 96"/>
                <a:gd name="T10" fmla="*/ 318 w 2276"/>
                <a:gd name="T11" fmla="*/ 2151 h 96"/>
                <a:gd name="T12" fmla="*/ 486 w 2276"/>
                <a:gd name="T13" fmla="*/ 1463 h 96"/>
                <a:gd name="T14" fmla="*/ 683 w 2276"/>
                <a:gd name="T15" fmla="*/ 2151 h 96"/>
                <a:gd name="T16" fmla="*/ 822 w 2276"/>
                <a:gd name="T17" fmla="*/ 1222 h 96"/>
                <a:gd name="T18" fmla="*/ 962 w 2276"/>
                <a:gd name="T19" fmla="*/ 2151 h 96"/>
                <a:gd name="T20" fmla="*/ 1110 w 2276"/>
                <a:gd name="T21" fmla="*/ 1222 h 96"/>
                <a:gd name="T22" fmla="*/ 1326 w 2276"/>
                <a:gd name="T23" fmla="*/ 2151 h 96"/>
                <a:gd name="T24" fmla="*/ 1494 w 2276"/>
                <a:gd name="T25" fmla="*/ 1463 h 96"/>
                <a:gd name="T26" fmla="*/ 1547 w 2276"/>
                <a:gd name="T27" fmla="*/ 2151 h 96"/>
                <a:gd name="T28" fmla="*/ 1566 w 2276"/>
                <a:gd name="T29" fmla="*/ 2410 h 96"/>
                <a:gd name="T30" fmla="*/ 1696 w 2276"/>
                <a:gd name="T31" fmla="*/ 1923 h 96"/>
                <a:gd name="T32" fmla="*/ 1739 w 2276"/>
                <a:gd name="T33" fmla="*/ 1222 h 96"/>
                <a:gd name="T34" fmla="*/ 1989 w 2276"/>
                <a:gd name="T35" fmla="*/ 1463 h 96"/>
                <a:gd name="T36" fmla="*/ 2075 w 2276"/>
                <a:gd name="T37" fmla="*/ 0 h 96"/>
                <a:gd name="T38" fmla="*/ 2219 w 2276"/>
                <a:gd name="T39" fmla="*/ 264 h 96"/>
                <a:gd name="T40" fmla="*/ 2258 w 2276"/>
                <a:gd name="T41" fmla="*/ 4830 h 96"/>
                <a:gd name="T42" fmla="*/ 2248 w 2276"/>
                <a:gd name="T43" fmla="*/ 3614 h 9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276"/>
                <a:gd name="T67" fmla="*/ 0 h 96"/>
                <a:gd name="T68" fmla="*/ 2276 w 2276"/>
                <a:gd name="T69" fmla="*/ 96 h 9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276" h="96">
                  <a:moveTo>
                    <a:pt x="2" y="86"/>
                  </a:moveTo>
                  <a:cubicBezTo>
                    <a:pt x="3" y="67"/>
                    <a:pt x="0" y="47"/>
                    <a:pt x="6" y="29"/>
                  </a:cubicBezTo>
                  <a:cubicBezTo>
                    <a:pt x="8" y="24"/>
                    <a:pt x="16" y="24"/>
                    <a:pt x="21" y="24"/>
                  </a:cubicBezTo>
                  <a:cubicBezTo>
                    <a:pt x="52" y="26"/>
                    <a:pt x="82" y="34"/>
                    <a:pt x="112" y="38"/>
                  </a:cubicBezTo>
                  <a:cubicBezTo>
                    <a:pt x="139" y="48"/>
                    <a:pt x="190" y="32"/>
                    <a:pt x="218" y="29"/>
                  </a:cubicBezTo>
                  <a:cubicBezTo>
                    <a:pt x="254" y="32"/>
                    <a:pt x="283" y="38"/>
                    <a:pt x="318" y="43"/>
                  </a:cubicBezTo>
                  <a:cubicBezTo>
                    <a:pt x="409" y="28"/>
                    <a:pt x="353" y="35"/>
                    <a:pt x="486" y="29"/>
                  </a:cubicBezTo>
                  <a:cubicBezTo>
                    <a:pt x="552" y="35"/>
                    <a:pt x="617" y="39"/>
                    <a:pt x="683" y="43"/>
                  </a:cubicBezTo>
                  <a:cubicBezTo>
                    <a:pt x="734" y="38"/>
                    <a:pt x="774" y="33"/>
                    <a:pt x="822" y="24"/>
                  </a:cubicBezTo>
                  <a:cubicBezTo>
                    <a:pt x="887" y="27"/>
                    <a:pt x="911" y="26"/>
                    <a:pt x="962" y="43"/>
                  </a:cubicBezTo>
                  <a:cubicBezTo>
                    <a:pt x="1013" y="39"/>
                    <a:pt x="1060" y="34"/>
                    <a:pt x="1110" y="24"/>
                  </a:cubicBezTo>
                  <a:cubicBezTo>
                    <a:pt x="1183" y="28"/>
                    <a:pt x="1254" y="35"/>
                    <a:pt x="1326" y="43"/>
                  </a:cubicBezTo>
                  <a:cubicBezTo>
                    <a:pt x="1367" y="41"/>
                    <a:pt x="1447" y="46"/>
                    <a:pt x="1494" y="29"/>
                  </a:cubicBezTo>
                  <a:cubicBezTo>
                    <a:pt x="1512" y="34"/>
                    <a:pt x="1529" y="38"/>
                    <a:pt x="1547" y="43"/>
                  </a:cubicBezTo>
                  <a:cubicBezTo>
                    <a:pt x="1553" y="45"/>
                    <a:pt x="1566" y="48"/>
                    <a:pt x="1566" y="48"/>
                  </a:cubicBezTo>
                  <a:cubicBezTo>
                    <a:pt x="1607" y="46"/>
                    <a:pt x="1654" y="45"/>
                    <a:pt x="1696" y="38"/>
                  </a:cubicBezTo>
                  <a:cubicBezTo>
                    <a:pt x="1711" y="36"/>
                    <a:pt x="1739" y="24"/>
                    <a:pt x="1739" y="24"/>
                  </a:cubicBezTo>
                  <a:cubicBezTo>
                    <a:pt x="1822" y="34"/>
                    <a:pt x="1906" y="43"/>
                    <a:pt x="1989" y="29"/>
                  </a:cubicBezTo>
                  <a:cubicBezTo>
                    <a:pt x="2020" y="18"/>
                    <a:pt x="2042" y="6"/>
                    <a:pt x="2075" y="0"/>
                  </a:cubicBezTo>
                  <a:cubicBezTo>
                    <a:pt x="2130" y="3"/>
                    <a:pt x="2167" y="11"/>
                    <a:pt x="2219" y="5"/>
                  </a:cubicBezTo>
                  <a:cubicBezTo>
                    <a:pt x="2276" y="15"/>
                    <a:pt x="2258" y="31"/>
                    <a:pt x="2258" y="96"/>
                  </a:cubicBezTo>
                  <a:lnTo>
                    <a:pt x="2248" y="72"/>
                  </a:lnTo>
                </a:path>
              </a:pathLst>
            </a:custGeom>
            <a:solidFill>
              <a:srgbClr val="996633"/>
            </a:solidFill>
            <a:ln w="9525">
              <a:noFill/>
              <a:round/>
              <a:headEnd/>
              <a:tailEnd/>
            </a:ln>
          </p:spPr>
          <p:txBody>
            <a:bodyPr/>
            <a:lstStyle/>
            <a:p>
              <a:endParaRPr lang="en-NZ"/>
            </a:p>
          </p:txBody>
        </p:sp>
      </p:grpSp>
      <p:sp>
        <p:nvSpPr>
          <p:cNvPr id="23" name="Rectangle 22"/>
          <p:cNvSpPr/>
          <p:nvPr/>
        </p:nvSpPr>
        <p:spPr>
          <a:xfrm>
            <a:off x="7911631" y="6582881"/>
            <a:ext cx="1246175" cy="307777"/>
          </a:xfrm>
          <a:prstGeom prst="rect">
            <a:avLst/>
          </a:prstGeom>
        </p:spPr>
        <p:txBody>
          <a:bodyPr wrap="none">
            <a:spAutoFit/>
          </a:bodyPr>
          <a:lstStyle/>
          <a:p>
            <a:r>
              <a:rPr lang="en-GB" sz="1400" dirty="0" smtClean="0">
                <a:solidFill>
                  <a:srgbClr val="000000"/>
                </a:solidFill>
                <a:latin typeface="Calibri" pitchFamily="34" charset="0"/>
                <a:hlinkClick r:id="rId4"/>
              </a:rPr>
              <a:t>www.iscpc.org</a:t>
            </a:r>
            <a:endParaRPr lang="en-AU" sz="1400" dirty="0">
              <a:solidFill>
                <a:srgbClr val="000000"/>
              </a:solidFill>
              <a:latin typeface="Calibri"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2699792" y="188640"/>
            <a:ext cx="3097213" cy="646331"/>
          </a:xfrm>
          <a:prstGeom prst="rect">
            <a:avLst/>
          </a:prstGeom>
          <a:noFill/>
          <a:ln w="9525">
            <a:noFill/>
            <a:miter lim="800000"/>
            <a:headEnd/>
            <a:tailEnd/>
          </a:ln>
        </p:spPr>
        <p:txBody>
          <a:bodyPr>
            <a:spAutoFit/>
          </a:bodyPr>
          <a:lstStyle/>
          <a:p>
            <a:pPr eaLnBrk="1" hangingPunct="1">
              <a:defRPr/>
            </a:pPr>
            <a:r>
              <a:rPr lang="en-AU" sz="3600" b="1" dirty="0">
                <a:solidFill>
                  <a:schemeClr val="bg1"/>
                </a:solidFill>
                <a:latin typeface="+mj-lt"/>
              </a:rPr>
              <a:t>Cable W</a:t>
            </a:r>
            <a:r>
              <a:rPr lang="en-AU" sz="3600" b="1" dirty="0" smtClean="0">
                <a:solidFill>
                  <a:schemeClr val="bg1"/>
                </a:solidFill>
                <a:latin typeface="+mj-lt"/>
              </a:rPr>
              <a:t>eight</a:t>
            </a:r>
            <a:endParaRPr lang="en-AU" sz="3600" b="1" dirty="0">
              <a:solidFill>
                <a:schemeClr val="bg1"/>
              </a:solidFill>
              <a:latin typeface="+mj-lt"/>
            </a:endParaRPr>
          </a:p>
        </p:txBody>
      </p:sp>
      <p:pic>
        <p:nvPicPr>
          <p:cNvPr id="40962" name="Picture 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565581" y="1102710"/>
            <a:ext cx="3782623" cy="2836967"/>
          </a:xfrm>
          <a:prstGeom prst="rect">
            <a:avLst/>
          </a:prstGeom>
          <a:noFill/>
          <a:ln w="28575">
            <a:solidFill>
              <a:schemeClr val="tx1"/>
            </a:solidFill>
            <a:miter lim="800000"/>
            <a:headEnd/>
            <a:tailEnd/>
          </a:ln>
        </p:spPr>
      </p:pic>
      <p:pic>
        <p:nvPicPr>
          <p:cNvPr id="5" name="Picture 15" descr="P3290443"/>
          <p:cNvPicPr>
            <a:picLocks noChangeAspect="1" noChangeArrowheads="1"/>
          </p:cNvPicPr>
          <p:nvPr/>
        </p:nvPicPr>
        <p:blipFill>
          <a:blip r:embed="rId4" cstate="email">
            <a:lum contrast="18000"/>
            <a:extLst>
              <a:ext uri="{28A0092B-C50C-407E-A947-70E740481C1C}">
                <a14:useLocalDpi xmlns:a14="http://schemas.microsoft.com/office/drawing/2010/main" xmlns=""/>
              </a:ext>
            </a:extLst>
          </a:blip>
          <a:srcRect/>
          <a:stretch>
            <a:fillRect/>
          </a:stretch>
        </p:blipFill>
        <p:spPr bwMode="auto">
          <a:xfrm>
            <a:off x="1926560" y="1102710"/>
            <a:ext cx="2219519" cy="2836967"/>
          </a:xfrm>
          <a:prstGeom prst="rect">
            <a:avLst/>
          </a:prstGeom>
          <a:noFill/>
          <a:ln w="19050">
            <a:solidFill>
              <a:srgbClr val="000000"/>
            </a:solidFill>
            <a:miter lim="800000"/>
            <a:headEnd/>
            <a:tailEnd/>
          </a:ln>
        </p:spPr>
      </p:pic>
      <p:sp>
        <p:nvSpPr>
          <p:cNvPr id="6" name="TextBox 5"/>
          <p:cNvSpPr txBox="1"/>
          <p:nvPr/>
        </p:nvSpPr>
        <p:spPr>
          <a:xfrm>
            <a:off x="232926" y="4221088"/>
            <a:ext cx="8515538" cy="2554545"/>
          </a:xfrm>
          <a:prstGeom prst="rect">
            <a:avLst/>
          </a:prstGeom>
          <a:noFill/>
        </p:spPr>
        <p:txBody>
          <a:bodyPr wrap="square" rtlCol="0">
            <a:spAutoFit/>
          </a:bodyPr>
          <a:lstStyle/>
          <a:p>
            <a:pPr marL="442913" lvl="0" indent="-442913">
              <a:spcBef>
                <a:spcPct val="50000"/>
              </a:spcBef>
              <a:buClr>
                <a:srgbClr val="FF0000"/>
              </a:buClr>
              <a:buFont typeface="Wingdings 2" pitchFamily="-105" charset="2"/>
              <a:buChar char=""/>
            </a:pPr>
            <a:r>
              <a:rPr lang="en-US" sz="2000" b="1" dirty="0" smtClean="0"/>
              <a:t>Telecommunications cables weigh from 0.7 kg /</a:t>
            </a:r>
            <a:r>
              <a:rPr lang="en-US" sz="2000" b="1" dirty="0" err="1" smtClean="0"/>
              <a:t>metre</a:t>
            </a:r>
            <a:r>
              <a:rPr lang="en-US" sz="2000" b="1" dirty="0" smtClean="0"/>
              <a:t> for </a:t>
            </a:r>
            <a:r>
              <a:rPr lang="en-US" sz="2000" b="1" dirty="0" err="1" smtClean="0"/>
              <a:t>unarmoured</a:t>
            </a:r>
            <a:r>
              <a:rPr lang="en-US" sz="2000" b="1" dirty="0" smtClean="0"/>
              <a:t> deep-water</a:t>
            </a:r>
            <a:r>
              <a:rPr lang="en-US" sz="2000" b="1" dirty="0"/>
              <a:t> </a:t>
            </a:r>
            <a:r>
              <a:rPr lang="en-US" sz="2000" b="1" dirty="0" smtClean="0"/>
              <a:t>types (example shown above left) to 4.8 kg/m for cables with two layers of steel </a:t>
            </a:r>
            <a:r>
              <a:rPr lang="en-US" sz="2000" b="1" dirty="0" err="1" smtClean="0"/>
              <a:t>armour</a:t>
            </a:r>
            <a:r>
              <a:rPr lang="en-US" sz="2000" b="1" dirty="0" smtClean="0"/>
              <a:t> protection</a:t>
            </a:r>
            <a:endParaRPr lang="en-US" sz="2000" b="1" dirty="0"/>
          </a:p>
          <a:p>
            <a:pPr marL="442913" lvl="0" indent="-442913">
              <a:spcBef>
                <a:spcPct val="50000"/>
              </a:spcBef>
              <a:buClr>
                <a:srgbClr val="FF0000"/>
              </a:buClr>
              <a:buFont typeface="Wingdings 2" pitchFamily="-105" charset="2"/>
              <a:buChar char=""/>
            </a:pPr>
            <a:r>
              <a:rPr lang="en-US" sz="2000" b="1" dirty="0" smtClean="0"/>
              <a:t>Power cables weigh up  to 140 kg/m depending upon type</a:t>
            </a:r>
          </a:p>
          <a:p>
            <a:pPr marL="442913" indent="-442913">
              <a:spcBef>
                <a:spcPct val="50000"/>
              </a:spcBef>
              <a:buClr>
                <a:srgbClr val="FF0000"/>
              </a:buClr>
              <a:buFont typeface="Wingdings 2" pitchFamily="-105" charset="2"/>
              <a:buChar char=""/>
            </a:pPr>
            <a:r>
              <a:rPr lang="en-US" sz="2000" b="1" dirty="0" smtClean="0"/>
              <a:t>The picture (above right) shows the composite or “bundled” system  of </a:t>
            </a:r>
            <a:r>
              <a:rPr lang="en-GB" sz="2000" b="1" dirty="0" smtClean="0"/>
              <a:t>one </a:t>
            </a:r>
            <a:r>
              <a:rPr lang="en-GB" sz="2000" b="1" dirty="0"/>
              <a:t>fibre-optic </a:t>
            </a:r>
            <a:r>
              <a:rPr lang="en-GB" sz="2000" b="1" dirty="0" smtClean="0"/>
              <a:t>cable and two </a:t>
            </a:r>
            <a:r>
              <a:rPr lang="en-GB" sz="2000" b="1" dirty="0"/>
              <a:t>power </a:t>
            </a:r>
            <a:r>
              <a:rPr lang="en-GB" sz="2000" b="1" dirty="0" smtClean="0"/>
              <a:t>cables, together </a:t>
            </a:r>
            <a:r>
              <a:rPr lang="en-US" sz="2000" b="1" dirty="0" smtClean="0"/>
              <a:t>weighing </a:t>
            </a:r>
            <a:r>
              <a:rPr lang="en-US" sz="2000" b="1" dirty="0"/>
              <a:t>67 </a:t>
            </a:r>
            <a:r>
              <a:rPr lang="en-US" sz="2000" b="1" dirty="0" smtClean="0"/>
              <a:t>kg/m, </a:t>
            </a:r>
            <a:r>
              <a:rPr lang="en-GB" sz="2000" b="1" dirty="0" smtClean="0"/>
              <a:t>being laid </a:t>
            </a:r>
            <a:r>
              <a:rPr lang="en-GB" sz="2000" b="1" dirty="0"/>
              <a:t>onto the </a:t>
            </a:r>
            <a:r>
              <a:rPr lang="en-GB" sz="2000" b="1" dirty="0" smtClean="0"/>
              <a:t>seabed</a:t>
            </a:r>
            <a:endParaRPr lang="en-US" sz="2000" b="1" dirty="0"/>
          </a:p>
        </p:txBody>
      </p:sp>
      <p:sp>
        <p:nvSpPr>
          <p:cNvPr id="7" name="TextBox 6"/>
          <p:cNvSpPr txBox="1"/>
          <p:nvPr/>
        </p:nvSpPr>
        <p:spPr>
          <a:xfrm>
            <a:off x="6804248" y="1362007"/>
            <a:ext cx="2181335" cy="523220"/>
          </a:xfrm>
          <a:prstGeom prst="rect">
            <a:avLst/>
          </a:prstGeom>
          <a:noFill/>
        </p:spPr>
        <p:txBody>
          <a:bodyPr wrap="square" rtlCol="0">
            <a:spAutoFit/>
          </a:bodyPr>
          <a:lstStyle/>
          <a:p>
            <a:r>
              <a:rPr lang="en-US" sz="1400" b="1" dirty="0" smtClean="0"/>
              <a:t/>
            </a:r>
            <a:br>
              <a:rPr lang="en-US" sz="1400" b="1" dirty="0" smtClean="0"/>
            </a:br>
            <a:r>
              <a:rPr lang="en-US" sz="1400" b="1" i="1" dirty="0" smtClean="0"/>
              <a:t>                     </a:t>
            </a:r>
            <a:endParaRPr lang="en-US" sz="1400" b="1" i="1" dirty="0">
              <a:solidFill>
                <a:srgbClr val="000099"/>
              </a:solidFill>
            </a:endParaRPr>
          </a:p>
        </p:txBody>
      </p:sp>
      <p:sp>
        <p:nvSpPr>
          <p:cNvPr id="8" name="Rectangle 16"/>
          <p:cNvSpPr>
            <a:spLocks noChangeArrowheads="1"/>
          </p:cNvSpPr>
          <p:nvPr/>
        </p:nvSpPr>
        <p:spPr bwMode="auto">
          <a:xfrm>
            <a:off x="179512" y="1632646"/>
            <a:ext cx="1747048" cy="1600438"/>
          </a:xfrm>
          <a:prstGeom prst="rect">
            <a:avLst/>
          </a:prstGeom>
          <a:noFill/>
          <a:ln w="25400">
            <a:noFill/>
            <a:miter lim="800000"/>
            <a:headEnd/>
            <a:tailEnd/>
          </a:ln>
        </p:spPr>
        <p:txBody>
          <a:bodyPr wrap="square">
            <a:spAutoFit/>
          </a:bodyPr>
          <a:lstStyle/>
          <a:p>
            <a:r>
              <a:rPr lang="en-GB" sz="1400" b="1" dirty="0" smtClean="0">
                <a:latin typeface="Calibri" pitchFamily="34" charset="0"/>
              </a:rPr>
              <a:t>Deep-sea fibre-optic cable, sectioned to show internal construction; fine strands at top are optical fibres used  to transmit data</a:t>
            </a:r>
            <a:endParaRPr lang="en-GB" sz="1400" b="1" dirty="0">
              <a:latin typeface="Calibri" pitchFamily="34" charset="0"/>
            </a:endParaRPr>
          </a:p>
        </p:txBody>
      </p:sp>
      <p:sp>
        <p:nvSpPr>
          <p:cNvPr id="2" name="Rectangle 1"/>
          <p:cNvSpPr/>
          <p:nvPr/>
        </p:nvSpPr>
        <p:spPr>
          <a:xfrm>
            <a:off x="5825927" y="3939677"/>
            <a:ext cx="1377557" cy="307777"/>
          </a:xfrm>
          <a:prstGeom prst="rect">
            <a:avLst/>
          </a:prstGeom>
        </p:spPr>
        <p:txBody>
          <a:bodyPr wrap="none">
            <a:spAutoFit/>
          </a:bodyPr>
          <a:lstStyle/>
          <a:p>
            <a:r>
              <a:rPr lang="en-US" sz="1400" b="1" i="1" dirty="0">
                <a:solidFill>
                  <a:srgbClr val="000099"/>
                </a:solidFill>
              </a:rPr>
              <a:t>Source: </a:t>
            </a:r>
            <a:r>
              <a:rPr lang="en-US" sz="1400" b="1" i="1" dirty="0" err="1">
                <a:solidFill>
                  <a:srgbClr val="000099"/>
                </a:solidFill>
              </a:rPr>
              <a:t>Basslink</a:t>
            </a:r>
            <a:endParaRPr lang="en-US" sz="1400" b="1" i="1" dirty="0">
              <a:solidFill>
                <a:srgbClr val="000099"/>
              </a:solidFill>
            </a:endParaRPr>
          </a:p>
        </p:txBody>
      </p:sp>
      <p:sp>
        <p:nvSpPr>
          <p:cNvPr id="9" name="Rectangle 8"/>
          <p:cNvSpPr/>
          <p:nvPr/>
        </p:nvSpPr>
        <p:spPr>
          <a:xfrm>
            <a:off x="2347540" y="3948506"/>
            <a:ext cx="1400063" cy="307777"/>
          </a:xfrm>
          <a:prstGeom prst="rect">
            <a:avLst/>
          </a:prstGeom>
        </p:spPr>
        <p:txBody>
          <a:bodyPr wrap="none">
            <a:spAutoFit/>
          </a:bodyPr>
          <a:lstStyle/>
          <a:p>
            <a:r>
              <a:rPr lang="en-US" sz="1400" b="1" i="1" dirty="0">
                <a:solidFill>
                  <a:srgbClr val="000099"/>
                </a:solidFill>
              </a:rPr>
              <a:t>Source: </a:t>
            </a:r>
            <a:r>
              <a:rPr lang="en-US" sz="1400" b="1" i="1" dirty="0" err="1" smtClean="0">
                <a:solidFill>
                  <a:srgbClr val="000099"/>
                </a:solidFill>
              </a:rPr>
              <a:t>L.Carter</a:t>
            </a:r>
            <a:endParaRPr lang="en-US" sz="1400" b="1" i="1" dirty="0">
              <a:solidFill>
                <a:srgbClr val="000099"/>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3"/>
          <p:cNvSpPr txBox="1">
            <a:spLocks noChangeArrowheads="1"/>
          </p:cNvSpPr>
          <p:nvPr/>
        </p:nvSpPr>
        <p:spPr bwMode="auto">
          <a:xfrm>
            <a:off x="265885" y="116632"/>
            <a:ext cx="7000875" cy="707886"/>
          </a:xfrm>
          <a:prstGeom prst="rect">
            <a:avLst/>
          </a:prstGeom>
          <a:noFill/>
          <a:ln w="9525">
            <a:noFill/>
            <a:miter lim="800000"/>
            <a:headEnd/>
            <a:tailEnd/>
          </a:ln>
        </p:spPr>
        <p:txBody>
          <a:bodyPr>
            <a:spAutoFit/>
          </a:bodyPr>
          <a:lstStyle/>
          <a:p>
            <a:pPr algn="ctr" eaLnBrk="1" hangingPunct="1">
              <a:defRPr/>
            </a:pPr>
            <a:r>
              <a:rPr lang="en-US" sz="4000" b="1" dirty="0" smtClean="0">
                <a:solidFill>
                  <a:schemeClr val="bg1"/>
                </a:solidFill>
                <a:latin typeface="+mj-lt"/>
              </a:rPr>
              <a:t>Coastal Cable Routes</a:t>
            </a:r>
            <a:endParaRPr lang="en-US" sz="4000" b="1" dirty="0">
              <a:solidFill>
                <a:schemeClr val="bg1"/>
              </a:solidFill>
              <a:latin typeface="+mj-lt"/>
            </a:endParaRPr>
          </a:p>
        </p:txBody>
      </p:sp>
      <p:sp>
        <p:nvSpPr>
          <p:cNvPr id="21507" name="Text Box 4"/>
          <p:cNvSpPr txBox="1">
            <a:spLocks noChangeArrowheads="1"/>
          </p:cNvSpPr>
          <p:nvPr/>
        </p:nvSpPr>
        <p:spPr bwMode="auto">
          <a:xfrm>
            <a:off x="52940" y="4912584"/>
            <a:ext cx="5004049" cy="738664"/>
          </a:xfrm>
          <a:prstGeom prst="rect">
            <a:avLst/>
          </a:prstGeom>
          <a:noFill/>
          <a:ln w="9525">
            <a:noFill/>
            <a:miter lim="800000"/>
            <a:headEnd/>
            <a:tailEnd/>
          </a:ln>
        </p:spPr>
        <p:txBody>
          <a:bodyPr wrap="square">
            <a:spAutoFit/>
          </a:bodyPr>
          <a:lstStyle/>
          <a:p>
            <a:pPr algn="ctr" eaLnBrk="1" hangingPunct="1">
              <a:defRPr/>
            </a:pPr>
            <a:r>
              <a:rPr lang="en-US" sz="1400" b="1" dirty="0" smtClean="0">
                <a:latin typeface="+mj-lt"/>
              </a:rPr>
              <a:t>Cable </a:t>
            </a:r>
            <a:r>
              <a:rPr lang="en-US" sz="1400" b="1" dirty="0">
                <a:latin typeface="+mj-lt"/>
              </a:rPr>
              <a:t>Protection </a:t>
            </a:r>
            <a:r>
              <a:rPr lang="en-US" sz="1400" b="1" dirty="0" smtClean="0">
                <a:latin typeface="+mj-lt"/>
              </a:rPr>
              <a:t>Zone that contains power and communications cables between the North and South islands of New Zealand</a:t>
            </a:r>
            <a:endParaRPr lang="en-US" sz="1400" b="1" dirty="0">
              <a:latin typeface="+mj-lt"/>
            </a:endParaRPr>
          </a:p>
          <a:p>
            <a:pPr algn="ctr" eaLnBrk="1" hangingPunct="1">
              <a:defRPr/>
            </a:pPr>
            <a:r>
              <a:rPr lang="en-US" sz="1400" b="1" i="1" dirty="0" smtClean="0">
                <a:solidFill>
                  <a:srgbClr val="000099"/>
                </a:solidFill>
                <a:latin typeface="+mj-lt"/>
              </a:rPr>
              <a:t>Source: NIWA and </a:t>
            </a:r>
            <a:r>
              <a:rPr lang="en-US" sz="1400" b="1" i="1" dirty="0" err="1" smtClean="0">
                <a:solidFill>
                  <a:srgbClr val="000099"/>
                </a:solidFill>
                <a:latin typeface="+mj-lt"/>
              </a:rPr>
              <a:t>Transpower</a:t>
            </a:r>
            <a:r>
              <a:rPr lang="en-US" sz="1400" b="1" i="1" dirty="0" smtClean="0">
                <a:solidFill>
                  <a:srgbClr val="000099"/>
                </a:solidFill>
                <a:latin typeface="+mj-lt"/>
              </a:rPr>
              <a:t>, NZ</a:t>
            </a:r>
            <a:endParaRPr lang="en-US" sz="1400" b="1" i="1" dirty="0">
              <a:solidFill>
                <a:srgbClr val="000099"/>
              </a:solidFill>
              <a:latin typeface="+mj-lt"/>
            </a:endParaRPr>
          </a:p>
        </p:txBody>
      </p:sp>
      <p:sp>
        <p:nvSpPr>
          <p:cNvPr id="21508" name="Text Box 5"/>
          <p:cNvSpPr txBox="1">
            <a:spLocks noChangeArrowheads="1"/>
          </p:cNvSpPr>
          <p:nvPr/>
        </p:nvSpPr>
        <p:spPr bwMode="auto">
          <a:xfrm>
            <a:off x="4932040" y="1564556"/>
            <a:ext cx="4104456" cy="4324261"/>
          </a:xfrm>
          <a:prstGeom prst="rect">
            <a:avLst/>
          </a:prstGeom>
          <a:noFill/>
          <a:ln w="9525">
            <a:noFill/>
            <a:miter lim="800000"/>
            <a:headEnd/>
            <a:tailEnd/>
          </a:ln>
        </p:spPr>
        <p:txBody>
          <a:bodyPr wrap="square">
            <a:spAutoFit/>
          </a:bodyPr>
          <a:lstStyle/>
          <a:p>
            <a:pPr marL="446088" lvl="0" indent="-358775">
              <a:spcBef>
                <a:spcPct val="50000"/>
              </a:spcBef>
              <a:buClr>
                <a:srgbClr val="FF0000"/>
              </a:buClr>
              <a:buFont typeface="Wingdings 2" pitchFamily="-105" charset="2"/>
              <a:buChar char=""/>
            </a:pPr>
            <a:r>
              <a:rPr lang="en-GB" sz="2200" b="1" dirty="0" smtClean="0"/>
              <a:t>To </a:t>
            </a:r>
            <a:r>
              <a:rPr lang="en-GB" sz="2200" b="1" dirty="0"/>
              <a:t>reduce risk, cables and protection zones are identified on nautical </a:t>
            </a:r>
            <a:r>
              <a:rPr lang="en-GB" sz="2200" b="1" dirty="0" smtClean="0"/>
              <a:t>charts</a:t>
            </a:r>
            <a:endParaRPr lang="en-GB" sz="2200" b="1" dirty="0"/>
          </a:p>
          <a:p>
            <a:pPr marL="446088" lvl="0" indent="-358775">
              <a:spcBef>
                <a:spcPct val="50000"/>
              </a:spcBef>
              <a:buClr>
                <a:srgbClr val="FF0000"/>
              </a:buClr>
              <a:buFont typeface="Wingdings 2" pitchFamily="-105" charset="2"/>
              <a:buChar char=""/>
            </a:pPr>
            <a:r>
              <a:rPr lang="en-GB" sz="2200" b="1" dirty="0"/>
              <a:t>A cable protection zone is a legal entity where activities harmful to cables are </a:t>
            </a:r>
            <a:r>
              <a:rPr lang="en-GB" sz="2200" b="1" dirty="0" smtClean="0"/>
              <a:t>banned</a:t>
            </a:r>
          </a:p>
          <a:p>
            <a:pPr marL="446088" lvl="0" indent="-358775">
              <a:spcBef>
                <a:spcPct val="50000"/>
              </a:spcBef>
              <a:buClr>
                <a:srgbClr val="FF0000"/>
              </a:buClr>
              <a:buFont typeface="Wingdings 2" pitchFamily="-105" charset="2"/>
              <a:buChar char=""/>
            </a:pPr>
            <a:r>
              <a:rPr lang="en-GB" sz="2200" b="1" dirty="0"/>
              <a:t>Cable burial in water depths up to 2000 m is also a key protective </a:t>
            </a:r>
            <a:r>
              <a:rPr lang="en-GB" sz="2200" b="1" dirty="0" smtClean="0"/>
              <a:t>measure</a:t>
            </a:r>
          </a:p>
          <a:p>
            <a:pPr marL="446088" lvl="0" indent="-358775">
              <a:spcBef>
                <a:spcPct val="50000"/>
              </a:spcBef>
              <a:buClr>
                <a:srgbClr val="FF0000"/>
              </a:buClr>
              <a:buFont typeface="Wingdings 2" pitchFamily="-105" charset="2"/>
              <a:buChar char=""/>
            </a:pPr>
            <a:r>
              <a:rPr lang="en-US" sz="2200" b="1" dirty="0" smtClean="0"/>
              <a:t>Effective policing of zones is essential</a:t>
            </a:r>
            <a:endParaRPr lang="en-US" sz="2200" b="1" dirty="0"/>
          </a:p>
        </p:txBody>
      </p:sp>
      <p:grpSp>
        <p:nvGrpSpPr>
          <p:cNvPr id="29" name="Group 28"/>
          <p:cNvGrpSpPr/>
          <p:nvPr/>
        </p:nvGrpSpPr>
        <p:grpSpPr>
          <a:xfrm>
            <a:off x="250709" y="2132856"/>
            <a:ext cx="4608512" cy="2736304"/>
            <a:chOff x="323528" y="2348880"/>
            <a:chExt cx="6120680" cy="3312368"/>
          </a:xfrm>
        </p:grpSpPr>
        <p:pic>
          <p:nvPicPr>
            <p:cNvPr id="10" name="Picture 9" descr="Cook St Bathy.jpg"/>
            <p:cNvPicPr>
              <a:picLocks noChangeAspect="1"/>
            </p:cNvPicPr>
            <p:nvPr/>
          </p:nvPicPr>
          <p:blipFill>
            <a:blip r:embed="rId3" cstate="email">
              <a:lum bright="-10000"/>
              <a:extLst>
                <a:ext uri="{28A0092B-C50C-407E-A947-70E740481C1C}">
                  <a14:useLocalDpi xmlns:a14="http://schemas.microsoft.com/office/drawing/2010/main" xmlns=""/>
                </a:ext>
              </a:extLst>
            </a:blip>
            <a:srcRect/>
            <a:stretch>
              <a:fillRect/>
            </a:stretch>
          </p:blipFill>
          <p:spPr>
            <a:xfrm>
              <a:off x="323528" y="2348880"/>
              <a:ext cx="6120680" cy="3312368"/>
            </a:xfrm>
            <a:prstGeom prst="rect">
              <a:avLst/>
            </a:prstGeom>
            <a:ln w="28575">
              <a:solidFill>
                <a:schemeClr val="tx1"/>
              </a:solidFill>
            </a:ln>
          </p:spPr>
        </p:pic>
        <p:sp>
          <p:nvSpPr>
            <p:cNvPr id="24" name="Freeform 23"/>
            <p:cNvSpPr/>
            <p:nvPr/>
          </p:nvSpPr>
          <p:spPr>
            <a:xfrm>
              <a:off x="921224" y="4763069"/>
              <a:ext cx="3807725" cy="648268"/>
            </a:xfrm>
            <a:custGeom>
              <a:avLst/>
              <a:gdLst>
                <a:gd name="connsiteX0" fmla="*/ 3807725 w 3807725"/>
                <a:gd name="connsiteY0" fmla="*/ 0 h 648268"/>
                <a:gd name="connsiteX1" fmla="*/ 3452883 w 3807725"/>
                <a:gd name="connsiteY1" fmla="*/ 286603 h 648268"/>
                <a:gd name="connsiteX2" fmla="*/ 709683 w 3807725"/>
                <a:gd name="connsiteY2" fmla="*/ 648268 h 648268"/>
                <a:gd name="connsiteX3" fmla="*/ 0 w 3807725"/>
                <a:gd name="connsiteY3" fmla="*/ 272955 h 648268"/>
              </a:gdLst>
              <a:ahLst/>
              <a:cxnLst>
                <a:cxn ang="0">
                  <a:pos x="connsiteX0" y="connsiteY0"/>
                </a:cxn>
                <a:cxn ang="0">
                  <a:pos x="connsiteX1" y="connsiteY1"/>
                </a:cxn>
                <a:cxn ang="0">
                  <a:pos x="connsiteX2" y="connsiteY2"/>
                </a:cxn>
                <a:cxn ang="0">
                  <a:pos x="connsiteX3" y="connsiteY3"/>
                </a:cxn>
              </a:cxnLst>
              <a:rect l="l" t="t" r="r" b="b"/>
              <a:pathLst>
                <a:path w="3807725" h="648268">
                  <a:moveTo>
                    <a:pt x="3807725" y="0"/>
                  </a:moveTo>
                  <a:lnTo>
                    <a:pt x="3452883" y="286603"/>
                  </a:lnTo>
                  <a:lnTo>
                    <a:pt x="709683" y="648268"/>
                  </a:lnTo>
                  <a:lnTo>
                    <a:pt x="0" y="272955"/>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26" name="Freeform 25"/>
            <p:cNvSpPr/>
            <p:nvPr/>
          </p:nvSpPr>
          <p:spPr>
            <a:xfrm>
              <a:off x="1480782" y="4365105"/>
              <a:ext cx="3091218" cy="343374"/>
            </a:xfrm>
            <a:custGeom>
              <a:avLst/>
              <a:gdLst>
                <a:gd name="connsiteX0" fmla="*/ 0 w 3111690"/>
                <a:gd name="connsiteY0" fmla="*/ 313899 h 313899"/>
                <a:gd name="connsiteX1" fmla="*/ 2613546 w 3111690"/>
                <a:gd name="connsiteY1" fmla="*/ 0 h 313899"/>
                <a:gd name="connsiteX2" fmla="*/ 3111690 w 3111690"/>
                <a:gd name="connsiteY2" fmla="*/ 102358 h 313899"/>
              </a:gdLst>
              <a:ahLst/>
              <a:cxnLst>
                <a:cxn ang="0">
                  <a:pos x="connsiteX0" y="connsiteY0"/>
                </a:cxn>
                <a:cxn ang="0">
                  <a:pos x="connsiteX1" y="connsiteY1"/>
                </a:cxn>
                <a:cxn ang="0">
                  <a:pos x="connsiteX2" y="connsiteY2"/>
                </a:cxn>
              </a:cxnLst>
              <a:rect l="l" t="t" r="r" b="b"/>
              <a:pathLst>
                <a:path w="3111690" h="313899">
                  <a:moveTo>
                    <a:pt x="0" y="313899"/>
                  </a:moveTo>
                  <a:lnTo>
                    <a:pt x="2613546" y="0"/>
                  </a:lnTo>
                  <a:lnTo>
                    <a:pt x="3111690" y="102358"/>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28" name="TextBox 27"/>
            <p:cNvSpPr txBox="1"/>
            <p:nvPr/>
          </p:nvSpPr>
          <p:spPr>
            <a:xfrm rot="21078400">
              <a:off x="1658813" y="4642129"/>
              <a:ext cx="2542033" cy="404507"/>
            </a:xfrm>
            <a:prstGeom prst="rect">
              <a:avLst/>
            </a:prstGeom>
            <a:noFill/>
          </p:spPr>
          <p:txBody>
            <a:bodyPr wrap="none" rtlCol="0">
              <a:spAutoFit/>
            </a:bodyPr>
            <a:lstStyle/>
            <a:p>
              <a:r>
                <a:rPr lang="en-NZ" sz="1400" b="1" dirty="0" smtClean="0"/>
                <a:t>Cable Protection Zone</a:t>
              </a:r>
              <a:endParaRPr lang="en-NZ" sz="1400" b="1" dirty="0"/>
            </a:p>
          </p:txBody>
        </p:sp>
      </p:grpSp>
      <p:sp>
        <p:nvSpPr>
          <p:cNvPr id="30" name="TextBox 29"/>
          <p:cNvSpPr txBox="1"/>
          <p:nvPr/>
        </p:nvSpPr>
        <p:spPr>
          <a:xfrm>
            <a:off x="2257255" y="2852936"/>
            <a:ext cx="777777" cy="707886"/>
          </a:xfrm>
          <a:prstGeom prst="rect">
            <a:avLst/>
          </a:prstGeom>
          <a:noFill/>
        </p:spPr>
        <p:txBody>
          <a:bodyPr wrap="none" rtlCol="0">
            <a:spAutoFit/>
          </a:bodyPr>
          <a:lstStyle/>
          <a:p>
            <a:r>
              <a:rPr lang="en-NZ" sz="2000" b="1" dirty="0" smtClean="0"/>
              <a:t>Cook </a:t>
            </a:r>
          </a:p>
          <a:p>
            <a:r>
              <a:rPr lang="en-NZ" sz="2000" b="1" dirty="0" smtClean="0"/>
              <a:t>Strait</a:t>
            </a:r>
            <a:endParaRPr lang="en-NZ" sz="2000" b="1"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113814" y="1124744"/>
            <a:ext cx="8856663" cy="4607415"/>
          </a:xfrm>
          <a:prstGeom prst="rect">
            <a:avLst/>
          </a:prstGeom>
          <a:noFill/>
          <a:ln w="9525">
            <a:noFill/>
            <a:miter lim="800000"/>
            <a:headEnd/>
            <a:tailEnd/>
          </a:ln>
        </p:spPr>
        <p:txBody>
          <a:bodyPr>
            <a:spAutoFit/>
          </a:bodyPr>
          <a:lstStyle/>
          <a:p>
            <a:pPr>
              <a:spcBef>
                <a:spcPct val="20000"/>
              </a:spcBef>
              <a:spcAft>
                <a:spcPct val="20000"/>
              </a:spcAft>
              <a:buClr>
                <a:srgbClr val="FF0000"/>
              </a:buClr>
              <a:defRPr/>
            </a:pPr>
            <a:endParaRPr lang="en-GB" sz="2400" b="1" dirty="0">
              <a:latin typeface="+mj-lt"/>
            </a:endParaRPr>
          </a:p>
          <a:p>
            <a:pPr>
              <a:spcBef>
                <a:spcPct val="20000"/>
              </a:spcBef>
              <a:spcAft>
                <a:spcPct val="20000"/>
              </a:spcAft>
              <a:buClr>
                <a:srgbClr val="FF0000"/>
              </a:buClr>
              <a:defRPr/>
            </a:pPr>
            <a:r>
              <a:rPr lang="en-GB" sz="2400" b="1" dirty="0">
                <a:latin typeface="+mj-lt"/>
              </a:rPr>
              <a:t>Installing a submarine cable typically involves: </a:t>
            </a:r>
            <a:r>
              <a:rPr lang="en-US" sz="2400" b="1" dirty="0" smtClean="0">
                <a:latin typeface="+mj-lt"/>
              </a:rPr>
              <a:t> </a:t>
            </a:r>
          </a:p>
          <a:p>
            <a:pPr marL="900113" lvl="1" indent="-442913">
              <a:spcBef>
                <a:spcPct val="50000"/>
              </a:spcBef>
              <a:buClr>
                <a:srgbClr val="FF0000"/>
              </a:buClr>
              <a:buFont typeface="Wingdings 2" pitchFamily="-105" charset="2"/>
              <a:buChar char=""/>
            </a:pPr>
            <a:r>
              <a:rPr lang="en-US" sz="2200" b="1" dirty="0" smtClean="0">
                <a:latin typeface="+mj-lt"/>
              </a:rPr>
              <a:t>Selection of provisional route</a:t>
            </a:r>
          </a:p>
          <a:p>
            <a:pPr marL="900113" lvl="1" indent="-442913">
              <a:spcBef>
                <a:spcPct val="50000"/>
              </a:spcBef>
              <a:buClr>
                <a:srgbClr val="FF0000"/>
              </a:buClr>
              <a:buFont typeface="Wingdings 2" pitchFamily="-105" charset="2"/>
              <a:buChar char=""/>
            </a:pPr>
            <a:r>
              <a:rPr lang="en-GB" sz="2200" b="1" dirty="0" smtClean="0">
                <a:latin typeface="+mj-lt"/>
              </a:rPr>
              <a:t>Obtaining </a:t>
            </a:r>
            <a:r>
              <a:rPr lang="en-GB" sz="2200" b="1" dirty="0">
                <a:latin typeface="+mj-lt"/>
              </a:rPr>
              <a:t>permission from the relevant authorities</a:t>
            </a:r>
            <a:endParaRPr lang="en-US" sz="2200" b="1" dirty="0" smtClean="0">
              <a:latin typeface="+mj-lt"/>
            </a:endParaRPr>
          </a:p>
          <a:p>
            <a:pPr marL="900113" lvl="1" indent="-442913">
              <a:spcBef>
                <a:spcPct val="50000"/>
              </a:spcBef>
              <a:buClr>
                <a:srgbClr val="FF0000"/>
              </a:buClr>
              <a:buFont typeface="Wingdings 2" pitchFamily="-105" charset="2"/>
              <a:buChar char=""/>
            </a:pPr>
            <a:r>
              <a:rPr lang="en-US" sz="2200" b="1" dirty="0" smtClean="0">
                <a:latin typeface="+mj-lt"/>
              </a:rPr>
              <a:t>Full </a:t>
            </a:r>
            <a:r>
              <a:rPr lang="en-US" sz="2200" b="1" dirty="0">
                <a:latin typeface="+mj-lt"/>
              </a:rPr>
              <a:t>survey of route </a:t>
            </a:r>
            <a:r>
              <a:rPr lang="en-US" sz="2200" b="1" dirty="0" smtClean="0">
                <a:latin typeface="+mj-lt"/>
              </a:rPr>
              <a:t>and </a:t>
            </a:r>
            <a:r>
              <a:rPr lang="en-US" sz="2200" b="1" dirty="0">
                <a:latin typeface="+mj-lt"/>
              </a:rPr>
              <a:t>its final </a:t>
            </a:r>
            <a:r>
              <a:rPr lang="en-US" sz="2200" b="1" dirty="0" smtClean="0">
                <a:latin typeface="+mj-lt"/>
              </a:rPr>
              <a:t>selection</a:t>
            </a:r>
          </a:p>
          <a:p>
            <a:pPr marL="900113" lvl="1" indent="-442913">
              <a:spcBef>
                <a:spcPct val="50000"/>
              </a:spcBef>
              <a:buClr>
                <a:srgbClr val="FF0000"/>
              </a:buClr>
              <a:buFont typeface="Wingdings 2" pitchFamily="-105" charset="2"/>
              <a:buChar char=""/>
            </a:pPr>
            <a:r>
              <a:rPr lang="en-GB" sz="2200" b="1" dirty="0">
                <a:latin typeface="+mj-lt"/>
              </a:rPr>
              <a:t>Design cable system to meet conditions of selected </a:t>
            </a:r>
            <a:r>
              <a:rPr lang="en-GB" sz="2200" b="1" dirty="0" smtClean="0">
                <a:latin typeface="+mj-lt"/>
              </a:rPr>
              <a:t>route</a:t>
            </a:r>
          </a:p>
          <a:p>
            <a:pPr marL="900113" lvl="1" indent="-442913">
              <a:spcBef>
                <a:spcPct val="50000"/>
              </a:spcBef>
              <a:buClr>
                <a:srgbClr val="FF0000"/>
              </a:buClr>
              <a:buFont typeface="Wingdings 2" pitchFamily="-105" charset="2"/>
              <a:buChar char=""/>
            </a:pPr>
            <a:r>
              <a:rPr lang="en-GB" sz="2200" b="1" dirty="0" smtClean="0">
                <a:latin typeface="+mj-lt"/>
              </a:rPr>
              <a:t>Laying </a:t>
            </a:r>
            <a:r>
              <a:rPr lang="en-GB" sz="2200" b="1" dirty="0">
                <a:latin typeface="+mj-lt"/>
              </a:rPr>
              <a:t>the cable, including burial in appropriate areas</a:t>
            </a:r>
          </a:p>
          <a:p>
            <a:pPr marL="900113" lvl="1" indent="-442913">
              <a:spcBef>
                <a:spcPct val="50000"/>
              </a:spcBef>
              <a:buClr>
                <a:srgbClr val="FF0000"/>
              </a:buClr>
              <a:buFont typeface="Wingdings 2" pitchFamily="-105" charset="2"/>
              <a:buChar char=""/>
            </a:pPr>
            <a:r>
              <a:rPr lang="en-GB" sz="2200" b="1" dirty="0">
                <a:latin typeface="+mj-lt"/>
              </a:rPr>
              <a:t>In some cases, a post-lay inspection may be necessary</a:t>
            </a:r>
          </a:p>
          <a:p>
            <a:pPr marL="900113" lvl="1" indent="-442913">
              <a:spcBef>
                <a:spcPct val="50000"/>
              </a:spcBef>
              <a:buClr>
                <a:srgbClr val="FF0000"/>
              </a:buClr>
              <a:buFont typeface="Wingdings 2" pitchFamily="-105" charset="2"/>
              <a:buChar char=""/>
            </a:pPr>
            <a:r>
              <a:rPr lang="en-GB" sz="2200" b="1" dirty="0">
                <a:latin typeface="+mj-lt"/>
              </a:rPr>
              <a:t>Notification of cable position to other marine users</a:t>
            </a:r>
          </a:p>
        </p:txBody>
      </p:sp>
      <p:sp>
        <p:nvSpPr>
          <p:cNvPr id="4" name="Rectangle 2"/>
          <p:cNvSpPr>
            <a:spLocks noChangeArrowheads="1"/>
          </p:cNvSpPr>
          <p:nvPr/>
        </p:nvSpPr>
        <p:spPr bwMode="auto">
          <a:xfrm>
            <a:off x="611560" y="154379"/>
            <a:ext cx="6192688" cy="707886"/>
          </a:xfrm>
          <a:prstGeom prst="rect">
            <a:avLst/>
          </a:prstGeom>
          <a:noFill/>
          <a:ln w="9525">
            <a:noFill/>
            <a:miter lim="800000"/>
            <a:headEnd/>
            <a:tailEnd/>
          </a:ln>
        </p:spPr>
        <p:txBody>
          <a:bodyPr wrap="square">
            <a:spAutoFit/>
          </a:bodyPr>
          <a:lstStyle/>
          <a:p>
            <a:pPr eaLnBrk="1" hangingPunct="1"/>
            <a:r>
              <a:rPr lang="en-US" sz="4000" b="1" dirty="0" smtClean="0">
                <a:solidFill>
                  <a:schemeClr val="bg1"/>
                </a:solidFill>
              </a:rPr>
              <a:t>Installing a Submarine Cable</a:t>
            </a:r>
            <a:endParaRPr lang="en-GB" sz="4000" b="1" dirty="0">
              <a:solidFill>
                <a:schemeClr val="bg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Multibeam Tang pic"/>
          <p:cNvPicPr>
            <a:picLocks noChangeAspect="1" noChangeArrowheads="1"/>
          </p:cNvPicPr>
          <p:nvPr/>
        </p:nvPicPr>
        <p:blipFill>
          <a:blip r:embed="rId3" cstate="print"/>
          <a:srcRect/>
          <a:stretch>
            <a:fillRect/>
          </a:stretch>
        </p:blipFill>
        <p:spPr bwMode="auto">
          <a:xfrm>
            <a:off x="1043608" y="1988840"/>
            <a:ext cx="6984776" cy="4208074"/>
          </a:xfrm>
          <a:prstGeom prst="rect">
            <a:avLst/>
          </a:prstGeom>
          <a:noFill/>
          <a:ln w="28575" cmpd="tri">
            <a:solidFill>
              <a:schemeClr val="tx1"/>
            </a:solidFill>
            <a:miter lim="800000"/>
            <a:headEnd/>
            <a:tailEnd/>
          </a:ln>
        </p:spPr>
      </p:pic>
      <p:sp>
        <p:nvSpPr>
          <p:cNvPr id="15363" name="Text Box 3"/>
          <p:cNvSpPr txBox="1">
            <a:spLocks noChangeArrowheads="1"/>
          </p:cNvSpPr>
          <p:nvPr/>
        </p:nvSpPr>
        <p:spPr bwMode="auto">
          <a:xfrm>
            <a:off x="867569" y="1124744"/>
            <a:ext cx="7128792" cy="707886"/>
          </a:xfrm>
          <a:prstGeom prst="rect">
            <a:avLst/>
          </a:prstGeom>
          <a:noFill/>
          <a:ln w="9525">
            <a:noFill/>
            <a:miter lim="800000"/>
            <a:headEnd/>
            <a:tailEnd/>
          </a:ln>
        </p:spPr>
        <p:txBody>
          <a:bodyPr wrap="square">
            <a:spAutoFit/>
          </a:bodyPr>
          <a:lstStyle/>
          <a:p>
            <a:pPr algn="ctr">
              <a:defRPr/>
            </a:pPr>
            <a:r>
              <a:rPr lang="en-GB" sz="2000" b="1" dirty="0">
                <a:latin typeface="+mj-lt"/>
              </a:rPr>
              <a:t>Cable routes are carefully surveyed and selected to minimize environmental impacts and maximize cable protection</a:t>
            </a:r>
            <a:endParaRPr lang="en-US" sz="2000" b="1" dirty="0">
              <a:latin typeface="+mj-lt"/>
            </a:endParaRPr>
          </a:p>
        </p:txBody>
      </p:sp>
      <p:sp>
        <p:nvSpPr>
          <p:cNvPr id="15364" name="Text Box 4"/>
          <p:cNvSpPr txBox="1">
            <a:spLocks noChangeArrowheads="1"/>
          </p:cNvSpPr>
          <p:nvPr/>
        </p:nvSpPr>
        <p:spPr bwMode="auto">
          <a:xfrm>
            <a:off x="1061864" y="6230005"/>
            <a:ext cx="6984776" cy="523220"/>
          </a:xfrm>
          <a:prstGeom prst="rect">
            <a:avLst/>
          </a:prstGeom>
          <a:noFill/>
          <a:ln w="9525">
            <a:noFill/>
            <a:miter lim="800000"/>
            <a:headEnd/>
            <a:tailEnd/>
          </a:ln>
        </p:spPr>
        <p:txBody>
          <a:bodyPr wrap="square">
            <a:spAutoFit/>
          </a:bodyPr>
          <a:lstStyle/>
          <a:p>
            <a:pPr algn="ctr" eaLnBrk="1" hangingPunct="1">
              <a:defRPr/>
            </a:pPr>
            <a:r>
              <a:rPr lang="en-US" sz="1400" b="1" dirty="0">
                <a:latin typeface="+mj-lt"/>
              </a:rPr>
              <a:t>Seabed mapping systems accurately chart depth, </a:t>
            </a:r>
            <a:r>
              <a:rPr lang="en-US" sz="1400" b="1" dirty="0" smtClean="0">
                <a:latin typeface="+mj-lt"/>
              </a:rPr>
              <a:t>topography, slope </a:t>
            </a:r>
            <a:r>
              <a:rPr lang="en-US" sz="1400" b="1" dirty="0">
                <a:latin typeface="+mj-lt"/>
              </a:rPr>
              <a:t>angles </a:t>
            </a:r>
            <a:r>
              <a:rPr lang="en-US" sz="1400" b="1" dirty="0" smtClean="0">
                <a:latin typeface="+mj-lt"/>
              </a:rPr>
              <a:t>and seabed type</a:t>
            </a:r>
          </a:p>
          <a:p>
            <a:pPr algn="ctr" eaLnBrk="1" hangingPunct="1">
              <a:defRPr/>
            </a:pPr>
            <a:r>
              <a:rPr lang="en-US" sz="1400" b="1" i="1" dirty="0" smtClean="0">
                <a:solidFill>
                  <a:srgbClr val="000099"/>
                </a:solidFill>
                <a:latin typeface="+mj-lt"/>
              </a:rPr>
              <a:t>Source: NIWA</a:t>
            </a:r>
            <a:endParaRPr lang="en-US" sz="1400" b="1" i="1" dirty="0">
              <a:solidFill>
                <a:srgbClr val="000099"/>
              </a:solidFill>
              <a:latin typeface="+mj-lt"/>
            </a:endParaRPr>
          </a:p>
        </p:txBody>
      </p:sp>
      <p:sp>
        <p:nvSpPr>
          <p:cNvPr id="15365" name="Rectangle 6"/>
          <p:cNvSpPr>
            <a:spLocks noChangeArrowheads="1"/>
          </p:cNvSpPr>
          <p:nvPr/>
        </p:nvSpPr>
        <p:spPr bwMode="auto">
          <a:xfrm>
            <a:off x="251520" y="154135"/>
            <a:ext cx="7072313" cy="708025"/>
          </a:xfrm>
          <a:prstGeom prst="rect">
            <a:avLst/>
          </a:prstGeom>
          <a:noFill/>
          <a:ln w="9525">
            <a:noFill/>
            <a:miter lim="800000"/>
            <a:headEnd/>
            <a:tailEnd/>
          </a:ln>
        </p:spPr>
        <p:txBody>
          <a:bodyPr>
            <a:spAutoFit/>
          </a:bodyPr>
          <a:lstStyle/>
          <a:p>
            <a:pPr algn="ctr" eaLnBrk="1" hangingPunct="1">
              <a:defRPr/>
            </a:pPr>
            <a:r>
              <a:rPr lang="en-US" sz="4000" b="1" dirty="0" smtClean="0">
                <a:solidFill>
                  <a:schemeClr val="bg1"/>
                </a:solidFill>
                <a:latin typeface="+mj-lt"/>
              </a:rPr>
              <a:t>Cable Route </a:t>
            </a:r>
            <a:r>
              <a:rPr lang="en-US" sz="4000" b="1" dirty="0">
                <a:solidFill>
                  <a:schemeClr val="bg1"/>
                </a:solidFill>
                <a:latin typeface="+mj-lt"/>
              </a:rPr>
              <a:t>S</a:t>
            </a:r>
            <a:r>
              <a:rPr lang="en-US" sz="4000" b="1" dirty="0" smtClean="0">
                <a:solidFill>
                  <a:schemeClr val="bg1"/>
                </a:solidFill>
                <a:latin typeface="+mj-lt"/>
              </a:rPr>
              <a:t>urvey</a:t>
            </a:r>
            <a:endParaRPr lang="en-US" sz="4000" b="1" dirty="0">
              <a:solidFill>
                <a:schemeClr val="bg1"/>
              </a:solidFill>
              <a:latin typeface="+mj-lt"/>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3284984"/>
            <a:ext cx="260008" cy="261610"/>
          </a:xfrm>
          <a:prstGeom prst="rect">
            <a:avLst/>
          </a:prstGeom>
          <a:noFill/>
        </p:spPr>
        <p:txBody>
          <a:bodyPr wrap="none" rtlCol="0">
            <a:spAutoFit/>
          </a:bodyPr>
          <a:lstStyle/>
          <a:p>
            <a:r>
              <a:rPr lang="en-US" sz="1100" b="1" dirty="0" smtClean="0">
                <a:solidFill>
                  <a:srgbClr val="FF0000"/>
                </a:solidFill>
              </a:rPr>
              <a:t>o</a:t>
            </a:r>
            <a:endParaRPr lang="en-US" sz="1100" b="1" dirty="0">
              <a:solidFill>
                <a:srgbClr val="FF0000"/>
              </a:solidFill>
            </a:endParaRPr>
          </a:p>
        </p:txBody>
      </p:sp>
      <p:sp>
        <p:nvSpPr>
          <p:cNvPr id="11" name="TextBox 10"/>
          <p:cNvSpPr txBox="1"/>
          <p:nvPr/>
        </p:nvSpPr>
        <p:spPr>
          <a:xfrm>
            <a:off x="467544" y="2780928"/>
            <a:ext cx="260008" cy="261610"/>
          </a:xfrm>
          <a:prstGeom prst="rect">
            <a:avLst/>
          </a:prstGeom>
          <a:noFill/>
        </p:spPr>
        <p:txBody>
          <a:bodyPr wrap="none" rtlCol="0">
            <a:spAutoFit/>
          </a:bodyPr>
          <a:lstStyle/>
          <a:p>
            <a:r>
              <a:rPr lang="en-US" sz="1100" b="1" dirty="0" smtClean="0">
                <a:solidFill>
                  <a:srgbClr val="FF0000"/>
                </a:solidFill>
              </a:rPr>
              <a:t>o</a:t>
            </a:r>
            <a:endParaRPr lang="en-US" sz="1100" b="1" dirty="0">
              <a:solidFill>
                <a:srgbClr val="FF0000"/>
              </a:solidFill>
            </a:endParaRPr>
          </a:p>
        </p:txBody>
      </p:sp>
      <p:sp>
        <p:nvSpPr>
          <p:cNvPr id="12" name="TextBox 11"/>
          <p:cNvSpPr txBox="1"/>
          <p:nvPr/>
        </p:nvSpPr>
        <p:spPr>
          <a:xfrm>
            <a:off x="2483768" y="2996952"/>
            <a:ext cx="260008" cy="261610"/>
          </a:xfrm>
          <a:prstGeom prst="rect">
            <a:avLst/>
          </a:prstGeom>
          <a:noFill/>
        </p:spPr>
        <p:txBody>
          <a:bodyPr wrap="none" rtlCol="0">
            <a:spAutoFit/>
          </a:bodyPr>
          <a:lstStyle/>
          <a:p>
            <a:r>
              <a:rPr lang="en-US" sz="1100" b="1" dirty="0" smtClean="0"/>
              <a:t>o</a:t>
            </a:r>
            <a:endParaRPr lang="en-US" sz="1100" b="1" dirty="0"/>
          </a:p>
        </p:txBody>
      </p:sp>
      <p:sp>
        <p:nvSpPr>
          <p:cNvPr id="13" name="TextBox 12"/>
          <p:cNvSpPr txBox="1"/>
          <p:nvPr/>
        </p:nvSpPr>
        <p:spPr>
          <a:xfrm>
            <a:off x="2699792" y="2852936"/>
            <a:ext cx="260008" cy="261610"/>
          </a:xfrm>
          <a:prstGeom prst="rect">
            <a:avLst/>
          </a:prstGeom>
          <a:noFill/>
        </p:spPr>
        <p:txBody>
          <a:bodyPr wrap="none" rtlCol="0">
            <a:spAutoFit/>
          </a:bodyPr>
          <a:lstStyle/>
          <a:p>
            <a:r>
              <a:rPr lang="en-US" sz="1100" b="1" dirty="0" smtClean="0">
                <a:solidFill>
                  <a:srgbClr val="FF0000"/>
                </a:solidFill>
              </a:rPr>
              <a:t>o</a:t>
            </a:r>
            <a:endParaRPr lang="en-US" sz="1100" b="1" dirty="0">
              <a:solidFill>
                <a:srgbClr val="FF0000"/>
              </a:solidFill>
            </a:endParaRPr>
          </a:p>
        </p:txBody>
      </p:sp>
      <p:sp>
        <p:nvSpPr>
          <p:cNvPr id="14" name="TextBox 13"/>
          <p:cNvSpPr txBox="1"/>
          <p:nvPr/>
        </p:nvSpPr>
        <p:spPr>
          <a:xfrm>
            <a:off x="2555776" y="2636912"/>
            <a:ext cx="260008" cy="261610"/>
          </a:xfrm>
          <a:prstGeom prst="rect">
            <a:avLst/>
          </a:prstGeom>
          <a:noFill/>
        </p:spPr>
        <p:txBody>
          <a:bodyPr wrap="none" rtlCol="0">
            <a:spAutoFit/>
          </a:bodyPr>
          <a:lstStyle/>
          <a:p>
            <a:r>
              <a:rPr lang="en-US" sz="1100" b="1" dirty="0" smtClean="0">
                <a:solidFill>
                  <a:srgbClr val="FF0000"/>
                </a:solidFill>
              </a:rPr>
              <a:t>o</a:t>
            </a:r>
            <a:endParaRPr lang="en-US" sz="1100" b="1" dirty="0">
              <a:solidFill>
                <a:srgbClr val="FF0000"/>
              </a:solidFill>
            </a:endParaRPr>
          </a:p>
        </p:txBody>
      </p:sp>
      <p:sp>
        <p:nvSpPr>
          <p:cNvPr id="15" name="TextBox 14"/>
          <p:cNvSpPr txBox="1"/>
          <p:nvPr/>
        </p:nvSpPr>
        <p:spPr>
          <a:xfrm>
            <a:off x="2195736" y="2564904"/>
            <a:ext cx="260008" cy="261610"/>
          </a:xfrm>
          <a:prstGeom prst="rect">
            <a:avLst/>
          </a:prstGeom>
          <a:noFill/>
        </p:spPr>
        <p:txBody>
          <a:bodyPr wrap="none" rtlCol="0">
            <a:spAutoFit/>
          </a:bodyPr>
          <a:lstStyle/>
          <a:p>
            <a:r>
              <a:rPr lang="en-US" sz="1100" b="1" dirty="0" smtClean="0">
                <a:solidFill>
                  <a:srgbClr val="FF0000"/>
                </a:solidFill>
              </a:rPr>
              <a:t>o</a:t>
            </a:r>
            <a:endParaRPr lang="en-US" sz="1100" b="1" dirty="0">
              <a:solidFill>
                <a:srgbClr val="FF0000"/>
              </a:solidFill>
            </a:endParaRPr>
          </a:p>
        </p:txBody>
      </p:sp>
      <p:sp>
        <p:nvSpPr>
          <p:cNvPr id="20" name="Rectangle 6"/>
          <p:cNvSpPr>
            <a:spLocks noChangeArrowheads="1"/>
          </p:cNvSpPr>
          <p:nvPr/>
        </p:nvSpPr>
        <p:spPr bwMode="auto">
          <a:xfrm>
            <a:off x="251520" y="188640"/>
            <a:ext cx="7072313" cy="708025"/>
          </a:xfrm>
          <a:prstGeom prst="rect">
            <a:avLst/>
          </a:prstGeom>
          <a:noFill/>
          <a:ln w="9525">
            <a:noFill/>
            <a:miter lim="800000"/>
            <a:headEnd/>
            <a:tailEnd/>
          </a:ln>
        </p:spPr>
        <p:txBody>
          <a:bodyPr>
            <a:spAutoFit/>
          </a:bodyPr>
          <a:lstStyle/>
          <a:p>
            <a:pPr algn="ctr" eaLnBrk="1" hangingPunct="1">
              <a:defRPr/>
            </a:pPr>
            <a:r>
              <a:rPr lang="en-US" sz="4000" b="1" dirty="0" smtClean="0">
                <a:solidFill>
                  <a:schemeClr val="bg1"/>
                </a:solidFill>
                <a:latin typeface="+mj-lt"/>
              </a:rPr>
              <a:t>Cable Route </a:t>
            </a:r>
            <a:r>
              <a:rPr lang="en-US" sz="4000" b="1" dirty="0">
                <a:solidFill>
                  <a:schemeClr val="bg1"/>
                </a:solidFill>
                <a:latin typeface="+mj-lt"/>
              </a:rPr>
              <a:t>C</a:t>
            </a:r>
            <a:r>
              <a:rPr lang="en-US" sz="4000" b="1" dirty="0" smtClean="0">
                <a:solidFill>
                  <a:schemeClr val="bg1"/>
                </a:solidFill>
                <a:latin typeface="+mj-lt"/>
              </a:rPr>
              <a:t>hart</a:t>
            </a:r>
            <a:endParaRPr lang="en-US" sz="4000" b="1" dirty="0">
              <a:solidFill>
                <a:schemeClr val="bg1"/>
              </a:solidFill>
              <a:latin typeface="+mj-lt"/>
            </a:endParaRPr>
          </a:p>
        </p:txBody>
      </p:sp>
      <p:sp>
        <p:nvSpPr>
          <p:cNvPr id="21" name="TextBox 20"/>
          <p:cNvSpPr txBox="1"/>
          <p:nvPr/>
        </p:nvSpPr>
        <p:spPr>
          <a:xfrm>
            <a:off x="5652119" y="2135336"/>
            <a:ext cx="3340913" cy="3554819"/>
          </a:xfrm>
          <a:prstGeom prst="rect">
            <a:avLst/>
          </a:prstGeom>
          <a:noFill/>
        </p:spPr>
        <p:txBody>
          <a:bodyPr wrap="square" rtlCol="0">
            <a:spAutoFit/>
          </a:bodyPr>
          <a:lstStyle/>
          <a:p>
            <a:pPr marL="271463" lvl="0" indent="-271463">
              <a:spcBef>
                <a:spcPct val="50000"/>
              </a:spcBef>
              <a:buClr>
                <a:srgbClr val="FF0000"/>
              </a:buClr>
              <a:buFont typeface="Wingdings 2" pitchFamily="-105" charset="2"/>
              <a:buChar char=""/>
            </a:pPr>
            <a:r>
              <a:rPr lang="en-US" b="1" dirty="0" smtClean="0"/>
              <a:t>Detailed “Multibeam” chart showing depth and topography of seabed</a:t>
            </a:r>
          </a:p>
          <a:p>
            <a:pPr marL="271463" lvl="0" indent="-271463">
              <a:spcBef>
                <a:spcPct val="50000"/>
              </a:spcBef>
              <a:buClr>
                <a:srgbClr val="FF0000"/>
              </a:buClr>
              <a:buFont typeface="Wingdings 2" pitchFamily="-105" charset="2"/>
              <a:buChar char=""/>
            </a:pPr>
            <a:r>
              <a:rPr lang="en-US" b="1" dirty="0" smtClean="0"/>
              <a:t>Used </a:t>
            </a:r>
            <a:r>
              <a:rPr lang="en-US" b="1" dirty="0"/>
              <a:t>to plan the main route for submarine power </a:t>
            </a:r>
            <a:r>
              <a:rPr lang="en-US" b="1" dirty="0" smtClean="0"/>
              <a:t>and </a:t>
            </a:r>
            <a:r>
              <a:rPr lang="en-US" b="1" dirty="0"/>
              <a:t>telecommunications cables across Cook Strait within the </a:t>
            </a:r>
            <a:r>
              <a:rPr lang="en-US" b="1" dirty="0" smtClean="0"/>
              <a:t>Cable </a:t>
            </a:r>
            <a:r>
              <a:rPr lang="en-US" b="1" dirty="0"/>
              <a:t>P</a:t>
            </a:r>
            <a:r>
              <a:rPr lang="en-US" b="1" dirty="0" smtClean="0"/>
              <a:t>rotection </a:t>
            </a:r>
            <a:r>
              <a:rPr lang="en-US" b="1" dirty="0"/>
              <a:t>Z</a:t>
            </a:r>
            <a:r>
              <a:rPr lang="en-US" b="1" dirty="0" smtClean="0"/>
              <a:t>one </a:t>
            </a:r>
            <a:r>
              <a:rPr lang="en-US" b="1" dirty="0"/>
              <a:t>(CPZ) </a:t>
            </a:r>
            <a:r>
              <a:rPr lang="en-US" b="1" dirty="0" smtClean="0"/>
              <a:t/>
            </a:r>
            <a:br>
              <a:rPr lang="en-US" b="1" dirty="0" smtClean="0"/>
            </a:br>
            <a:endParaRPr lang="en-US" b="1" dirty="0" smtClean="0"/>
          </a:p>
          <a:p>
            <a:pPr lvl="1"/>
            <a:r>
              <a:rPr lang="en-US" b="1" dirty="0" smtClean="0">
                <a:solidFill>
                  <a:srgbClr val="FF0000"/>
                </a:solidFill>
              </a:rPr>
              <a:t>red</a:t>
            </a:r>
            <a:r>
              <a:rPr lang="en-US" b="1" dirty="0" smtClean="0"/>
              <a:t> = &lt; 100m deep</a:t>
            </a:r>
          </a:p>
          <a:p>
            <a:pPr lvl="1"/>
            <a:r>
              <a:rPr lang="en-US" b="1" dirty="0" smtClean="0">
                <a:solidFill>
                  <a:srgbClr val="0000FF"/>
                </a:solidFill>
              </a:rPr>
              <a:t>blue</a:t>
            </a:r>
            <a:r>
              <a:rPr lang="en-US" b="1" dirty="0" smtClean="0"/>
              <a:t>  =  &gt;1000m deep </a:t>
            </a:r>
            <a:br>
              <a:rPr lang="en-US" b="1" dirty="0" smtClean="0"/>
            </a:br>
            <a:endParaRPr lang="en-US" b="1" dirty="0" smtClean="0"/>
          </a:p>
        </p:txBody>
      </p:sp>
      <p:grpSp>
        <p:nvGrpSpPr>
          <p:cNvPr id="28" name="Group 27"/>
          <p:cNvGrpSpPr/>
          <p:nvPr/>
        </p:nvGrpSpPr>
        <p:grpSpPr>
          <a:xfrm>
            <a:off x="147752" y="1196751"/>
            <a:ext cx="5364088" cy="5040560"/>
            <a:chOff x="395536" y="1268760"/>
            <a:chExt cx="5364088" cy="5040560"/>
          </a:xfrm>
        </p:grpSpPr>
        <p:grpSp>
          <p:nvGrpSpPr>
            <p:cNvPr id="19" name="Group 18"/>
            <p:cNvGrpSpPr/>
            <p:nvPr/>
          </p:nvGrpSpPr>
          <p:grpSpPr>
            <a:xfrm>
              <a:off x="395536" y="1268760"/>
              <a:ext cx="5364088" cy="5040560"/>
              <a:chOff x="0" y="1340768"/>
              <a:chExt cx="5364088" cy="5040560"/>
            </a:xfrm>
          </p:grpSpPr>
          <p:pic>
            <p:nvPicPr>
              <p:cNvPr id="63490" name="Picture 1026" descr="S:\Carter\All04545.jp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1340768"/>
                <a:ext cx="5364088" cy="5040560"/>
              </a:xfrm>
              <a:prstGeom prst="rect">
                <a:avLst/>
              </a:prstGeom>
              <a:noFill/>
              <a:ln w="38100">
                <a:solidFill>
                  <a:srgbClr val="CC0000"/>
                </a:solidFill>
                <a:miter lim="800000"/>
                <a:headEnd/>
                <a:tailEnd/>
              </a:ln>
            </p:spPr>
          </p:pic>
          <p:sp>
            <p:nvSpPr>
              <p:cNvPr id="16" name="Freeform 15"/>
              <p:cNvSpPr/>
              <p:nvPr/>
            </p:nvSpPr>
            <p:spPr>
              <a:xfrm>
                <a:off x="545910" y="2702257"/>
                <a:ext cx="2149523" cy="225188"/>
              </a:xfrm>
              <a:custGeom>
                <a:avLst/>
                <a:gdLst>
                  <a:gd name="connsiteX0" fmla="*/ 0 w 2149523"/>
                  <a:gd name="connsiteY0" fmla="*/ 225188 h 225188"/>
                  <a:gd name="connsiteX1" fmla="*/ 1781033 w 2149523"/>
                  <a:gd name="connsiteY1" fmla="*/ 0 h 225188"/>
                  <a:gd name="connsiteX2" fmla="*/ 2149523 w 2149523"/>
                  <a:gd name="connsiteY2" fmla="*/ 81886 h 225188"/>
                  <a:gd name="connsiteX3" fmla="*/ 2149523 w 2149523"/>
                  <a:gd name="connsiteY3" fmla="*/ 81886 h 225188"/>
                  <a:gd name="connsiteX4" fmla="*/ 2149523 w 2149523"/>
                  <a:gd name="connsiteY4" fmla="*/ 81886 h 225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9523" h="225188">
                    <a:moveTo>
                      <a:pt x="0" y="225188"/>
                    </a:moveTo>
                    <a:lnTo>
                      <a:pt x="1781033" y="0"/>
                    </a:lnTo>
                    <a:lnTo>
                      <a:pt x="2149523" y="81886"/>
                    </a:lnTo>
                    <a:lnTo>
                      <a:pt x="2149523" y="81886"/>
                    </a:lnTo>
                    <a:lnTo>
                      <a:pt x="2149523" y="81886"/>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reeform 17"/>
              <p:cNvSpPr/>
              <p:nvPr/>
            </p:nvSpPr>
            <p:spPr>
              <a:xfrm>
                <a:off x="184245" y="2995684"/>
                <a:ext cx="2634018" cy="436728"/>
              </a:xfrm>
              <a:custGeom>
                <a:avLst/>
                <a:gdLst>
                  <a:gd name="connsiteX0" fmla="*/ 0 w 2634018"/>
                  <a:gd name="connsiteY0" fmla="*/ 129653 h 436728"/>
                  <a:gd name="connsiteX1" fmla="*/ 313898 w 2634018"/>
                  <a:gd name="connsiteY1" fmla="*/ 436728 h 436728"/>
                  <a:gd name="connsiteX2" fmla="*/ 2442949 w 2634018"/>
                  <a:gd name="connsiteY2" fmla="*/ 150125 h 436728"/>
                  <a:gd name="connsiteX3" fmla="*/ 2634018 w 2634018"/>
                  <a:gd name="connsiteY3" fmla="*/ 0 h 436728"/>
                </a:gdLst>
                <a:ahLst/>
                <a:cxnLst>
                  <a:cxn ang="0">
                    <a:pos x="connsiteX0" y="connsiteY0"/>
                  </a:cxn>
                  <a:cxn ang="0">
                    <a:pos x="connsiteX1" y="connsiteY1"/>
                  </a:cxn>
                  <a:cxn ang="0">
                    <a:pos x="connsiteX2" y="connsiteY2"/>
                  </a:cxn>
                  <a:cxn ang="0">
                    <a:pos x="connsiteX3" y="connsiteY3"/>
                  </a:cxn>
                </a:cxnLst>
                <a:rect l="l" t="t" r="r" b="b"/>
                <a:pathLst>
                  <a:path w="2634018" h="436728">
                    <a:moveTo>
                      <a:pt x="0" y="129653"/>
                    </a:moveTo>
                    <a:lnTo>
                      <a:pt x="313898" y="436728"/>
                    </a:lnTo>
                    <a:lnTo>
                      <a:pt x="2442949" y="150125"/>
                    </a:lnTo>
                    <a:lnTo>
                      <a:pt x="2634018" y="0"/>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2" name="TextBox 21"/>
            <p:cNvSpPr txBox="1"/>
            <p:nvPr/>
          </p:nvSpPr>
          <p:spPr>
            <a:xfrm>
              <a:off x="611560" y="3717032"/>
              <a:ext cx="575479" cy="400110"/>
            </a:xfrm>
            <a:prstGeom prst="rect">
              <a:avLst/>
            </a:prstGeom>
            <a:noFill/>
          </p:spPr>
          <p:txBody>
            <a:bodyPr wrap="none" rtlCol="0">
              <a:spAutoFit/>
            </a:bodyPr>
            <a:lstStyle/>
            <a:p>
              <a:r>
                <a:rPr lang="en-US" sz="2000" b="1" dirty="0" smtClean="0"/>
                <a:t>CPZ</a:t>
              </a:r>
              <a:endParaRPr lang="en-US" sz="2000" b="1" dirty="0"/>
            </a:p>
          </p:txBody>
        </p:sp>
        <p:cxnSp>
          <p:nvCxnSpPr>
            <p:cNvPr id="24" name="Straight Arrow Connector 23"/>
            <p:cNvCxnSpPr/>
            <p:nvPr/>
          </p:nvCxnSpPr>
          <p:spPr>
            <a:xfrm rot="5400000" flipH="1" flipV="1">
              <a:off x="863588" y="3176972"/>
              <a:ext cx="720080" cy="50405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907704" y="1844824"/>
              <a:ext cx="757708" cy="707886"/>
            </a:xfrm>
            <a:prstGeom prst="rect">
              <a:avLst/>
            </a:prstGeom>
            <a:noFill/>
          </p:spPr>
          <p:txBody>
            <a:bodyPr wrap="none" rtlCol="0">
              <a:spAutoFit/>
            </a:bodyPr>
            <a:lstStyle/>
            <a:p>
              <a:r>
                <a:rPr lang="en-US" sz="2000" b="1" dirty="0" smtClean="0"/>
                <a:t>Cook</a:t>
              </a:r>
            </a:p>
            <a:p>
              <a:r>
                <a:rPr lang="en-US" sz="2000" b="1" dirty="0" smtClean="0"/>
                <a:t>Strait</a:t>
              </a:r>
              <a:endParaRPr lang="en-US" sz="2000" b="1" dirty="0"/>
            </a:p>
          </p:txBody>
        </p:sp>
      </p:grpSp>
      <p:sp>
        <p:nvSpPr>
          <p:cNvPr id="3" name="Rectangle 2"/>
          <p:cNvSpPr/>
          <p:nvPr/>
        </p:nvSpPr>
        <p:spPr>
          <a:xfrm>
            <a:off x="903816" y="6333974"/>
            <a:ext cx="3729995" cy="307777"/>
          </a:xfrm>
          <a:prstGeom prst="rect">
            <a:avLst/>
          </a:prstGeom>
        </p:spPr>
        <p:txBody>
          <a:bodyPr wrap="none">
            <a:spAutoFit/>
          </a:bodyPr>
          <a:lstStyle/>
          <a:p>
            <a:r>
              <a:rPr lang="en-US" sz="1400" b="1" i="1" dirty="0">
                <a:solidFill>
                  <a:srgbClr val="000099"/>
                </a:solidFill>
              </a:rPr>
              <a:t>Source: </a:t>
            </a:r>
            <a:r>
              <a:rPr lang="en-US" sz="1400" b="1" i="1" dirty="0" err="1">
                <a:solidFill>
                  <a:srgbClr val="000099"/>
                </a:solidFill>
              </a:rPr>
              <a:t>Transpower</a:t>
            </a:r>
            <a:r>
              <a:rPr lang="en-US" sz="1400" b="1" i="1" dirty="0">
                <a:solidFill>
                  <a:srgbClr val="000099"/>
                </a:solidFill>
              </a:rPr>
              <a:t> </a:t>
            </a:r>
            <a:r>
              <a:rPr lang="en-US" sz="1400" b="1" i="1" dirty="0" smtClean="0">
                <a:solidFill>
                  <a:srgbClr val="000099"/>
                </a:solidFill>
              </a:rPr>
              <a:t>NZ, </a:t>
            </a:r>
            <a:r>
              <a:rPr lang="en-US" sz="1400" b="1" i="1" dirty="0" err="1">
                <a:solidFill>
                  <a:srgbClr val="000099"/>
                </a:solidFill>
              </a:rPr>
              <a:t>Seaworks</a:t>
            </a:r>
            <a:r>
              <a:rPr lang="en-US" sz="1400" b="1" i="1" dirty="0">
                <a:solidFill>
                  <a:srgbClr val="000099"/>
                </a:solidFill>
              </a:rPr>
              <a:t> </a:t>
            </a:r>
            <a:r>
              <a:rPr lang="en-US" sz="1400" b="1" i="1" dirty="0" smtClean="0">
                <a:solidFill>
                  <a:srgbClr val="000099"/>
                </a:solidFill>
              </a:rPr>
              <a:t>NZ and NIWA</a:t>
            </a:r>
            <a:endParaRPr lang="en-US" sz="1400" b="1" i="1" dirty="0">
              <a:solidFill>
                <a:srgbClr val="000099"/>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overeig.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a:xfrm>
            <a:off x="179512" y="1196752"/>
            <a:ext cx="3402392" cy="2376264"/>
          </a:xfrm>
          <a:prstGeom prst="rect">
            <a:avLst/>
          </a:prstGeom>
          <a:ln w="25400">
            <a:solidFill>
              <a:schemeClr val="tx1"/>
            </a:solidFill>
          </a:ln>
        </p:spPr>
      </p:pic>
      <p:sp>
        <p:nvSpPr>
          <p:cNvPr id="24578" name="Rectangle 5"/>
          <p:cNvSpPr>
            <a:spLocks noChangeArrowheads="1"/>
          </p:cNvSpPr>
          <p:nvPr/>
        </p:nvSpPr>
        <p:spPr bwMode="auto">
          <a:xfrm>
            <a:off x="-252413" y="2565400"/>
            <a:ext cx="9144001" cy="0"/>
          </a:xfrm>
          <a:prstGeom prst="rect">
            <a:avLst/>
          </a:prstGeom>
          <a:noFill/>
          <a:ln w="9525">
            <a:noFill/>
            <a:miter lim="800000"/>
            <a:headEnd/>
            <a:tailEnd/>
          </a:ln>
        </p:spPr>
        <p:txBody>
          <a:bodyPr>
            <a:spAutoFit/>
          </a:bodyPr>
          <a:lstStyle/>
          <a:p>
            <a:endParaRPr lang="en-US"/>
          </a:p>
        </p:txBody>
      </p:sp>
      <p:sp>
        <p:nvSpPr>
          <p:cNvPr id="17411" name="Text Box 15"/>
          <p:cNvSpPr txBox="1">
            <a:spLocks noChangeArrowheads="1"/>
          </p:cNvSpPr>
          <p:nvPr/>
        </p:nvSpPr>
        <p:spPr bwMode="auto">
          <a:xfrm>
            <a:off x="467544" y="188640"/>
            <a:ext cx="7072313" cy="707886"/>
          </a:xfrm>
          <a:prstGeom prst="rect">
            <a:avLst/>
          </a:prstGeom>
          <a:noFill/>
          <a:ln w="9525">
            <a:noFill/>
            <a:miter lim="800000"/>
            <a:headEnd/>
            <a:tailEnd/>
          </a:ln>
        </p:spPr>
        <p:txBody>
          <a:bodyPr>
            <a:spAutoFit/>
          </a:bodyPr>
          <a:lstStyle/>
          <a:p>
            <a:pPr algn="ctr" eaLnBrk="1" hangingPunct="1">
              <a:defRPr/>
            </a:pPr>
            <a:r>
              <a:rPr lang="en-US" sz="4000" b="1" dirty="0" smtClean="0">
                <a:solidFill>
                  <a:schemeClr val="bg1"/>
                </a:solidFill>
                <a:latin typeface="+mj-lt"/>
              </a:rPr>
              <a:t>Cable Laying </a:t>
            </a:r>
            <a:r>
              <a:rPr lang="en-US" sz="4000" b="1" dirty="0">
                <a:solidFill>
                  <a:schemeClr val="bg1"/>
                </a:solidFill>
                <a:latin typeface="+mj-lt"/>
              </a:rPr>
              <a:t>V</a:t>
            </a:r>
            <a:r>
              <a:rPr lang="en-US" sz="4000" b="1" dirty="0" smtClean="0">
                <a:solidFill>
                  <a:schemeClr val="bg1"/>
                </a:solidFill>
                <a:latin typeface="+mj-lt"/>
              </a:rPr>
              <a:t>essels</a:t>
            </a:r>
            <a:endParaRPr lang="en-US" sz="4000" b="1" dirty="0">
              <a:solidFill>
                <a:schemeClr val="bg1"/>
              </a:solidFill>
              <a:latin typeface="+mj-lt"/>
            </a:endParaRPr>
          </a:p>
        </p:txBody>
      </p:sp>
      <p:sp>
        <p:nvSpPr>
          <p:cNvPr id="17413" name="Text Box 26"/>
          <p:cNvSpPr txBox="1">
            <a:spLocks noChangeArrowheads="1"/>
          </p:cNvSpPr>
          <p:nvPr/>
        </p:nvSpPr>
        <p:spPr bwMode="auto">
          <a:xfrm>
            <a:off x="2950045" y="4894015"/>
            <a:ext cx="2910432" cy="523220"/>
          </a:xfrm>
          <a:prstGeom prst="rect">
            <a:avLst/>
          </a:prstGeom>
          <a:noFill/>
          <a:ln w="9525">
            <a:noFill/>
            <a:miter lim="800000"/>
            <a:headEnd/>
            <a:tailEnd/>
          </a:ln>
        </p:spPr>
        <p:txBody>
          <a:bodyPr wrap="square">
            <a:spAutoFit/>
          </a:bodyPr>
          <a:lstStyle/>
          <a:p>
            <a:pPr eaLnBrk="1" hangingPunct="1">
              <a:defRPr/>
            </a:pPr>
            <a:r>
              <a:rPr lang="en-US" sz="1400" b="1" dirty="0">
                <a:latin typeface="+mj-lt"/>
              </a:rPr>
              <a:t>CS </a:t>
            </a:r>
            <a:r>
              <a:rPr lang="en-US" sz="1400" b="1" dirty="0" smtClean="0">
                <a:latin typeface="+mj-lt"/>
              </a:rPr>
              <a:t>Skagerrak installing </a:t>
            </a:r>
            <a:r>
              <a:rPr lang="en-US" sz="1400" b="1" dirty="0">
                <a:latin typeface="+mj-lt"/>
              </a:rPr>
              <a:t>420 </a:t>
            </a:r>
            <a:r>
              <a:rPr lang="en-US" sz="1400" b="1" dirty="0" smtClean="0">
                <a:latin typeface="+mj-lt"/>
              </a:rPr>
              <a:t>kV Cable</a:t>
            </a:r>
            <a:br>
              <a:rPr lang="en-US" sz="1400" b="1" dirty="0" smtClean="0">
                <a:latin typeface="+mj-lt"/>
              </a:rPr>
            </a:br>
            <a:r>
              <a:rPr lang="en-US" sz="1400" b="1" dirty="0" smtClean="0">
                <a:latin typeface="+mj-lt"/>
              </a:rPr>
              <a:t>                     </a:t>
            </a:r>
            <a:r>
              <a:rPr lang="en-US" sz="1400" b="1" i="1" dirty="0" smtClean="0">
                <a:solidFill>
                  <a:srgbClr val="000099"/>
                </a:solidFill>
                <a:latin typeface="+mj-lt"/>
              </a:rPr>
              <a:t>Source: </a:t>
            </a:r>
            <a:r>
              <a:rPr lang="en-US" sz="1400" b="1" i="1" dirty="0" err="1" smtClean="0">
                <a:solidFill>
                  <a:srgbClr val="000099"/>
                </a:solidFill>
                <a:latin typeface="+mj-lt"/>
              </a:rPr>
              <a:t>Nexans</a:t>
            </a:r>
            <a:endParaRPr lang="en-US" sz="1400" b="1" i="1" dirty="0">
              <a:solidFill>
                <a:srgbClr val="000099"/>
              </a:solidFill>
              <a:latin typeface="+mj-lt"/>
            </a:endParaRPr>
          </a:p>
        </p:txBody>
      </p:sp>
      <p:sp>
        <p:nvSpPr>
          <p:cNvPr id="17415" name="Text Box 28"/>
          <p:cNvSpPr txBox="1">
            <a:spLocks noChangeArrowheads="1"/>
          </p:cNvSpPr>
          <p:nvPr/>
        </p:nvSpPr>
        <p:spPr bwMode="auto">
          <a:xfrm>
            <a:off x="6321364" y="6334780"/>
            <a:ext cx="1676659" cy="523220"/>
          </a:xfrm>
          <a:prstGeom prst="rect">
            <a:avLst/>
          </a:prstGeom>
          <a:noFill/>
          <a:ln w="9525">
            <a:noFill/>
            <a:miter lim="800000"/>
            <a:headEnd/>
            <a:tailEnd/>
          </a:ln>
        </p:spPr>
        <p:txBody>
          <a:bodyPr wrap="square">
            <a:spAutoFit/>
          </a:bodyPr>
          <a:lstStyle/>
          <a:p>
            <a:pPr algn="ctr"/>
            <a:r>
              <a:rPr lang="en-US" sz="1400" b="1" dirty="0"/>
              <a:t>CLV Team </a:t>
            </a:r>
            <a:r>
              <a:rPr lang="en-US" sz="1400" b="1" dirty="0" smtClean="0"/>
              <a:t>Oman </a:t>
            </a:r>
          </a:p>
          <a:p>
            <a:pPr algn="ctr"/>
            <a:r>
              <a:rPr lang="en-US" sz="1400" b="1" dirty="0" smtClean="0">
                <a:solidFill>
                  <a:srgbClr val="000099"/>
                </a:solidFill>
              </a:rPr>
              <a:t>Source: ABB</a:t>
            </a:r>
            <a:endParaRPr lang="en-US" sz="1400" b="1" dirty="0">
              <a:solidFill>
                <a:srgbClr val="000099"/>
              </a:solidFill>
            </a:endParaRPr>
          </a:p>
        </p:txBody>
      </p:sp>
      <p:pic>
        <p:nvPicPr>
          <p:cNvPr id="14" name="Picture 25" descr="cap_nexanssix"/>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2974538" y="2545319"/>
            <a:ext cx="3330328" cy="2304256"/>
          </a:xfrm>
          <a:prstGeom prst="rect">
            <a:avLst/>
          </a:prstGeom>
          <a:noFill/>
          <a:ln w="25400" cmpd="sng">
            <a:solidFill>
              <a:schemeClr val="tx1"/>
            </a:solidFill>
            <a:miter lim="800000"/>
            <a:headEnd/>
            <a:tailEnd/>
          </a:ln>
        </p:spPr>
      </p:pic>
      <p:pic>
        <p:nvPicPr>
          <p:cNvPr id="15" name="Picture 27"/>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5771630" y="4014267"/>
            <a:ext cx="3254503" cy="2304256"/>
          </a:xfrm>
          <a:prstGeom prst="rect">
            <a:avLst/>
          </a:prstGeom>
          <a:noFill/>
          <a:ln w="25400" cmpd="sng">
            <a:solidFill>
              <a:schemeClr val="tx1"/>
            </a:solidFill>
            <a:miter lim="800000"/>
            <a:headEnd/>
            <a:tailEnd/>
          </a:ln>
        </p:spPr>
      </p:pic>
      <p:sp>
        <p:nvSpPr>
          <p:cNvPr id="13" name="Text Box 26"/>
          <p:cNvSpPr txBox="1">
            <a:spLocks noChangeArrowheads="1"/>
          </p:cNvSpPr>
          <p:nvPr/>
        </p:nvSpPr>
        <p:spPr bwMode="auto">
          <a:xfrm>
            <a:off x="50868" y="3625646"/>
            <a:ext cx="2922047" cy="738664"/>
          </a:xfrm>
          <a:prstGeom prst="rect">
            <a:avLst/>
          </a:prstGeom>
          <a:noFill/>
          <a:ln w="9525">
            <a:noFill/>
            <a:miter lim="800000"/>
            <a:headEnd/>
            <a:tailEnd/>
          </a:ln>
        </p:spPr>
        <p:txBody>
          <a:bodyPr wrap="square">
            <a:spAutoFit/>
          </a:bodyPr>
          <a:lstStyle/>
          <a:p>
            <a:pPr algn="ctr">
              <a:defRPr/>
            </a:pPr>
            <a:r>
              <a:rPr lang="en-US" sz="1400" b="1" dirty="0">
                <a:latin typeface="+mj-lt"/>
              </a:rPr>
              <a:t>CS </a:t>
            </a:r>
            <a:r>
              <a:rPr lang="en-US" sz="1400" b="1" dirty="0" smtClean="0">
                <a:latin typeface="+mj-lt"/>
              </a:rPr>
              <a:t>Sovereign installing HV interconnector</a:t>
            </a:r>
            <a:br>
              <a:rPr lang="en-US" sz="1400" b="1" dirty="0" smtClean="0">
                <a:latin typeface="+mj-lt"/>
              </a:rPr>
            </a:br>
            <a:r>
              <a:rPr lang="en-US" sz="1400" b="1" i="1" dirty="0" smtClean="0">
                <a:solidFill>
                  <a:srgbClr val="000099"/>
                </a:solidFill>
                <a:latin typeface="+mj-lt"/>
              </a:rPr>
              <a:t>Source: Global Marine Systems Ltd</a:t>
            </a:r>
            <a:endParaRPr lang="en-US" sz="1400" b="1" i="1" dirty="0">
              <a:solidFill>
                <a:srgbClr val="000099"/>
              </a:solidFill>
              <a:latin typeface="+mj-lt"/>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3"/>
          <p:cNvSpPr txBox="1">
            <a:spLocks noChangeArrowheads="1"/>
          </p:cNvSpPr>
          <p:nvPr/>
        </p:nvSpPr>
        <p:spPr bwMode="auto">
          <a:xfrm>
            <a:off x="0" y="6123955"/>
            <a:ext cx="4427984" cy="523220"/>
          </a:xfrm>
          <a:prstGeom prst="rect">
            <a:avLst/>
          </a:prstGeom>
          <a:noFill/>
          <a:ln w="9525">
            <a:noFill/>
            <a:miter lim="800000"/>
            <a:headEnd/>
            <a:tailEnd/>
          </a:ln>
        </p:spPr>
        <p:txBody>
          <a:bodyPr wrap="square">
            <a:spAutoFit/>
          </a:bodyPr>
          <a:lstStyle/>
          <a:p>
            <a:pPr algn="ctr" eaLnBrk="1" hangingPunct="1">
              <a:defRPr/>
            </a:pPr>
            <a:r>
              <a:rPr lang="en-US" sz="1400" b="1" dirty="0">
                <a:latin typeface="+mj-lt"/>
              </a:rPr>
              <a:t>Power </a:t>
            </a:r>
            <a:r>
              <a:rPr lang="en-US" sz="1400" b="1" dirty="0" smtClean="0">
                <a:latin typeface="+mj-lt"/>
              </a:rPr>
              <a:t>cable laid over the stern sheaves of a cable ship</a:t>
            </a:r>
          </a:p>
          <a:p>
            <a:pPr algn="ctr" eaLnBrk="1" hangingPunct="1">
              <a:defRPr/>
            </a:pPr>
            <a:r>
              <a:rPr lang="en-US" sz="1400" b="1" i="1" dirty="0" smtClean="0">
                <a:solidFill>
                  <a:srgbClr val="000099"/>
                </a:solidFill>
                <a:latin typeface="+mj-lt"/>
              </a:rPr>
              <a:t>Source: Global Marine Systems Ltd</a:t>
            </a:r>
            <a:endParaRPr lang="en-US" sz="1400" b="1" i="1" dirty="0">
              <a:solidFill>
                <a:srgbClr val="000099"/>
              </a:solidFill>
              <a:latin typeface="+mj-lt"/>
            </a:endParaRPr>
          </a:p>
        </p:txBody>
      </p:sp>
      <p:pic>
        <p:nvPicPr>
          <p:cNvPr id="3" name="Picture 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323528" y="1196752"/>
            <a:ext cx="3672408" cy="4896544"/>
          </a:xfrm>
          <a:prstGeom prst="rect">
            <a:avLst/>
          </a:prstGeom>
          <a:noFill/>
          <a:ln w="25400">
            <a:solidFill>
              <a:schemeClr val="tx1"/>
            </a:solidFill>
            <a:miter lim="800000"/>
            <a:headEnd/>
            <a:tailEnd/>
          </a:ln>
        </p:spPr>
      </p:pic>
      <p:sp>
        <p:nvSpPr>
          <p:cNvPr id="4" name="Text Box 3"/>
          <p:cNvSpPr txBox="1">
            <a:spLocks noChangeArrowheads="1"/>
          </p:cNvSpPr>
          <p:nvPr/>
        </p:nvSpPr>
        <p:spPr bwMode="auto">
          <a:xfrm>
            <a:off x="4067944" y="1418419"/>
            <a:ext cx="4860032" cy="4662815"/>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US" sz="2200" b="1" dirty="0" smtClean="0">
                <a:latin typeface="+mj-lt"/>
              </a:rPr>
              <a:t>Purpose </a:t>
            </a:r>
            <a:r>
              <a:rPr lang="en-US" sz="2200" b="1" dirty="0">
                <a:latin typeface="+mj-lt"/>
              </a:rPr>
              <a:t>built ships and barges accurately place cables on or </a:t>
            </a:r>
            <a:r>
              <a:rPr lang="en-US" sz="2200" b="1" dirty="0" smtClean="0">
                <a:latin typeface="+mj-lt"/>
              </a:rPr>
              <a:t>beneath </a:t>
            </a:r>
            <a:r>
              <a:rPr lang="en-US" sz="2200" b="1" dirty="0">
                <a:latin typeface="+mj-lt"/>
              </a:rPr>
              <a:t>the seabed, guided by the route </a:t>
            </a:r>
            <a:r>
              <a:rPr lang="en-US" sz="2200" b="1" dirty="0" smtClean="0">
                <a:latin typeface="+mj-lt"/>
              </a:rPr>
              <a:t>survey</a:t>
            </a:r>
          </a:p>
          <a:p>
            <a:pPr marL="442913" indent="-442913">
              <a:spcBef>
                <a:spcPct val="50000"/>
              </a:spcBef>
              <a:buClr>
                <a:srgbClr val="FF0000"/>
              </a:buClr>
              <a:buFont typeface="Wingdings 2" pitchFamily="-105" charset="2"/>
              <a:buChar char=""/>
            </a:pPr>
            <a:r>
              <a:rPr lang="en-US" sz="2200" b="1" dirty="0" smtClean="0">
                <a:latin typeface="+mj-lt"/>
              </a:rPr>
              <a:t>Power cables are much </a:t>
            </a:r>
            <a:r>
              <a:rPr lang="en-US" sz="2200" b="1" dirty="0">
                <a:latin typeface="+mj-lt"/>
              </a:rPr>
              <a:t>larger </a:t>
            </a:r>
            <a:r>
              <a:rPr lang="en-US" sz="2200" b="1" dirty="0" smtClean="0">
                <a:latin typeface="+mj-lt"/>
              </a:rPr>
              <a:t>than </a:t>
            </a:r>
            <a:r>
              <a:rPr lang="en-US" sz="2200" b="1" dirty="0" err="1" smtClean="0">
                <a:latin typeface="+mj-lt"/>
              </a:rPr>
              <a:t>fibre</a:t>
            </a:r>
            <a:r>
              <a:rPr lang="en-US" sz="2200" b="1" dirty="0" smtClean="0">
                <a:latin typeface="+mj-lt"/>
              </a:rPr>
              <a:t>-optic </a:t>
            </a:r>
            <a:r>
              <a:rPr lang="en-US" sz="2200" b="1" dirty="0">
                <a:latin typeface="+mj-lt"/>
              </a:rPr>
              <a:t>telecom </a:t>
            </a:r>
            <a:r>
              <a:rPr lang="en-US" sz="2200" b="1" dirty="0" smtClean="0">
                <a:latin typeface="+mj-lt"/>
              </a:rPr>
              <a:t>cables, therefore a differently equipped cable ship is required for their installation</a:t>
            </a:r>
          </a:p>
          <a:p>
            <a:pPr marL="442913" indent="-442913">
              <a:spcBef>
                <a:spcPct val="50000"/>
              </a:spcBef>
              <a:buClr>
                <a:srgbClr val="FF0000"/>
              </a:buClr>
              <a:buFont typeface="Wingdings 2" pitchFamily="-105" charset="2"/>
              <a:buChar char=""/>
            </a:pPr>
            <a:r>
              <a:rPr lang="en-US" sz="2200" b="1" dirty="0" smtClean="0">
                <a:latin typeface="+mj-lt"/>
              </a:rPr>
              <a:t>Divers may be used to assist installation in shallow </a:t>
            </a:r>
            <a:r>
              <a:rPr lang="en-US" sz="2200" b="1" dirty="0">
                <a:latin typeface="+mj-lt"/>
              </a:rPr>
              <a:t>water </a:t>
            </a:r>
            <a:endParaRPr lang="en-US" sz="2200" b="1" dirty="0" smtClean="0">
              <a:latin typeface="+mj-lt"/>
            </a:endParaRPr>
          </a:p>
          <a:p>
            <a:pPr marL="442913" lvl="0" indent="-442913">
              <a:spcBef>
                <a:spcPct val="50000"/>
              </a:spcBef>
              <a:buClr>
                <a:srgbClr val="FF0000"/>
              </a:buClr>
              <a:buFont typeface="Wingdings 2" pitchFamily="-105" charset="2"/>
              <a:buChar char=""/>
            </a:pPr>
            <a:r>
              <a:rPr lang="en-US" sz="2200" b="1" dirty="0" smtClean="0">
                <a:latin typeface="+mj-lt"/>
              </a:rPr>
              <a:t>Deep water laying may involve Remotely </a:t>
            </a:r>
            <a:r>
              <a:rPr lang="en-US" sz="2200" b="1" dirty="0">
                <a:latin typeface="+mj-lt"/>
              </a:rPr>
              <a:t>O</a:t>
            </a:r>
            <a:r>
              <a:rPr lang="en-US" sz="2200" b="1" dirty="0" smtClean="0">
                <a:latin typeface="+mj-lt"/>
              </a:rPr>
              <a:t>perated Vehicles (</a:t>
            </a:r>
            <a:r>
              <a:rPr lang="en-US" sz="2200" b="1" dirty="0" err="1" smtClean="0">
                <a:latin typeface="+mj-lt"/>
              </a:rPr>
              <a:t>ROVs</a:t>
            </a:r>
            <a:r>
              <a:rPr lang="en-US" sz="2200" b="1" dirty="0" smtClean="0">
                <a:latin typeface="+mj-lt"/>
              </a:rPr>
              <a:t>)</a:t>
            </a:r>
            <a:endParaRPr lang="en-US" sz="2200" b="1" dirty="0">
              <a:latin typeface="+mj-lt"/>
            </a:endParaRPr>
          </a:p>
        </p:txBody>
      </p:sp>
      <p:sp>
        <p:nvSpPr>
          <p:cNvPr id="5" name="Rectangle 6"/>
          <p:cNvSpPr>
            <a:spLocks noChangeArrowheads="1"/>
          </p:cNvSpPr>
          <p:nvPr/>
        </p:nvSpPr>
        <p:spPr bwMode="auto">
          <a:xfrm>
            <a:off x="323528" y="116632"/>
            <a:ext cx="7072313" cy="708025"/>
          </a:xfrm>
          <a:prstGeom prst="rect">
            <a:avLst/>
          </a:prstGeom>
          <a:noFill/>
          <a:ln w="9525">
            <a:noFill/>
            <a:miter lim="800000"/>
            <a:headEnd/>
            <a:tailEnd/>
          </a:ln>
        </p:spPr>
        <p:txBody>
          <a:bodyPr>
            <a:spAutoFit/>
          </a:bodyPr>
          <a:lstStyle/>
          <a:p>
            <a:pPr algn="ctr" eaLnBrk="1" hangingPunct="1">
              <a:defRPr/>
            </a:pPr>
            <a:r>
              <a:rPr lang="en-US" sz="4000" b="1" dirty="0" smtClean="0">
                <a:solidFill>
                  <a:schemeClr val="bg1"/>
                </a:solidFill>
                <a:latin typeface="+mj-lt"/>
              </a:rPr>
              <a:t>Cable Laying - 1</a:t>
            </a:r>
            <a:endParaRPr lang="en-US" sz="4000" b="1" dirty="0">
              <a:solidFill>
                <a:schemeClr val="bg1"/>
              </a:solidFill>
              <a:latin typeface="+mj-lt"/>
            </a:endParaRPr>
          </a:p>
        </p:txBody>
      </p:sp>
    </p:spTree>
    <p:extLst>
      <p:ext uri="{BB962C8B-B14F-4D97-AF65-F5344CB8AC3E}">
        <p14:creationId xmlns:p14="http://schemas.microsoft.com/office/powerpoint/2010/main" xmlns="" val="5906054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5"/>
          <p:cNvSpPr txBox="1">
            <a:spLocks noChangeArrowheads="1"/>
          </p:cNvSpPr>
          <p:nvPr/>
        </p:nvSpPr>
        <p:spPr bwMode="auto">
          <a:xfrm>
            <a:off x="465722" y="163773"/>
            <a:ext cx="7072313" cy="707886"/>
          </a:xfrm>
          <a:prstGeom prst="rect">
            <a:avLst/>
          </a:prstGeom>
          <a:noFill/>
          <a:ln w="9525">
            <a:noFill/>
            <a:miter lim="800000"/>
            <a:headEnd/>
            <a:tailEnd/>
          </a:ln>
        </p:spPr>
        <p:txBody>
          <a:bodyPr>
            <a:spAutoFit/>
          </a:bodyPr>
          <a:lstStyle/>
          <a:p>
            <a:pPr algn="ctr" eaLnBrk="1" hangingPunct="1">
              <a:defRPr/>
            </a:pPr>
            <a:r>
              <a:rPr lang="en-US" sz="4000" b="1" dirty="0" smtClean="0">
                <a:solidFill>
                  <a:schemeClr val="bg1"/>
                </a:solidFill>
                <a:latin typeface="+mj-lt"/>
              </a:rPr>
              <a:t>Cable Laying - 2</a:t>
            </a:r>
            <a:endParaRPr lang="en-US" sz="4000" b="1" dirty="0">
              <a:solidFill>
                <a:schemeClr val="bg1"/>
              </a:solidFill>
              <a:latin typeface="+mj-lt"/>
            </a:endParaRPr>
          </a:p>
        </p:txBody>
      </p:sp>
      <p:pic>
        <p:nvPicPr>
          <p:cNvPr id="8" name="Picture 12" descr="P8080039"/>
          <p:cNvPicPr>
            <a:picLocks noChangeAspect="1" noChangeArrowheads="1"/>
          </p:cNvPicPr>
          <p:nvPr/>
        </p:nvPicPr>
        <p:blipFill>
          <a:blip r:embed="rId3" cstate="email">
            <a:lum bright="10000"/>
            <a:extLst>
              <a:ext uri="{28A0092B-C50C-407E-A947-70E740481C1C}">
                <a14:useLocalDpi xmlns:a14="http://schemas.microsoft.com/office/drawing/2010/main" xmlns=""/>
              </a:ext>
            </a:extLst>
          </a:blip>
          <a:srcRect/>
          <a:stretch>
            <a:fillRect/>
          </a:stretch>
        </p:blipFill>
        <p:spPr bwMode="auto">
          <a:xfrm>
            <a:off x="93587" y="1083765"/>
            <a:ext cx="3240360" cy="2321896"/>
          </a:xfrm>
          <a:prstGeom prst="rect">
            <a:avLst/>
          </a:prstGeom>
          <a:noFill/>
          <a:ln w="28575" cmpd="tri">
            <a:solidFill>
              <a:schemeClr val="tx1"/>
            </a:solidFill>
            <a:miter lim="800000"/>
            <a:headEnd/>
            <a:tailEnd/>
          </a:ln>
        </p:spPr>
      </p:pic>
      <p:pic>
        <p:nvPicPr>
          <p:cNvPr id="10" name="Picture 9" descr="Cable tank 2.jpg"/>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3059832" y="2281448"/>
            <a:ext cx="3240360" cy="2304256"/>
          </a:xfrm>
          <a:prstGeom prst="rect">
            <a:avLst/>
          </a:prstGeom>
          <a:ln w="25400" cmpd="sng">
            <a:solidFill>
              <a:schemeClr val="tx1"/>
            </a:solidFill>
          </a:ln>
        </p:spPr>
      </p:pic>
      <p:pic>
        <p:nvPicPr>
          <p:cNvPr id="11" name="Picture 10" descr="Bundled Cable.jpg"/>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5703594" y="3820065"/>
            <a:ext cx="3240360" cy="2304256"/>
          </a:xfrm>
          <a:prstGeom prst="rect">
            <a:avLst/>
          </a:prstGeom>
          <a:ln w="25400" cmpd="sng">
            <a:solidFill>
              <a:schemeClr val="tx1"/>
            </a:solidFill>
          </a:ln>
        </p:spPr>
      </p:pic>
      <p:sp>
        <p:nvSpPr>
          <p:cNvPr id="12" name="Text Box 13"/>
          <p:cNvSpPr txBox="1">
            <a:spLocks noChangeArrowheads="1"/>
          </p:cNvSpPr>
          <p:nvPr/>
        </p:nvSpPr>
        <p:spPr bwMode="auto">
          <a:xfrm>
            <a:off x="13257" y="3465382"/>
            <a:ext cx="3096344" cy="738664"/>
          </a:xfrm>
          <a:prstGeom prst="rect">
            <a:avLst/>
          </a:prstGeom>
          <a:noFill/>
          <a:ln w="9525">
            <a:noFill/>
            <a:miter lim="800000"/>
            <a:headEnd/>
            <a:tailEnd/>
          </a:ln>
        </p:spPr>
        <p:txBody>
          <a:bodyPr wrap="square">
            <a:spAutoFit/>
          </a:bodyPr>
          <a:lstStyle/>
          <a:p>
            <a:pPr algn="ctr" eaLnBrk="1" hangingPunct="1">
              <a:defRPr/>
            </a:pPr>
            <a:r>
              <a:rPr lang="en-US" sz="1400" b="1" dirty="0">
                <a:latin typeface="+mj-lt"/>
              </a:rPr>
              <a:t>Power </a:t>
            </a:r>
            <a:r>
              <a:rPr lang="en-US" sz="1400" b="1" dirty="0" smtClean="0">
                <a:latin typeface="+mj-lt"/>
              </a:rPr>
              <a:t>cable storage tank </a:t>
            </a:r>
          </a:p>
          <a:p>
            <a:pPr algn="ctr" eaLnBrk="1" hangingPunct="1">
              <a:defRPr/>
            </a:pPr>
            <a:r>
              <a:rPr lang="en-US" sz="1400" b="1" dirty="0" smtClean="0">
                <a:latin typeface="+mj-lt"/>
              </a:rPr>
              <a:t>on laying ship </a:t>
            </a:r>
          </a:p>
          <a:p>
            <a:pPr algn="ctr" eaLnBrk="1" hangingPunct="1">
              <a:defRPr/>
            </a:pPr>
            <a:r>
              <a:rPr lang="en-US" sz="1400" b="1" i="1" dirty="0" smtClean="0">
                <a:solidFill>
                  <a:srgbClr val="000099"/>
                </a:solidFill>
                <a:latin typeface="+mj-lt"/>
              </a:rPr>
              <a:t>Source: </a:t>
            </a:r>
            <a:r>
              <a:rPr lang="en-US" sz="1400" b="1" i="1" dirty="0">
                <a:solidFill>
                  <a:srgbClr val="000099"/>
                </a:solidFill>
                <a:latin typeface="+mj-lt"/>
              </a:rPr>
              <a:t>Center </a:t>
            </a:r>
            <a:r>
              <a:rPr lang="en-US" sz="1400" b="1" i="1" dirty="0" smtClean="0">
                <a:solidFill>
                  <a:srgbClr val="000099"/>
                </a:solidFill>
                <a:latin typeface="+mj-lt"/>
              </a:rPr>
              <a:t>Marine</a:t>
            </a:r>
            <a:endParaRPr lang="en-US" sz="1400" b="1" i="1" dirty="0">
              <a:solidFill>
                <a:srgbClr val="000099"/>
              </a:solidFill>
              <a:latin typeface="+mj-lt"/>
            </a:endParaRPr>
          </a:p>
        </p:txBody>
      </p:sp>
      <p:sp>
        <p:nvSpPr>
          <p:cNvPr id="14" name="Text Box 13"/>
          <p:cNvSpPr txBox="1">
            <a:spLocks noChangeArrowheads="1"/>
          </p:cNvSpPr>
          <p:nvPr/>
        </p:nvSpPr>
        <p:spPr bwMode="auto">
          <a:xfrm>
            <a:off x="2987824" y="4653136"/>
            <a:ext cx="2736304" cy="738664"/>
          </a:xfrm>
          <a:prstGeom prst="rect">
            <a:avLst/>
          </a:prstGeom>
          <a:noFill/>
          <a:ln w="9525">
            <a:noFill/>
            <a:miter lim="800000"/>
            <a:headEnd/>
            <a:tailEnd/>
          </a:ln>
        </p:spPr>
        <p:txBody>
          <a:bodyPr wrap="square">
            <a:spAutoFit/>
          </a:bodyPr>
          <a:lstStyle/>
          <a:p>
            <a:pPr algn="ctr" eaLnBrk="1" hangingPunct="1">
              <a:defRPr/>
            </a:pPr>
            <a:r>
              <a:rPr lang="en-US" sz="1400" b="1" dirty="0" smtClean="0">
                <a:latin typeface="+mj-lt"/>
              </a:rPr>
              <a:t>Loading/unloading arm in cable storage  tank</a:t>
            </a:r>
            <a:br>
              <a:rPr lang="en-US" sz="1400" b="1" dirty="0" smtClean="0">
                <a:latin typeface="+mj-lt"/>
              </a:rPr>
            </a:br>
            <a:r>
              <a:rPr lang="en-US" sz="1400" b="1" i="1" dirty="0" smtClean="0">
                <a:solidFill>
                  <a:srgbClr val="000099"/>
                </a:solidFill>
                <a:latin typeface="+mj-lt"/>
              </a:rPr>
              <a:t>Source: Global Marine Systems Ltd</a:t>
            </a:r>
            <a:endParaRPr lang="en-US" sz="1400" b="1" i="1" dirty="0">
              <a:solidFill>
                <a:srgbClr val="000099"/>
              </a:solidFill>
              <a:latin typeface="+mj-lt"/>
            </a:endParaRPr>
          </a:p>
        </p:txBody>
      </p:sp>
      <p:sp>
        <p:nvSpPr>
          <p:cNvPr id="16" name="Text Box 13"/>
          <p:cNvSpPr txBox="1">
            <a:spLocks noChangeArrowheads="1"/>
          </p:cNvSpPr>
          <p:nvPr/>
        </p:nvSpPr>
        <p:spPr bwMode="auto">
          <a:xfrm>
            <a:off x="5724128" y="6124321"/>
            <a:ext cx="3281428" cy="523220"/>
          </a:xfrm>
          <a:prstGeom prst="rect">
            <a:avLst/>
          </a:prstGeom>
          <a:noFill/>
          <a:ln w="9525">
            <a:noFill/>
            <a:miter lim="800000"/>
            <a:headEnd/>
            <a:tailEnd/>
          </a:ln>
        </p:spPr>
        <p:txBody>
          <a:bodyPr wrap="square">
            <a:spAutoFit/>
          </a:bodyPr>
          <a:lstStyle/>
          <a:p>
            <a:pPr algn="ctr" eaLnBrk="1" hangingPunct="1">
              <a:defRPr/>
            </a:pPr>
            <a:r>
              <a:rPr lang="en-US" sz="1400" b="1" dirty="0" smtClean="0">
                <a:latin typeface="+mj-lt"/>
              </a:rPr>
              <a:t>“Bundling” power cables for laying </a:t>
            </a:r>
            <a:r>
              <a:rPr lang="en-US" sz="1400" b="1" i="1" dirty="0" smtClean="0">
                <a:solidFill>
                  <a:srgbClr val="000099"/>
                </a:solidFill>
                <a:latin typeface="+mj-lt"/>
              </a:rPr>
              <a:t>Source: Global Marine Systems Ltd</a:t>
            </a:r>
            <a:endParaRPr lang="en-US" sz="1400" b="1" i="1" dirty="0">
              <a:solidFill>
                <a:srgbClr val="000099"/>
              </a:solidFill>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971599" y="1412875"/>
            <a:ext cx="7802513" cy="5047536"/>
          </a:xfrm>
          <a:prstGeom prst="rect">
            <a:avLst/>
          </a:prstGeom>
          <a:noFill/>
          <a:ln w="9525">
            <a:noFill/>
            <a:miter lim="800000"/>
            <a:headEnd/>
            <a:tailEnd/>
          </a:ln>
        </p:spPr>
        <p:txBody>
          <a:bodyPr wrap="square">
            <a:spAutoFit/>
          </a:bodyPr>
          <a:lstStyle/>
          <a:p>
            <a:pPr marL="442913" indent="-442913">
              <a:spcBef>
                <a:spcPct val="50000"/>
              </a:spcBef>
              <a:buClr>
                <a:srgbClr val="FF0000"/>
              </a:buClr>
              <a:buFont typeface="Wingdings 2" pitchFamily="-105" charset="2"/>
              <a:buChar char=""/>
            </a:pPr>
            <a:r>
              <a:rPr lang="en-US" sz="2800" b="1" dirty="0" smtClean="0">
                <a:latin typeface="Calibri" pitchFamily="34" charset="0"/>
              </a:rPr>
              <a:t>Role of Submarine </a:t>
            </a:r>
            <a:r>
              <a:rPr lang="en-US" sz="2800" b="1" dirty="0">
                <a:latin typeface="Calibri" pitchFamily="34" charset="0"/>
              </a:rPr>
              <a:t>Power Cables </a:t>
            </a:r>
            <a:endParaRPr lang="en-US" sz="2800" b="1" dirty="0" smtClean="0">
              <a:latin typeface="Calibri" pitchFamily="34" charset="0"/>
            </a:endParaRPr>
          </a:p>
          <a:p>
            <a:pPr marL="442913" indent="-442913">
              <a:spcBef>
                <a:spcPct val="50000"/>
              </a:spcBef>
              <a:buClr>
                <a:srgbClr val="FF0000"/>
              </a:buClr>
              <a:buFont typeface="Wingdings 2" pitchFamily="-105" charset="2"/>
              <a:buChar char=""/>
            </a:pPr>
            <a:r>
              <a:rPr lang="en-US" sz="2800" b="1" dirty="0" smtClean="0">
                <a:latin typeface="Calibri" pitchFamily="34" charset="0"/>
              </a:rPr>
              <a:t>A </a:t>
            </a:r>
            <a:r>
              <a:rPr lang="en-US" sz="2800" b="1" dirty="0">
                <a:latin typeface="Calibri" pitchFamily="34" charset="0"/>
              </a:rPr>
              <a:t>Brief </a:t>
            </a:r>
            <a:r>
              <a:rPr lang="en-US" sz="2800" b="1" dirty="0" smtClean="0">
                <a:latin typeface="Calibri" pitchFamily="34" charset="0"/>
              </a:rPr>
              <a:t>History</a:t>
            </a:r>
          </a:p>
          <a:p>
            <a:pPr marL="442913" indent="-442913">
              <a:spcBef>
                <a:spcPct val="50000"/>
              </a:spcBef>
              <a:buClr>
                <a:srgbClr val="FF0000"/>
              </a:buClr>
              <a:buFont typeface="Wingdings 2" pitchFamily="-105" charset="2"/>
              <a:buChar char=""/>
            </a:pPr>
            <a:r>
              <a:rPr lang="en-US" sz="2800" b="1" dirty="0" smtClean="0">
                <a:latin typeface="Calibri" pitchFamily="34" charset="0"/>
              </a:rPr>
              <a:t>How Submarine Power Cables Work</a:t>
            </a:r>
          </a:p>
          <a:p>
            <a:pPr marL="442913" indent="-442913">
              <a:spcBef>
                <a:spcPct val="50000"/>
              </a:spcBef>
              <a:buClr>
                <a:srgbClr val="FF0000"/>
              </a:buClr>
              <a:buFont typeface="Wingdings 2" pitchFamily="-105" charset="2"/>
              <a:buChar char=""/>
            </a:pPr>
            <a:r>
              <a:rPr lang="en-US" sz="2800" b="1" dirty="0" smtClean="0">
                <a:latin typeface="Calibri" pitchFamily="34" charset="0"/>
              </a:rPr>
              <a:t>Installing </a:t>
            </a:r>
            <a:r>
              <a:rPr lang="en-US" sz="2800" b="1" dirty="0">
                <a:latin typeface="Calibri" pitchFamily="34" charset="0"/>
              </a:rPr>
              <a:t>a Submarine </a:t>
            </a:r>
            <a:r>
              <a:rPr lang="en-US" sz="2800" b="1" dirty="0" smtClean="0">
                <a:latin typeface="Calibri" pitchFamily="34" charset="0"/>
              </a:rPr>
              <a:t>Power Cable</a:t>
            </a:r>
            <a:endParaRPr lang="en-US" sz="2800" b="1" dirty="0">
              <a:latin typeface="Calibri" pitchFamily="34" charset="0"/>
            </a:endParaRPr>
          </a:p>
          <a:p>
            <a:pPr marL="442913" indent="-442913">
              <a:spcBef>
                <a:spcPct val="50000"/>
              </a:spcBef>
              <a:buClr>
                <a:srgbClr val="FF0000"/>
              </a:buClr>
              <a:buFont typeface="Wingdings 2" pitchFamily="-105" charset="2"/>
              <a:buChar char=""/>
            </a:pPr>
            <a:r>
              <a:rPr lang="en-US" sz="2800" b="1" dirty="0">
                <a:latin typeface="+mj-lt"/>
              </a:rPr>
              <a:t>Submarine Power Cables and the L</a:t>
            </a:r>
            <a:r>
              <a:rPr lang="en-US" sz="2800" b="1" dirty="0" smtClean="0">
                <a:latin typeface="+mj-lt"/>
              </a:rPr>
              <a:t>aw</a:t>
            </a:r>
          </a:p>
          <a:p>
            <a:pPr marL="442913" indent="-442913">
              <a:spcBef>
                <a:spcPct val="50000"/>
              </a:spcBef>
              <a:buClr>
                <a:srgbClr val="FF0000"/>
              </a:buClr>
              <a:buFont typeface="Wingdings 2" pitchFamily="-105" charset="2"/>
              <a:buChar char=""/>
            </a:pPr>
            <a:r>
              <a:rPr lang="en-US" sz="2800" b="1" dirty="0">
                <a:latin typeface="+mj-lt"/>
              </a:rPr>
              <a:t>Submarine Power </a:t>
            </a:r>
            <a:r>
              <a:rPr lang="en-US" sz="2800" b="1" dirty="0" smtClean="0">
                <a:latin typeface="+mj-lt"/>
              </a:rPr>
              <a:t>Cables </a:t>
            </a:r>
            <a:r>
              <a:rPr lang="en-US" sz="2800" b="1" dirty="0" smtClean="0"/>
              <a:t>and</a:t>
            </a:r>
            <a:r>
              <a:rPr lang="en-US" sz="2800" b="1" dirty="0" smtClean="0">
                <a:latin typeface="+mj-lt"/>
              </a:rPr>
              <a:t> </a:t>
            </a:r>
            <a:r>
              <a:rPr lang="en-US" sz="2800" b="1" dirty="0">
                <a:latin typeface="+mj-lt"/>
              </a:rPr>
              <a:t>the E</a:t>
            </a:r>
            <a:r>
              <a:rPr lang="en-US" sz="2800" b="1" dirty="0" smtClean="0">
                <a:latin typeface="+mj-lt"/>
              </a:rPr>
              <a:t>nvironment</a:t>
            </a:r>
          </a:p>
          <a:p>
            <a:pPr marL="442913" indent="-442913">
              <a:spcBef>
                <a:spcPct val="50000"/>
              </a:spcBef>
              <a:buClr>
                <a:srgbClr val="FF0000"/>
              </a:buClr>
              <a:buFont typeface="Wingdings 2" pitchFamily="-105" charset="2"/>
              <a:buChar char=""/>
            </a:pPr>
            <a:r>
              <a:rPr lang="en-US" sz="2800" b="1" dirty="0" smtClean="0">
                <a:latin typeface="+mj-lt"/>
              </a:rPr>
              <a:t>Other </a:t>
            </a:r>
            <a:r>
              <a:rPr lang="en-US" sz="2800" b="1" dirty="0">
                <a:latin typeface="+mj-lt"/>
              </a:rPr>
              <a:t>S</a:t>
            </a:r>
            <a:r>
              <a:rPr lang="en-US" sz="2800" b="1" dirty="0" smtClean="0">
                <a:latin typeface="+mj-lt"/>
              </a:rPr>
              <a:t>eabed </a:t>
            </a:r>
            <a:r>
              <a:rPr lang="en-US" sz="2800" b="1" dirty="0">
                <a:latin typeface="+mj-lt"/>
              </a:rPr>
              <a:t>U</a:t>
            </a:r>
            <a:r>
              <a:rPr lang="en-US" sz="2800" b="1" dirty="0" smtClean="0">
                <a:latin typeface="+mj-lt"/>
              </a:rPr>
              <a:t>sers</a:t>
            </a:r>
            <a:endParaRPr lang="en-US" sz="2800" b="1" dirty="0">
              <a:latin typeface="+mj-lt"/>
            </a:endParaRPr>
          </a:p>
          <a:p>
            <a:pPr marL="442913" indent="-442913">
              <a:spcBef>
                <a:spcPct val="50000"/>
              </a:spcBef>
              <a:buClr>
                <a:srgbClr val="FF0000"/>
              </a:buClr>
              <a:buFont typeface="Wingdings 2" pitchFamily="-105" charset="2"/>
              <a:buChar char=""/>
            </a:pPr>
            <a:r>
              <a:rPr lang="en-US" sz="2800" b="1" dirty="0" smtClean="0">
                <a:latin typeface="+mj-lt"/>
              </a:rPr>
              <a:t>Submarine Power Cables and the </a:t>
            </a:r>
            <a:r>
              <a:rPr lang="en-US" sz="2800" b="1" dirty="0">
                <a:latin typeface="+mj-lt"/>
              </a:rPr>
              <a:t>F</a:t>
            </a:r>
            <a:r>
              <a:rPr lang="en-US" sz="2800" b="1" dirty="0" smtClean="0">
                <a:latin typeface="+mj-lt"/>
              </a:rPr>
              <a:t>uture</a:t>
            </a:r>
            <a:endParaRPr lang="en-US" sz="2800" b="1" dirty="0">
              <a:latin typeface="+mj-lt"/>
            </a:endParaRPr>
          </a:p>
        </p:txBody>
      </p:sp>
      <p:sp>
        <p:nvSpPr>
          <p:cNvPr id="4099" name="Text Box 3"/>
          <p:cNvSpPr txBox="1">
            <a:spLocks noChangeArrowheads="1"/>
          </p:cNvSpPr>
          <p:nvPr/>
        </p:nvSpPr>
        <p:spPr bwMode="auto">
          <a:xfrm>
            <a:off x="3131840" y="116632"/>
            <a:ext cx="2406650" cy="708025"/>
          </a:xfrm>
          <a:prstGeom prst="rect">
            <a:avLst/>
          </a:prstGeom>
          <a:noFill/>
          <a:ln w="38100" cmpd="dbl">
            <a:noFill/>
            <a:miter lim="800000"/>
            <a:headEnd/>
            <a:tailEnd/>
          </a:ln>
        </p:spPr>
        <p:txBody>
          <a:bodyPr wrap="none">
            <a:spAutoFit/>
          </a:bodyPr>
          <a:lstStyle/>
          <a:p>
            <a:pPr eaLnBrk="1" hangingPunct="1"/>
            <a:r>
              <a:rPr lang="en-GB" sz="4000" b="1" dirty="0">
                <a:solidFill>
                  <a:schemeClr val="bg1"/>
                </a:solidFill>
              </a:rPr>
              <a:t>Contents</a:t>
            </a:r>
            <a:endParaRPr lang="en-US" sz="4000" b="1" dirty="0">
              <a:solidFill>
                <a:schemeClr val="bg1"/>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79512" y="1148407"/>
            <a:ext cx="4032448" cy="5376597"/>
          </a:xfrm>
          <a:prstGeom prst="rect">
            <a:avLst/>
          </a:prstGeom>
          <a:noFill/>
          <a:ln w="28575">
            <a:solidFill>
              <a:schemeClr val="tx1"/>
            </a:solidFill>
            <a:miter lim="800000"/>
            <a:headEnd/>
            <a:tailEnd/>
          </a:ln>
        </p:spPr>
      </p:pic>
      <p:sp>
        <p:nvSpPr>
          <p:cNvPr id="3" name="Rectangle 6"/>
          <p:cNvSpPr>
            <a:spLocks noChangeArrowheads="1"/>
          </p:cNvSpPr>
          <p:nvPr/>
        </p:nvSpPr>
        <p:spPr bwMode="auto">
          <a:xfrm>
            <a:off x="323528" y="116632"/>
            <a:ext cx="7072313" cy="708025"/>
          </a:xfrm>
          <a:prstGeom prst="rect">
            <a:avLst/>
          </a:prstGeom>
          <a:noFill/>
          <a:ln w="9525">
            <a:noFill/>
            <a:miter lim="800000"/>
            <a:headEnd/>
            <a:tailEnd/>
          </a:ln>
        </p:spPr>
        <p:txBody>
          <a:bodyPr>
            <a:spAutoFit/>
          </a:bodyPr>
          <a:lstStyle/>
          <a:p>
            <a:pPr algn="ctr" eaLnBrk="1" hangingPunct="1">
              <a:defRPr/>
            </a:pPr>
            <a:r>
              <a:rPr lang="en-US" sz="4000" b="1" dirty="0" smtClean="0">
                <a:solidFill>
                  <a:schemeClr val="bg1"/>
                </a:solidFill>
                <a:latin typeface="+mj-lt"/>
              </a:rPr>
              <a:t>Cable Laying - 3</a:t>
            </a:r>
            <a:endParaRPr lang="en-US" sz="4000" b="1" dirty="0">
              <a:solidFill>
                <a:schemeClr val="bg1"/>
              </a:solidFill>
              <a:latin typeface="+mj-lt"/>
            </a:endParaRPr>
          </a:p>
        </p:txBody>
      </p:sp>
      <p:sp>
        <p:nvSpPr>
          <p:cNvPr id="4" name="TextBox 3"/>
          <p:cNvSpPr txBox="1"/>
          <p:nvPr/>
        </p:nvSpPr>
        <p:spPr>
          <a:xfrm>
            <a:off x="4211960" y="1420659"/>
            <a:ext cx="4824536" cy="4832092"/>
          </a:xfrm>
          <a:prstGeom prst="rect">
            <a:avLst/>
          </a:prstGeom>
          <a:noFill/>
        </p:spPr>
        <p:txBody>
          <a:bodyPr wrap="square" rtlCol="0">
            <a:spAutoFit/>
          </a:bodyPr>
          <a:lstStyle/>
          <a:p>
            <a:pPr marL="358775" lvl="0" indent="-358775">
              <a:spcBef>
                <a:spcPct val="50000"/>
              </a:spcBef>
              <a:buClr>
                <a:srgbClr val="FF0000"/>
              </a:buClr>
              <a:buFont typeface="Wingdings 2" pitchFamily="-105" charset="2"/>
              <a:buChar char=""/>
            </a:pPr>
            <a:r>
              <a:rPr lang="en-NZ" sz="2200" b="1" dirty="0" smtClean="0"/>
              <a:t>As a cable comes ashore it may be suspended by floats and guided into position by small boats and divers</a:t>
            </a:r>
          </a:p>
          <a:p>
            <a:pPr marL="358775" lvl="0" indent="-358775">
              <a:spcBef>
                <a:spcPct val="50000"/>
              </a:spcBef>
              <a:buClr>
                <a:srgbClr val="FF0000"/>
              </a:buClr>
              <a:buFont typeface="Wingdings 2" pitchFamily="-105" charset="2"/>
              <a:buChar char=""/>
            </a:pPr>
            <a:r>
              <a:rPr lang="en-NZ" sz="2200" b="1" dirty="0" smtClean="0"/>
              <a:t>Floats are detached or deflated  and the cable is placed in its final position as determined by the route survey, which in very shallow water may be undertaken by divers</a:t>
            </a:r>
          </a:p>
          <a:p>
            <a:pPr marL="358775" lvl="0" indent="-358775">
              <a:spcBef>
                <a:spcPct val="50000"/>
              </a:spcBef>
              <a:buClr>
                <a:srgbClr val="FF0000"/>
              </a:buClr>
              <a:buFont typeface="Wingdings 2" pitchFamily="-105" charset="2"/>
              <a:buChar char=""/>
            </a:pPr>
            <a:r>
              <a:rPr lang="en-GB" sz="2200" b="1" dirty="0" smtClean="0"/>
              <a:t>Picture on left shows the </a:t>
            </a:r>
            <a:r>
              <a:rPr lang="en-GB" sz="2200" b="1" dirty="0" err="1" smtClean="0"/>
              <a:t>Basslink</a:t>
            </a:r>
            <a:r>
              <a:rPr lang="en-GB" sz="2200" b="1" dirty="0" smtClean="0"/>
              <a:t> cable, which connects the Australian mainland to Tasmania, coming ashore suspended by floats to allow guidance into its final position</a:t>
            </a:r>
            <a:endParaRPr lang="en-NZ" sz="2200" b="1" dirty="0" smtClean="0"/>
          </a:p>
        </p:txBody>
      </p:sp>
      <p:sp>
        <p:nvSpPr>
          <p:cNvPr id="2" name="Rectangle 1"/>
          <p:cNvSpPr/>
          <p:nvPr/>
        </p:nvSpPr>
        <p:spPr>
          <a:xfrm>
            <a:off x="1331640" y="6531231"/>
            <a:ext cx="1553952" cy="338554"/>
          </a:xfrm>
          <a:prstGeom prst="rect">
            <a:avLst/>
          </a:prstGeom>
        </p:spPr>
        <p:txBody>
          <a:bodyPr wrap="none">
            <a:spAutoFit/>
          </a:bodyPr>
          <a:lstStyle/>
          <a:p>
            <a:r>
              <a:rPr lang="en-NZ" sz="1600" b="1" i="1" dirty="0">
                <a:solidFill>
                  <a:srgbClr val="000099"/>
                </a:solidFill>
              </a:rPr>
              <a:t>Source: </a:t>
            </a:r>
            <a:r>
              <a:rPr lang="en-NZ" sz="1600" b="1" i="1" dirty="0" err="1">
                <a:solidFill>
                  <a:srgbClr val="000099"/>
                </a:solidFill>
              </a:rPr>
              <a:t>Basslink</a:t>
            </a:r>
            <a:endParaRPr lang="en-GB" sz="1600" i="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44421"/>
            <a:ext cx="4572000" cy="4401205"/>
          </a:xfrm>
          <a:prstGeom prst="rect">
            <a:avLst/>
          </a:prstGeom>
        </p:spPr>
        <p:txBody>
          <a:bodyPr wrap="square">
            <a:spAutoFit/>
          </a:bodyPr>
          <a:lstStyle/>
          <a:p>
            <a:pPr marL="442913" lvl="0" indent="-442913">
              <a:spcBef>
                <a:spcPct val="50000"/>
              </a:spcBef>
              <a:buClr>
                <a:srgbClr val="FF0000"/>
              </a:buClr>
              <a:buFont typeface="Wingdings 2" pitchFamily="-105" charset="2"/>
              <a:buChar char=""/>
            </a:pPr>
            <a:r>
              <a:rPr lang="en-AU" sz="2000" b="1" dirty="0" smtClean="0"/>
              <a:t>Repair of damaged power cables require specialist ships and cable jointing experts to replace the damaged section with new cable</a:t>
            </a:r>
          </a:p>
          <a:p>
            <a:pPr marL="442913" indent="-442913">
              <a:spcBef>
                <a:spcPct val="50000"/>
              </a:spcBef>
              <a:buClr>
                <a:srgbClr val="FF0000"/>
              </a:buClr>
              <a:buFont typeface="Wingdings 2" pitchFamily="-105" charset="2"/>
              <a:buChar char=""/>
            </a:pPr>
            <a:r>
              <a:rPr lang="en-AU" sz="2000" b="1" dirty="0" smtClean="0"/>
              <a:t>Completion </a:t>
            </a:r>
            <a:r>
              <a:rPr lang="en-AU" sz="2000" b="1" dirty="0"/>
              <a:t>of a repair can take anything from a few days to a few </a:t>
            </a:r>
            <a:r>
              <a:rPr lang="en-AU" sz="2000" b="1" dirty="0" smtClean="0"/>
              <a:t>weeks, depending on the extent of the damage, location of the fault and time it takes to mobilise a suitably equipped ship</a:t>
            </a:r>
          </a:p>
          <a:p>
            <a:pPr marL="442913" indent="-442913">
              <a:spcBef>
                <a:spcPct val="50000"/>
              </a:spcBef>
              <a:buClr>
                <a:srgbClr val="FF0000"/>
              </a:buClr>
              <a:buFont typeface="Wingdings 2" pitchFamily="-105" charset="2"/>
              <a:buChar char=""/>
            </a:pPr>
            <a:r>
              <a:rPr lang="en-AU" sz="2000" b="1" dirty="0" smtClean="0"/>
              <a:t>A damaged submarine power cable can impact the supply of essential services over a wide area</a:t>
            </a:r>
          </a:p>
        </p:txBody>
      </p:sp>
      <p:sp>
        <p:nvSpPr>
          <p:cNvPr id="3" name="Rectangle 6"/>
          <p:cNvSpPr>
            <a:spLocks noChangeArrowheads="1"/>
          </p:cNvSpPr>
          <p:nvPr/>
        </p:nvSpPr>
        <p:spPr bwMode="auto">
          <a:xfrm>
            <a:off x="323528" y="116632"/>
            <a:ext cx="7072313" cy="708025"/>
          </a:xfrm>
          <a:prstGeom prst="rect">
            <a:avLst/>
          </a:prstGeom>
          <a:noFill/>
          <a:ln w="9525">
            <a:noFill/>
            <a:miter lim="800000"/>
            <a:headEnd/>
            <a:tailEnd/>
          </a:ln>
        </p:spPr>
        <p:txBody>
          <a:bodyPr>
            <a:spAutoFit/>
          </a:bodyPr>
          <a:lstStyle/>
          <a:p>
            <a:pPr algn="ctr" eaLnBrk="1" hangingPunct="1">
              <a:defRPr/>
            </a:pPr>
            <a:r>
              <a:rPr lang="en-US" sz="4000" b="1" dirty="0" smtClean="0">
                <a:solidFill>
                  <a:schemeClr val="bg1"/>
                </a:solidFill>
                <a:latin typeface="+mj-lt"/>
              </a:rPr>
              <a:t>Cable Repairs</a:t>
            </a:r>
            <a:endParaRPr lang="en-US" sz="4000" b="1" dirty="0">
              <a:solidFill>
                <a:schemeClr val="bg1"/>
              </a:solidFill>
              <a:latin typeface="+mj-lt"/>
            </a:endParaRPr>
          </a:p>
        </p:txBody>
      </p:sp>
      <p:pic>
        <p:nvPicPr>
          <p:cNvPr id="5" name="Picture 4" descr="Cable - anchor.jpg"/>
          <p:cNvPicPr>
            <a:picLocks noChangeAspect="1"/>
          </p:cNvPicPr>
          <p:nvPr/>
        </p:nvPicPr>
        <p:blipFill>
          <a:blip r:embed="rId3" cstate="email">
            <a:lum bright="-10000" contrast="10000"/>
            <a:extLst>
              <a:ext uri="{28A0092B-C50C-407E-A947-70E740481C1C}">
                <a14:useLocalDpi xmlns:a14="http://schemas.microsoft.com/office/drawing/2010/main" xmlns=""/>
              </a:ext>
            </a:extLst>
          </a:blip>
          <a:srcRect/>
          <a:stretch>
            <a:fillRect/>
          </a:stretch>
        </p:blipFill>
        <p:spPr>
          <a:xfrm>
            <a:off x="4716016" y="1484784"/>
            <a:ext cx="4114743" cy="4320480"/>
          </a:xfrm>
          <a:prstGeom prst="rect">
            <a:avLst/>
          </a:prstGeom>
          <a:ln w="25400">
            <a:solidFill>
              <a:schemeClr val="tx1"/>
            </a:solidFill>
          </a:ln>
        </p:spPr>
      </p:pic>
      <p:sp>
        <p:nvSpPr>
          <p:cNvPr id="6" name="TextBox 5"/>
          <p:cNvSpPr txBox="1"/>
          <p:nvPr/>
        </p:nvSpPr>
        <p:spPr>
          <a:xfrm>
            <a:off x="4644008" y="5877272"/>
            <a:ext cx="4248472" cy="738664"/>
          </a:xfrm>
          <a:prstGeom prst="rect">
            <a:avLst/>
          </a:prstGeom>
          <a:noFill/>
        </p:spPr>
        <p:txBody>
          <a:bodyPr wrap="square" rtlCol="0">
            <a:spAutoFit/>
          </a:bodyPr>
          <a:lstStyle/>
          <a:p>
            <a:pPr algn="ctr"/>
            <a:r>
              <a:rPr lang="en-US" sz="1400" b="1" dirty="0" smtClean="0"/>
              <a:t>A fishing grapnel snagged on a power cable</a:t>
            </a:r>
            <a:br>
              <a:rPr lang="en-US" sz="1400" b="1" dirty="0" smtClean="0"/>
            </a:br>
            <a:r>
              <a:rPr lang="en-US" sz="1400" b="1" dirty="0" smtClean="0"/>
              <a:t>(which fortunately escaped major damage this time)</a:t>
            </a:r>
          </a:p>
          <a:p>
            <a:pPr algn="ctr"/>
            <a:r>
              <a:rPr lang="en-US" sz="1400" b="1" i="1" dirty="0" smtClean="0">
                <a:solidFill>
                  <a:srgbClr val="000099"/>
                </a:solidFill>
              </a:rPr>
              <a:t>Source: </a:t>
            </a:r>
            <a:r>
              <a:rPr lang="en-US" sz="1400" b="1" i="1" dirty="0" err="1" smtClean="0">
                <a:solidFill>
                  <a:srgbClr val="000099"/>
                </a:solidFill>
              </a:rPr>
              <a:t>Transpower</a:t>
            </a:r>
            <a:r>
              <a:rPr lang="en-US" sz="1400" b="1" i="1" dirty="0" smtClean="0">
                <a:solidFill>
                  <a:srgbClr val="000099"/>
                </a:solidFill>
              </a:rPr>
              <a:t> NZ and </a:t>
            </a:r>
            <a:r>
              <a:rPr lang="en-US" sz="1400" b="1" i="1" dirty="0" err="1" smtClean="0">
                <a:solidFill>
                  <a:srgbClr val="000099"/>
                </a:solidFill>
              </a:rPr>
              <a:t>Seaworks</a:t>
            </a:r>
            <a:r>
              <a:rPr lang="en-US" sz="1400" b="1" i="1" dirty="0" smtClean="0">
                <a:solidFill>
                  <a:srgbClr val="000099"/>
                </a:solidFill>
              </a:rPr>
              <a:t>  </a:t>
            </a:r>
            <a:endParaRPr lang="en-US" sz="1400" b="1" i="1" dirty="0">
              <a:solidFill>
                <a:srgbClr val="000099"/>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3"/>
          <p:cNvSpPr txBox="1">
            <a:spLocks noChangeArrowheads="1"/>
          </p:cNvSpPr>
          <p:nvPr/>
        </p:nvSpPr>
        <p:spPr bwMode="auto">
          <a:xfrm>
            <a:off x="179512" y="1752198"/>
            <a:ext cx="4320480" cy="4154984"/>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US" sz="2400" b="1" dirty="0" smtClean="0"/>
              <a:t>Cables </a:t>
            </a:r>
            <a:r>
              <a:rPr lang="en-US" sz="2400" b="1" dirty="0"/>
              <a:t>may be buried in a narrow (&lt;1 m wide) trench cut by water jet or </a:t>
            </a:r>
            <a:r>
              <a:rPr lang="en-US" sz="2400" b="1" dirty="0" smtClean="0"/>
              <a:t>plough</a:t>
            </a:r>
          </a:p>
          <a:p>
            <a:pPr marL="442913" lvl="0" indent="-442913">
              <a:spcBef>
                <a:spcPct val="50000"/>
              </a:spcBef>
              <a:buClr>
                <a:srgbClr val="FF0000"/>
              </a:buClr>
              <a:buFont typeface="Wingdings 2" pitchFamily="-105" charset="2"/>
              <a:buChar char=""/>
            </a:pPr>
            <a:r>
              <a:rPr lang="en-US" sz="2400" b="1" dirty="0" smtClean="0">
                <a:solidFill>
                  <a:prstClr val="black"/>
                </a:solidFill>
                <a:latin typeface="Calibri" pitchFamily="34" charset="0"/>
              </a:rPr>
              <a:t>The </a:t>
            </a:r>
            <a:r>
              <a:rPr lang="en-US" sz="2400" b="1" dirty="0">
                <a:solidFill>
                  <a:prstClr val="black"/>
                </a:solidFill>
                <a:latin typeface="Calibri" pitchFamily="34" charset="0"/>
              </a:rPr>
              <a:t>plough lifts a wedge of sediment so that the cable can be inserted </a:t>
            </a:r>
            <a:r>
              <a:rPr lang="en-US" sz="2400" b="1" dirty="0" smtClean="0">
                <a:solidFill>
                  <a:prstClr val="black"/>
                </a:solidFill>
                <a:latin typeface="Calibri" pitchFamily="34" charset="0"/>
              </a:rPr>
              <a:t>below</a:t>
            </a:r>
          </a:p>
          <a:p>
            <a:pPr marL="442913" lvl="0" indent="-442913">
              <a:spcBef>
                <a:spcPct val="50000"/>
              </a:spcBef>
              <a:buClr>
                <a:srgbClr val="FF0000"/>
              </a:buClr>
              <a:buFont typeface="Wingdings 2" pitchFamily="-105" charset="2"/>
              <a:buChar char=""/>
            </a:pPr>
            <a:r>
              <a:rPr lang="en-US" sz="2400" b="1" dirty="0" smtClean="0"/>
              <a:t>Average burial </a:t>
            </a:r>
            <a:r>
              <a:rPr lang="en-US" sz="2400" b="1" dirty="0"/>
              <a:t>speed </a:t>
            </a:r>
            <a:r>
              <a:rPr lang="en-US" sz="2400" b="1" dirty="0" smtClean="0"/>
              <a:t>is around </a:t>
            </a:r>
            <a:r>
              <a:rPr lang="en-US" sz="2400" b="1" dirty="0"/>
              <a:t>0.2 </a:t>
            </a:r>
            <a:r>
              <a:rPr lang="en-US" sz="2400" b="1" dirty="0" smtClean="0"/>
              <a:t>km/</a:t>
            </a:r>
            <a:r>
              <a:rPr lang="en-US" sz="2400" b="1" dirty="0" err="1" smtClean="0"/>
              <a:t>hr</a:t>
            </a:r>
            <a:r>
              <a:rPr lang="en-US" sz="2400" b="1" dirty="0" smtClean="0"/>
              <a:t>, </a:t>
            </a:r>
            <a:r>
              <a:rPr lang="en-US" sz="2400" b="1" dirty="0" smtClean="0">
                <a:solidFill>
                  <a:prstClr val="black"/>
                </a:solidFill>
                <a:latin typeface="Calibri" pitchFamily="34" charset="0"/>
              </a:rPr>
              <a:t>dependent </a:t>
            </a:r>
            <a:r>
              <a:rPr lang="en-US" sz="2400" b="1" dirty="0">
                <a:solidFill>
                  <a:prstClr val="black"/>
                </a:solidFill>
                <a:latin typeface="Calibri" pitchFamily="34" charset="0"/>
              </a:rPr>
              <a:t>on cable type and seabed </a:t>
            </a:r>
            <a:r>
              <a:rPr lang="en-US" sz="2400" b="1" dirty="0" smtClean="0">
                <a:solidFill>
                  <a:prstClr val="black"/>
                </a:solidFill>
                <a:latin typeface="Calibri" pitchFamily="34" charset="0"/>
              </a:rPr>
              <a:t>conditions</a:t>
            </a:r>
            <a:endParaRPr lang="en-US" sz="2400" b="1" dirty="0"/>
          </a:p>
        </p:txBody>
      </p:sp>
      <p:sp>
        <p:nvSpPr>
          <p:cNvPr id="18435" name="Text Box 5"/>
          <p:cNvSpPr txBox="1">
            <a:spLocks noChangeArrowheads="1"/>
          </p:cNvSpPr>
          <p:nvPr/>
        </p:nvSpPr>
        <p:spPr bwMode="auto">
          <a:xfrm>
            <a:off x="4788024" y="3212976"/>
            <a:ext cx="4129980" cy="307777"/>
          </a:xfrm>
          <a:prstGeom prst="rect">
            <a:avLst/>
          </a:prstGeom>
          <a:noFill/>
          <a:ln w="9525">
            <a:noFill/>
            <a:miter lim="800000"/>
            <a:headEnd/>
            <a:tailEnd/>
          </a:ln>
        </p:spPr>
        <p:txBody>
          <a:bodyPr wrap="square">
            <a:spAutoFit/>
          </a:bodyPr>
          <a:lstStyle/>
          <a:p>
            <a:pPr lvl="0" algn="ctr">
              <a:defRPr/>
            </a:pPr>
            <a:r>
              <a:rPr lang="en-US" sz="1400" b="1" dirty="0">
                <a:solidFill>
                  <a:prstClr val="black"/>
                </a:solidFill>
              </a:rPr>
              <a:t>Power cable </a:t>
            </a:r>
            <a:r>
              <a:rPr lang="en-US" sz="1400" b="1" dirty="0" smtClean="0">
                <a:solidFill>
                  <a:prstClr val="black"/>
                </a:solidFill>
              </a:rPr>
              <a:t>installation </a:t>
            </a:r>
            <a:r>
              <a:rPr lang="en-US" sz="1400" b="1" dirty="0">
                <a:solidFill>
                  <a:prstClr val="black"/>
                </a:solidFill>
              </a:rPr>
              <a:t>using </a:t>
            </a:r>
            <a:r>
              <a:rPr lang="en-US" sz="1400" b="1" i="1" dirty="0" err="1">
                <a:solidFill>
                  <a:prstClr val="black"/>
                </a:solidFill>
              </a:rPr>
              <a:t>Hydroplow</a:t>
            </a:r>
            <a:endParaRPr lang="en-US" sz="1400" b="1" i="1" dirty="0">
              <a:solidFill>
                <a:prstClr val="black"/>
              </a:solidFill>
            </a:endParaRPr>
          </a:p>
        </p:txBody>
      </p:sp>
      <p:sp>
        <p:nvSpPr>
          <p:cNvPr id="18436" name="Text Box 8"/>
          <p:cNvSpPr txBox="1">
            <a:spLocks noChangeArrowheads="1"/>
          </p:cNvSpPr>
          <p:nvPr/>
        </p:nvSpPr>
        <p:spPr bwMode="auto">
          <a:xfrm>
            <a:off x="179512" y="188640"/>
            <a:ext cx="7072313" cy="708025"/>
          </a:xfrm>
          <a:prstGeom prst="rect">
            <a:avLst/>
          </a:prstGeom>
          <a:noFill/>
          <a:ln w="9525">
            <a:noFill/>
            <a:miter lim="800000"/>
            <a:headEnd/>
            <a:tailEnd/>
          </a:ln>
        </p:spPr>
        <p:txBody>
          <a:bodyPr>
            <a:spAutoFit/>
          </a:bodyPr>
          <a:lstStyle/>
          <a:p>
            <a:pPr algn="ctr" eaLnBrk="1" hangingPunct="1">
              <a:defRPr/>
            </a:pPr>
            <a:r>
              <a:rPr lang="en-US" sz="4000" b="1" dirty="0">
                <a:solidFill>
                  <a:schemeClr val="bg1"/>
                </a:solidFill>
                <a:latin typeface="+mj-lt"/>
              </a:rPr>
              <a:t>Cable </a:t>
            </a:r>
            <a:r>
              <a:rPr lang="en-US" sz="4000" b="1" dirty="0" smtClean="0">
                <a:solidFill>
                  <a:schemeClr val="bg1"/>
                </a:solidFill>
                <a:latin typeface="+mj-lt"/>
              </a:rPr>
              <a:t>Burial - 1</a:t>
            </a:r>
            <a:endParaRPr lang="en-US" sz="4000" b="1" dirty="0">
              <a:solidFill>
                <a:schemeClr val="bg1"/>
              </a:solidFill>
              <a:latin typeface="+mj-lt"/>
            </a:endParaRPr>
          </a:p>
        </p:txBody>
      </p:sp>
      <p:pic>
        <p:nvPicPr>
          <p:cNvPr id="25605" name="Picture 9" descr="Hydroplow UW Bottom load Cozumel4"/>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932040" y="3645024"/>
            <a:ext cx="3766318" cy="2519486"/>
          </a:xfrm>
          <a:prstGeom prst="rect">
            <a:avLst/>
          </a:prstGeom>
          <a:noFill/>
          <a:ln w="28575" cmpd="tri">
            <a:solidFill>
              <a:schemeClr val="tx1"/>
            </a:solidFill>
            <a:miter lim="800000"/>
            <a:headEnd/>
            <a:tailEnd/>
          </a:ln>
        </p:spPr>
      </p:pic>
      <p:pic>
        <p:nvPicPr>
          <p:cNvPr id="25606" name="Picture 10" descr="Nantucket 2005084"/>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4932363" y="1341438"/>
            <a:ext cx="3719512" cy="1781175"/>
          </a:xfrm>
          <a:prstGeom prst="rect">
            <a:avLst/>
          </a:prstGeom>
          <a:noFill/>
          <a:ln w="28575" cmpd="tri">
            <a:solidFill>
              <a:schemeClr val="tx1"/>
            </a:solidFill>
            <a:miter lim="800000"/>
            <a:headEnd/>
            <a:tailEnd/>
          </a:ln>
        </p:spPr>
      </p:pic>
      <p:sp>
        <p:nvSpPr>
          <p:cNvPr id="18439" name="Text Box 11"/>
          <p:cNvSpPr txBox="1">
            <a:spLocks noChangeArrowheads="1"/>
          </p:cNvSpPr>
          <p:nvPr/>
        </p:nvSpPr>
        <p:spPr bwMode="auto">
          <a:xfrm>
            <a:off x="4716016" y="6237312"/>
            <a:ext cx="4176464" cy="523220"/>
          </a:xfrm>
          <a:prstGeom prst="rect">
            <a:avLst/>
          </a:prstGeom>
          <a:noFill/>
          <a:ln w="9525">
            <a:noFill/>
            <a:miter lim="800000"/>
            <a:headEnd/>
            <a:tailEnd/>
          </a:ln>
        </p:spPr>
        <p:txBody>
          <a:bodyPr wrap="square">
            <a:spAutoFit/>
          </a:bodyPr>
          <a:lstStyle/>
          <a:p>
            <a:pPr algn="ctr" eaLnBrk="1" hangingPunct="1">
              <a:defRPr/>
            </a:pPr>
            <a:r>
              <a:rPr lang="en-US" sz="1400" b="1" dirty="0" smtClean="0">
                <a:latin typeface="+mj-lt"/>
              </a:rPr>
              <a:t>Power cable installation using </a:t>
            </a:r>
            <a:r>
              <a:rPr lang="en-US" sz="1400" b="1" i="1" dirty="0" err="1" smtClean="0">
                <a:latin typeface="+mj-lt"/>
              </a:rPr>
              <a:t>Hydroplow</a:t>
            </a:r>
            <a:endParaRPr lang="en-US" sz="1400" b="1" i="1" dirty="0" smtClean="0">
              <a:latin typeface="+mj-lt"/>
            </a:endParaRPr>
          </a:p>
          <a:p>
            <a:pPr eaLnBrk="1" hangingPunct="1">
              <a:defRPr/>
            </a:pPr>
            <a:r>
              <a:rPr lang="en-US" sz="1400" b="1" i="1" dirty="0">
                <a:solidFill>
                  <a:srgbClr val="000099"/>
                </a:solidFill>
                <a:latin typeface="+mj-lt"/>
              </a:rPr>
              <a:t> </a:t>
            </a:r>
            <a:r>
              <a:rPr lang="en-US" sz="1400" b="1" i="1" dirty="0" smtClean="0">
                <a:solidFill>
                  <a:srgbClr val="000099"/>
                </a:solidFill>
                <a:latin typeface="+mj-lt"/>
              </a:rPr>
              <a:t>                           Sources: </a:t>
            </a:r>
            <a:r>
              <a:rPr lang="en-US" sz="1400" b="1" i="1" dirty="0">
                <a:solidFill>
                  <a:srgbClr val="000099"/>
                </a:solidFill>
                <a:latin typeface="+mj-lt"/>
              </a:rPr>
              <a:t>Center </a:t>
            </a:r>
            <a:r>
              <a:rPr lang="en-US" sz="1400" b="1" i="1" dirty="0" smtClean="0">
                <a:solidFill>
                  <a:srgbClr val="000099"/>
                </a:solidFill>
                <a:latin typeface="+mj-lt"/>
              </a:rPr>
              <a:t>Marine</a:t>
            </a:r>
            <a:endParaRPr lang="en-US" sz="1400" b="1" i="1" dirty="0">
              <a:solidFill>
                <a:srgbClr val="000099"/>
              </a:solidFill>
              <a:latin typeface="+mj-lt"/>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0" y="1340768"/>
            <a:ext cx="9024257" cy="5078313"/>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GB" sz="2400" b="1" dirty="0">
                <a:latin typeface="+mj-lt"/>
              </a:rPr>
              <a:t>Cables are typically buried 1 m and exceptionally up to 10 m beneath the seabed to protect against trawl fishing, </a:t>
            </a:r>
            <a:r>
              <a:rPr lang="en-GB" sz="2400" b="1" dirty="0" smtClean="0">
                <a:latin typeface="+mj-lt"/>
              </a:rPr>
              <a:t>anchoring </a:t>
            </a:r>
            <a:r>
              <a:rPr lang="en-GB" sz="2400" b="1" dirty="0">
                <a:latin typeface="+mj-lt"/>
              </a:rPr>
              <a:t>and other </a:t>
            </a:r>
            <a:r>
              <a:rPr lang="en-GB" sz="2400" b="1" dirty="0" smtClean="0">
                <a:latin typeface="+mj-lt"/>
              </a:rPr>
              <a:t>activities</a:t>
            </a:r>
          </a:p>
          <a:p>
            <a:pPr marL="442913" lvl="0" indent="-442913">
              <a:spcBef>
                <a:spcPct val="50000"/>
              </a:spcBef>
              <a:buClr>
                <a:srgbClr val="FF0000"/>
              </a:buClr>
              <a:buFont typeface="Wingdings 2" pitchFamily="-105" charset="2"/>
              <a:buChar char=""/>
            </a:pPr>
            <a:r>
              <a:rPr lang="en-US" sz="2400" b="1" dirty="0" smtClean="0">
                <a:latin typeface="+mj-lt"/>
              </a:rPr>
              <a:t>Multiple cables in the same area are typically buried some distance apart from each other to allow for safe maintenance</a:t>
            </a:r>
          </a:p>
          <a:p>
            <a:pPr marL="442913" lvl="0" indent="-442913">
              <a:spcBef>
                <a:spcPct val="50000"/>
              </a:spcBef>
              <a:buClr>
                <a:srgbClr val="FF0000"/>
              </a:buClr>
              <a:buFont typeface="Wingdings 2" pitchFamily="-105" charset="2"/>
              <a:buChar char=""/>
            </a:pPr>
            <a:r>
              <a:rPr lang="en-US" sz="2400" b="1" dirty="0">
                <a:latin typeface="Calibri" pitchFamily="34" charset="0"/>
              </a:rPr>
              <a:t>Burial may locally disrupt the seabed along a narrow path and form turbid water. The extent of this is dependent upon burial technique, seabed type and wave/current action </a:t>
            </a:r>
            <a:endParaRPr lang="en-US" sz="2400" b="1" dirty="0" smtClean="0">
              <a:latin typeface="Calibri" pitchFamily="34" charset="0"/>
            </a:endParaRPr>
          </a:p>
          <a:p>
            <a:pPr marL="442913" lvl="0" indent="-442913">
              <a:spcBef>
                <a:spcPct val="50000"/>
              </a:spcBef>
              <a:buClr>
                <a:srgbClr val="FF0000"/>
              </a:buClr>
              <a:buFont typeface="Wingdings 2" pitchFamily="-105" charset="2"/>
              <a:buChar char=""/>
            </a:pPr>
            <a:r>
              <a:rPr lang="en-GB" sz="2400" b="1" dirty="0">
                <a:latin typeface="+mj-lt"/>
              </a:rPr>
              <a:t>In the absence of cable-based studies, analysis of seabed disturbance from fishing and other activities suggests that impacts are short-lived (months) where waves/currents are active, but possibly longer-lived in deeper, less turbulent water</a:t>
            </a:r>
          </a:p>
        </p:txBody>
      </p:sp>
      <p:sp>
        <p:nvSpPr>
          <p:cNvPr id="19459" name="Text Box 5"/>
          <p:cNvSpPr txBox="1">
            <a:spLocks noChangeArrowheads="1"/>
          </p:cNvSpPr>
          <p:nvPr/>
        </p:nvSpPr>
        <p:spPr bwMode="auto">
          <a:xfrm>
            <a:off x="251520" y="188640"/>
            <a:ext cx="7072313" cy="708025"/>
          </a:xfrm>
          <a:prstGeom prst="rect">
            <a:avLst/>
          </a:prstGeom>
          <a:noFill/>
          <a:ln w="9525">
            <a:noFill/>
            <a:miter lim="800000"/>
            <a:headEnd/>
            <a:tailEnd/>
          </a:ln>
        </p:spPr>
        <p:txBody>
          <a:bodyPr>
            <a:spAutoFit/>
          </a:bodyPr>
          <a:lstStyle/>
          <a:p>
            <a:pPr algn="ctr" eaLnBrk="1" hangingPunct="1">
              <a:defRPr/>
            </a:pPr>
            <a:r>
              <a:rPr lang="en-US" sz="4000" b="1" dirty="0">
                <a:solidFill>
                  <a:schemeClr val="bg1"/>
                </a:solidFill>
                <a:latin typeface="+mj-lt"/>
              </a:rPr>
              <a:t>Cable </a:t>
            </a:r>
            <a:r>
              <a:rPr lang="en-US" sz="4000" b="1" dirty="0" smtClean="0">
                <a:solidFill>
                  <a:schemeClr val="bg1"/>
                </a:solidFill>
                <a:latin typeface="+mj-lt"/>
              </a:rPr>
              <a:t>Burial - 2</a:t>
            </a:r>
            <a:endParaRPr lang="en-US" sz="4000" b="1" dirty="0">
              <a:solidFill>
                <a:schemeClr val="bg1"/>
              </a:solidFill>
              <a:latin typeface="+mj-lt"/>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179512" y="1038672"/>
            <a:ext cx="8856984" cy="3077766"/>
          </a:xfrm>
          <a:prstGeom prst="rect">
            <a:avLst/>
          </a:prstGeom>
          <a:noFill/>
          <a:ln w="9525">
            <a:noFill/>
            <a:miter lim="800000"/>
            <a:headEnd/>
            <a:tailEnd/>
          </a:ln>
        </p:spPr>
        <p:txBody>
          <a:bodyPr wrap="square">
            <a:spAutoFit/>
          </a:bodyPr>
          <a:lstStyle/>
          <a:p>
            <a:pPr marL="442913" lvl="0" indent="-442913">
              <a:spcBef>
                <a:spcPts val="600"/>
              </a:spcBef>
              <a:spcAft>
                <a:spcPts val="600"/>
              </a:spcAft>
              <a:buClr>
                <a:srgbClr val="FF0000"/>
              </a:buClr>
              <a:buFont typeface="Wingdings 2" pitchFamily="-105" charset="2"/>
              <a:buChar char=""/>
            </a:pPr>
            <a:r>
              <a:rPr lang="en-US" sz="2400" b="1" dirty="0" smtClean="0">
                <a:latin typeface="+mj-lt"/>
              </a:rPr>
              <a:t>Burial is not </a:t>
            </a:r>
            <a:r>
              <a:rPr lang="en-US" sz="2400" b="1" dirty="0">
                <a:latin typeface="+mj-lt"/>
              </a:rPr>
              <a:t>always possible, especially in rocky </a:t>
            </a:r>
            <a:r>
              <a:rPr lang="en-US" sz="2400" b="1" dirty="0" smtClean="0">
                <a:latin typeface="+mj-lt"/>
              </a:rPr>
              <a:t>areas</a:t>
            </a:r>
          </a:p>
          <a:p>
            <a:pPr marL="442913" lvl="0" indent="-442913">
              <a:spcBef>
                <a:spcPts val="600"/>
              </a:spcBef>
              <a:spcAft>
                <a:spcPts val="600"/>
              </a:spcAft>
              <a:buClr>
                <a:srgbClr val="FF0000"/>
              </a:buClr>
              <a:buFont typeface="Wingdings 2" pitchFamily="-105" charset="2"/>
              <a:buChar char=""/>
            </a:pPr>
            <a:r>
              <a:rPr lang="en-US" sz="2400" b="1" dirty="0" smtClean="0">
                <a:latin typeface="+mj-lt"/>
              </a:rPr>
              <a:t>Alternate </a:t>
            </a:r>
            <a:r>
              <a:rPr lang="en-US" sz="2400" b="1" dirty="0">
                <a:latin typeface="+mj-lt"/>
              </a:rPr>
              <a:t>methods to </a:t>
            </a:r>
            <a:r>
              <a:rPr lang="en-US" sz="2400" b="1" dirty="0" smtClean="0">
                <a:latin typeface="+mj-lt"/>
              </a:rPr>
              <a:t>protect </a:t>
            </a:r>
            <a:r>
              <a:rPr lang="en-US" sz="2400" b="1" dirty="0">
                <a:latin typeface="+mj-lt"/>
              </a:rPr>
              <a:t>cable </a:t>
            </a:r>
            <a:r>
              <a:rPr lang="en-US" sz="2400" b="1" dirty="0" smtClean="0">
                <a:latin typeface="+mj-lt"/>
              </a:rPr>
              <a:t>include:</a:t>
            </a:r>
          </a:p>
          <a:p>
            <a:pPr marL="900113" lvl="1" indent="-442913">
              <a:spcBef>
                <a:spcPts val="600"/>
              </a:spcBef>
              <a:spcAft>
                <a:spcPts val="600"/>
              </a:spcAft>
              <a:buClr>
                <a:srgbClr val="FF0000"/>
              </a:buClr>
              <a:buFont typeface="Wingdings" pitchFamily="2" charset="2"/>
              <a:buChar char="Ø"/>
            </a:pPr>
            <a:r>
              <a:rPr lang="en-US" sz="2400" b="1" dirty="0" smtClean="0">
                <a:latin typeface="+mj-lt"/>
              </a:rPr>
              <a:t>Rock placement</a:t>
            </a:r>
          </a:p>
          <a:p>
            <a:pPr marL="900113" lvl="1" indent="-442913">
              <a:spcBef>
                <a:spcPts val="600"/>
              </a:spcBef>
              <a:spcAft>
                <a:spcPts val="600"/>
              </a:spcAft>
              <a:buClr>
                <a:srgbClr val="FF0000"/>
              </a:buClr>
              <a:buFont typeface="Wingdings" pitchFamily="2" charset="2"/>
              <a:buChar char="Ø"/>
            </a:pPr>
            <a:r>
              <a:rPr lang="en-US" sz="2400" b="1" dirty="0" smtClean="0">
                <a:latin typeface="+mj-lt"/>
              </a:rPr>
              <a:t>Articulated pipe</a:t>
            </a:r>
          </a:p>
          <a:p>
            <a:pPr marL="900113" lvl="1" indent="-442913">
              <a:spcBef>
                <a:spcPts val="600"/>
              </a:spcBef>
              <a:spcAft>
                <a:spcPts val="600"/>
              </a:spcAft>
              <a:buClr>
                <a:srgbClr val="FF0000"/>
              </a:buClr>
              <a:buFont typeface="Wingdings" pitchFamily="2" charset="2"/>
              <a:buChar char="Ø"/>
            </a:pPr>
            <a:r>
              <a:rPr lang="en-US" sz="2400" b="1" dirty="0" smtClean="0">
                <a:latin typeface="+mj-lt"/>
              </a:rPr>
              <a:t>Concrete mattress</a:t>
            </a:r>
          </a:p>
          <a:p>
            <a:pPr marL="442913" lvl="0" indent="-442913">
              <a:spcBef>
                <a:spcPts val="600"/>
              </a:spcBef>
              <a:spcAft>
                <a:spcPts val="600"/>
              </a:spcAft>
              <a:buClr>
                <a:srgbClr val="FF0000"/>
              </a:buClr>
              <a:buFont typeface="Wingdings 2" pitchFamily="-105" charset="2"/>
              <a:buChar char=""/>
            </a:pPr>
            <a:r>
              <a:rPr lang="en-US" sz="2400" b="1" dirty="0" smtClean="0">
                <a:latin typeface="+mj-lt"/>
              </a:rPr>
              <a:t>Periodic </a:t>
            </a:r>
            <a:r>
              <a:rPr lang="en-US" sz="2400" b="1" dirty="0">
                <a:latin typeface="+mj-lt"/>
              </a:rPr>
              <a:t>surveys </a:t>
            </a:r>
            <a:r>
              <a:rPr lang="en-US" sz="2400" b="1" dirty="0" smtClean="0">
                <a:latin typeface="+mj-lt"/>
              </a:rPr>
              <a:t>are required to check that cable remains secure</a:t>
            </a:r>
            <a:endParaRPr lang="en-US" sz="2400" b="1" dirty="0">
              <a:latin typeface="+mj-lt"/>
            </a:endParaRPr>
          </a:p>
        </p:txBody>
      </p:sp>
      <p:sp>
        <p:nvSpPr>
          <p:cNvPr id="20483" name="Text Box 5"/>
          <p:cNvSpPr txBox="1">
            <a:spLocks noChangeArrowheads="1"/>
          </p:cNvSpPr>
          <p:nvPr/>
        </p:nvSpPr>
        <p:spPr bwMode="auto">
          <a:xfrm>
            <a:off x="251520" y="116632"/>
            <a:ext cx="7000875" cy="707886"/>
          </a:xfrm>
          <a:prstGeom prst="rect">
            <a:avLst/>
          </a:prstGeom>
          <a:noFill/>
          <a:ln w="9525">
            <a:noFill/>
            <a:miter lim="800000"/>
            <a:headEnd/>
            <a:tailEnd/>
          </a:ln>
        </p:spPr>
        <p:txBody>
          <a:bodyPr>
            <a:spAutoFit/>
          </a:bodyPr>
          <a:lstStyle/>
          <a:p>
            <a:pPr algn="ctr" eaLnBrk="1" hangingPunct="1">
              <a:defRPr/>
            </a:pPr>
            <a:r>
              <a:rPr lang="en-US" sz="4000" b="1" dirty="0">
                <a:solidFill>
                  <a:schemeClr val="bg1"/>
                </a:solidFill>
                <a:latin typeface="+mj-lt"/>
              </a:rPr>
              <a:t>Other P</a:t>
            </a:r>
            <a:r>
              <a:rPr lang="en-US" sz="4000" b="1" dirty="0" smtClean="0">
                <a:solidFill>
                  <a:schemeClr val="bg1"/>
                </a:solidFill>
                <a:latin typeface="+mj-lt"/>
              </a:rPr>
              <a:t>rotection Options</a:t>
            </a:r>
            <a:endParaRPr lang="en-US" sz="4000" b="1" dirty="0">
              <a:solidFill>
                <a:schemeClr val="bg1"/>
              </a:solidFill>
              <a:latin typeface="+mj-lt"/>
            </a:endParaRPr>
          </a:p>
        </p:txBody>
      </p:sp>
      <p:pic>
        <p:nvPicPr>
          <p:cNvPr id="27652" name="Picture 2" descr="Tidal Cables"/>
          <p:cNvPicPr>
            <a:picLocks noChangeAspect="1" noChangeArrowheads="1"/>
          </p:cNvPicPr>
          <p:nvPr/>
        </p:nvPicPr>
        <p:blipFill>
          <a:blip r:embed="rId3" cstate="email">
            <a:lum bright="-10000" contrast="30000"/>
            <a:extLst>
              <a:ext uri="{28A0092B-C50C-407E-A947-70E740481C1C}">
                <a14:useLocalDpi xmlns:a14="http://schemas.microsoft.com/office/drawing/2010/main" xmlns=""/>
              </a:ext>
            </a:extLst>
          </a:blip>
          <a:srcRect/>
          <a:stretch>
            <a:fillRect/>
          </a:stretch>
        </p:blipFill>
        <p:spPr bwMode="auto">
          <a:xfrm>
            <a:off x="3232423" y="4135760"/>
            <a:ext cx="2808312" cy="1944216"/>
          </a:xfrm>
          <a:prstGeom prst="rect">
            <a:avLst/>
          </a:prstGeom>
          <a:noFill/>
          <a:ln w="28575" cmpd="tri">
            <a:solidFill>
              <a:schemeClr val="tx1"/>
            </a:solidFill>
            <a:miter lim="800000"/>
            <a:headEnd/>
            <a:tailEnd/>
          </a:ln>
        </p:spPr>
      </p:pic>
      <p:sp>
        <p:nvSpPr>
          <p:cNvPr id="20485" name="Rectangle 4"/>
          <p:cNvSpPr>
            <a:spLocks noChangeArrowheads="1"/>
          </p:cNvSpPr>
          <p:nvPr/>
        </p:nvSpPr>
        <p:spPr bwMode="auto">
          <a:xfrm>
            <a:off x="3138110" y="6100721"/>
            <a:ext cx="2946058" cy="523220"/>
          </a:xfrm>
          <a:prstGeom prst="rect">
            <a:avLst/>
          </a:prstGeom>
          <a:noFill/>
          <a:ln w="9525">
            <a:noFill/>
            <a:miter lim="800000"/>
            <a:headEnd/>
            <a:tailEnd/>
          </a:ln>
        </p:spPr>
        <p:txBody>
          <a:bodyPr wrap="square">
            <a:spAutoFit/>
          </a:bodyPr>
          <a:lstStyle/>
          <a:p>
            <a:pPr algn="ctr" eaLnBrk="1" hangingPunct="1">
              <a:defRPr/>
            </a:pPr>
            <a:r>
              <a:rPr lang="en-US" sz="1400" b="1" dirty="0">
                <a:latin typeface="+mj-lt"/>
              </a:rPr>
              <a:t>A</a:t>
            </a:r>
            <a:r>
              <a:rPr lang="en-US" sz="1400" b="1" dirty="0" smtClean="0">
                <a:latin typeface="+mj-lt"/>
              </a:rPr>
              <a:t>rticulated </a:t>
            </a:r>
            <a:r>
              <a:rPr lang="en-US" sz="1400" b="1" dirty="0">
                <a:latin typeface="+mj-lt"/>
              </a:rPr>
              <a:t>P</a:t>
            </a:r>
            <a:r>
              <a:rPr lang="en-US" sz="1400" b="1" dirty="0" smtClean="0">
                <a:latin typeface="+mj-lt"/>
              </a:rPr>
              <a:t>ipe </a:t>
            </a:r>
            <a:endParaRPr lang="en-US" sz="1400" b="1" dirty="0">
              <a:latin typeface="+mj-lt"/>
            </a:endParaRPr>
          </a:p>
          <a:p>
            <a:pPr algn="ctr" eaLnBrk="1" hangingPunct="1">
              <a:defRPr/>
            </a:pPr>
            <a:r>
              <a:rPr lang="en-US" sz="1400" b="1" i="1" dirty="0" smtClean="0">
                <a:solidFill>
                  <a:srgbClr val="000099"/>
                </a:solidFill>
                <a:latin typeface="+mj-lt"/>
              </a:rPr>
              <a:t>Source: EMEC</a:t>
            </a:r>
            <a:endParaRPr lang="en-US" sz="1400" b="1" i="1" dirty="0">
              <a:solidFill>
                <a:srgbClr val="000099"/>
              </a:solidFill>
              <a:latin typeface="+mj-lt"/>
            </a:endParaRPr>
          </a:p>
        </p:txBody>
      </p:sp>
      <p:pic>
        <p:nvPicPr>
          <p:cNvPr id="27654" name="Picture 10" descr="FlexiWeight 033.jpg"/>
          <p:cNvPicPr>
            <a:picLocks noChangeAspect="1" noChangeArrowheads="1"/>
          </p:cNvPicPr>
          <p:nvPr/>
        </p:nvPicPr>
        <p:blipFill>
          <a:blip r:embed="rId4" r:link="rId5" cstate="email">
            <a:extLst>
              <a:ext uri="{28A0092B-C50C-407E-A947-70E740481C1C}">
                <a14:useLocalDpi xmlns:a14="http://schemas.microsoft.com/office/drawing/2010/main" xmlns=""/>
              </a:ext>
            </a:extLst>
          </a:blip>
          <a:srcRect/>
          <a:stretch>
            <a:fillRect/>
          </a:stretch>
        </p:blipFill>
        <p:spPr bwMode="auto">
          <a:xfrm>
            <a:off x="6226229" y="4149080"/>
            <a:ext cx="2736304" cy="1918345"/>
          </a:xfrm>
          <a:prstGeom prst="rect">
            <a:avLst/>
          </a:prstGeom>
          <a:noFill/>
          <a:ln w="28575" cmpd="tri">
            <a:solidFill>
              <a:schemeClr val="tx1"/>
            </a:solidFill>
            <a:miter lim="800000"/>
            <a:headEnd/>
            <a:tailEnd/>
          </a:ln>
        </p:spPr>
      </p:pic>
      <p:sp>
        <p:nvSpPr>
          <p:cNvPr id="20487" name="Rectangle 11"/>
          <p:cNvSpPr>
            <a:spLocks noChangeArrowheads="1"/>
          </p:cNvSpPr>
          <p:nvPr/>
        </p:nvSpPr>
        <p:spPr bwMode="auto">
          <a:xfrm>
            <a:off x="6658277" y="6143606"/>
            <a:ext cx="1872208" cy="424623"/>
          </a:xfrm>
          <a:prstGeom prst="rect">
            <a:avLst/>
          </a:prstGeom>
          <a:noFill/>
          <a:ln w="9525">
            <a:noFill/>
            <a:miter lim="800000"/>
            <a:headEnd/>
            <a:tailEnd/>
          </a:ln>
        </p:spPr>
        <p:txBody>
          <a:bodyPr wrap="none" anchor="ctr"/>
          <a:lstStyle/>
          <a:p>
            <a:pPr algn="ctr">
              <a:defRPr/>
            </a:pPr>
            <a:r>
              <a:rPr lang="en-US" sz="1400" b="1" dirty="0" smtClean="0">
                <a:latin typeface="+mj-lt"/>
              </a:rPr>
              <a:t>Concrete </a:t>
            </a:r>
            <a:r>
              <a:rPr lang="en-US" sz="1400" b="1" dirty="0">
                <a:latin typeface="+mj-lt"/>
              </a:rPr>
              <a:t>M</a:t>
            </a:r>
            <a:r>
              <a:rPr lang="en-US" sz="1400" b="1" dirty="0" smtClean="0">
                <a:latin typeface="+mj-lt"/>
              </a:rPr>
              <a:t>attress</a:t>
            </a:r>
          </a:p>
          <a:p>
            <a:pPr algn="ctr">
              <a:defRPr/>
            </a:pPr>
            <a:r>
              <a:rPr lang="en-US" sz="1400" b="1" i="1" dirty="0" smtClean="0">
                <a:solidFill>
                  <a:srgbClr val="000099"/>
                </a:solidFill>
                <a:latin typeface="+mj-lt"/>
              </a:rPr>
              <a:t>Source: Found Ocean</a:t>
            </a:r>
            <a:endParaRPr lang="en-US" sz="1400" b="1" i="1" dirty="0">
              <a:solidFill>
                <a:srgbClr val="000099"/>
              </a:solidFill>
              <a:latin typeface="+mj-lt"/>
            </a:endParaRPr>
          </a:p>
        </p:txBody>
      </p:sp>
      <p:sp>
        <p:nvSpPr>
          <p:cNvPr id="20488" name="Rectangle 23"/>
          <p:cNvSpPr>
            <a:spLocks noChangeArrowheads="1"/>
          </p:cNvSpPr>
          <p:nvPr/>
        </p:nvSpPr>
        <p:spPr bwMode="auto">
          <a:xfrm>
            <a:off x="573771" y="6117033"/>
            <a:ext cx="1997544" cy="523220"/>
          </a:xfrm>
          <a:prstGeom prst="rect">
            <a:avLst/>
          </a:prstGeom>
          <a:noFill/>
          <a:ln w="9525">
            <a:noFill/>
            <a:miter lim="800000"/>
            <a:headEnd/>
            <a:tailEnd/>
          </a:ln>
        </p:spPr>
        <p:txBody>
          <a:bodyPr wrap="none" anchor="ctr"/>
          <a:lstStyle/>
          <a:p>
            <a:pPr algn="ctr"/>
            <a:r>
              <a:rPr lang="en-US" sz="1400" b="1" dirty="0"/>
              <a:t>Rock Placement </a:t>
            </a:r>
            <a:r>
              <a:rPr lang="en-US" sz="1400" b="1" dirty="0" smtClean="0"/>
              <a:t>Vessel</a:t>
            </a:r>
            <a:r>
              <a:rPr lang="en-US" sz="1400" b="1" dirty="0"/>
              <a:t/>
            </a:r>
            <a:br>
              <a:rPr lang="en-US" sz="1400" b="1" dirty="0"/>
            </a:br>
            <a:r>
              <a:rPr lang="en-US" sz="1400" b="1" i="1" dirty="0" smtClean="0">
                <a:solidFill>
                  <a:srgbClr val="000099"/>
                </a:solidFill>
              </a:rPr>
              <a:t>Source: </a:t>
            </a:r>
            <a:r>
              <a:rPr lang="en-US" sz="1400" b="1" i="1" dirty="0">
                <a:solidFill>
                  <a:srgbClr val="000099"/>
                </a:solidFill>
              </a:rPr>
              <a:t>Marine </a:t>
            </a:r>
            <a:r>
              <a:rPr lang="en-US" sz="1400" b="1" i="1" dirty="0" smtClean="0">
                <a:solidFill>
                  <a:srgbClr val="000099"/>
                </a:solidFill>
              </a:rPr>
              <a:t>Traffic</a:t>
            </a:r>
            <a:endParaRPr lang="en-US" sz="1400" b="1" i="1" dirty="0">
              <a:solidFill>
                <a:srgbClr val="000099"/>
              </a:solidFill>
            </a:endParaRPr>
          </a:p>
        </p:txBody>
      </p:sp>
      <p:pic>
        <p:nvPicPr>
          <p:cNvPr id="27657" name="Picture 2"/>
          <p:cNvPicPr>
            <a:picLocks noChangeAspect="1" noChangeArrowheads="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179512" y="4149080"/>
            <a:ext cx="2786062" cy="1931086"/>
          </a:xfrm>
          <a:prstGeom prst="rect">
            <a:avLst/>
          </a:prstGeom>
          <a:noFill/>
          <a:ln w="28575" cmpd="tri">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ChangeArrowheads="1"/>
          </p:cNvSpPr>
          <p:nvPr/>
        </p:nvSpPr>
        <p:spPr bwMode="auto">
          <a:xfrm>
            <a:off x="251520" y="1808237"/>
            <a:ext cx="8640960" cy="3693319"/>
          </a:xfrm>
          <a:prstGeom prst="rect">
            <a:avLst/>
          </a:prstGeom>
          <a:noFill/>
          <a:ln w="9525">
            <a:noFill/>
            <a:miter lim="800000"/>
            <a:headEnd/>
            <a:tailEnd/>
          </a:ln>
        </p:spPr>
        <p:txBody>
          <a:bodyPr wrap="square" anchor="ctr">
            <a:spAutoFit/>
          </a:bodyPr>
          <a:lstStyle/>
          <a:p>
            <a:pPr>
              <a:spcBef>
                <a:spcPts val="600"/>
              </a:spcBef>
              <a:spcAft>
                <a:spcPts val="600"/>
              </a:spcAft>
            </a:pPr>
            <a:r>
              <a:rPr lang="en-GB" sz="2800" b="1" dirty="0">
                <a:latin typeface="Calibri" pitchFamily="34" charset="0"/>
              </a:rPr>
              <a:t>Recognizing the value to humanity of national and international cables (communications and power), </a:t>
            </a:r>
            <a:r>
              <a:rPr lang="en-GB" sz="2800" b="1" dirty="0" smtClean="0">
                <a:latin typeface="Calibri" pitchFamily="34" charset="0"/>
              </a:rPr>
              <a:t>submarine cables </a:t>
            </a:r>
            <a:r>
              <a:rPr lang="en-GB" sz="2800" b="1" dirty="0">
                <a:latin typeface="Calibri" pitchFamily="34" charset="0"/>
              </a:rPr>
              <a:t>are protected by </a:t>
            </a:r>
            <a:r>
              <a:rPr lang="en-GB" sz="2800" b="1" dirty="0" smtClean="0">
                <a:latin typeface="Calibri" pitchFamily="34" charset="0"/>
              </a:rPr>
              <a:t>international </a:t>
            </a:r>
            <a:r>
              <a:rPr lang="en-GB" sz="2800" b="1" dirty="0">
                <a:latin typeface="Calibri" pitchFamily="34" charset="0"/>
              </a:rPr>
              <a:t>treaties</a:t>
            </a:r>
            <a:r>
              <a:rPr lang="en-GB" sz="2800" b="1" dirty="0" smtClean="0">
                <a:latin typeface="Calibri" pitchFamily="34" charset="0"/>
              </a:rPr>
              <a:t>:</a:t>
            </a:r>
            <a:endParaRPr lang="en-GB" sz="2800" b="1" dirty="0">
              <a:latin typeface="Calibri" pitchFamily="34" charset="0"/>
            </a:endParaRPr>
          </a:p>
          <a:p>
            <a:pPr marL="357188" indent="-357188">
              <a:spcBef>
                <a:spcPts val="600"/>
              </a:spcBef>
              <a:spcAft>
                <a:spcPts val="600"/>
              </a:spcAft>
              <a:buClr>
                <a:srgbClr val="FF0000"/>
              </a:buClr>
              <a:buFont typeface="Wingdings 2" pitchFamily="-105" charset="2"/>
              <a:buChar char=""/>
            </a:pPr>
            <a:r>
              <a:rPr lang="en-US" sz="2400" b="1" dirty="0" smtClean="0">
                <a:latin typeface="Calibri" pitchFamily="34" charset="0"/>
              </a:rPr>
              <a:t>1884: The International Convention for the Protection of Submarine Cables</a:t>
            </a:r>
            <a:endParaRPr lang="en-US" sz="2400" b="1" dirty="0">
              <a:latin typeface="Calibri" pitchFamily="34" charset="0"/>
            </a:endParaRPr>
          </a:p>
          <a:p>
            <a:pPr marL="357188" indent="-357188">
              <a:spcBef>
                <a:spcPts val="600"/>
              </a:spcBef>
              <a:spcAft>
                <a:spcPts val="600"/>
              </a:spcAft>
              <a:buClr>
                <a:srgbClr val="FF0000"/>
              </a:buClr>
              <a:buFont typeface="Wingdings 2" pitchFamily="-105" charset="2"/>
              <a:buChar char=""/>
            </a:pPr>
            <a:r>
              <a:rPr lang="en-US" sz="2400" b="1" dirty="0" smtClean="0">
                <a:latin typeface="Calibri" pitchFamily="34" charset="0"/>
              </a:rPr>
              <a:t>1958: The Geneva Conventions </a:t>
            </a:r>
            <a:r>
              <a:rPr lang="en-US" sz="2400" b="1" dirty="0">
                <a:latin typeface="Calibri" pitchFamily="34" charset="0"/>
              </a:rPr>
              <a:t>o</a:t>
            </a:r>
            <a:r>
              <a:rPr lang="en-US" sz="2400" b="1" dirty="0" smtClean="0">
                <a:latin typeface="Calibri" pitchFamily="34" charset="0"/>
              </a:rPr>
              <a:t>f the Continental Shelf and High Seas</a:t>
            </a:r>
          </a:p>
          <a:p>
            <a:pPr marL="357188" indent="-357188">
              <a:spcBef>
                <a:spcPts val="600"/>
              </a:spcBef>
              <a:spcAft>
                <a:spcPts val="600"/>
              </a:spcAft>
              <a:buClr>
                <a:srgbClr val="FF0000"/>
              </a:buClr>
              <a:buFont typeface="Wingdings 2" pitchFamily="-105" charset="2"/>
              <a:buChar char=""/>
            </a:pPr>
            <a:r>
              <a:rPr lang="en-US" sz="2400" b="1" dirty="0" smtClean="0">
                <a:latin typeface="Calibri" pitchFamily="34" charset="0"/>
              </a:rPr>
              <a:t>1982: United Nations Convention on Law </a:t>
            </a:r>
            <a:r>
              <a:rPr lang="en-US" sz="2400" b="1" dirty="0">
                <a:latin typeface="Calibri" pitchFamily="34" charset="0"/>
              </a:rPr>
              <a:t>o</a:t>
            </a:r>
            <a:r>
              <a:rPr lang="en-US" sz="2400" b="1" dirty="0" smtClean="0">
                <a:latin typeface="Calibri" pitchFamily="34" charset="0"/>
              </a:rPr>
              <a:t>f </a:t>
            </a:r>
            <a:r>
              <a:rPr lang="en-US" sz="2400" b="1" dirty="0">
                <a:latin typeface="Calibri" pitchFamily="34" charset="0"/>
              </a:rPr>
              <a:t>t</a:t>
            </a:r>
            <a:r>
              <a:rPr lang="en-US" sz="2400" b="1" dirty="0" smtClean="0">
                <a:latin typeface="Calibri" pitchFamily="34" charset="0"/>
              </a:rPr>
              <a:t>he Sea (</a:t>
            </a:r>
            <a:r>
              <a:rPr lang="en-US" sz="2400" b="1" dirty="0" err="1" smtClean="0">
                <a:latin typeface="Calibri" pitchFamily="34" charset="0"/>
              </a:rPr>
              <a:t>UNCLOS</a:t>
            </a:r>
            <a:r>
              <a:rPr lang="en-US" sz="2400" b="1" dirty="0" smtClean="0">
                <a:latin typeface="Calibri" pitchFamily="34" charset="0"/>
              </a:rPr>
              <a:t>)</a:t>
            </a:r>
            <a:endParaRPr lang="en-GB" sz="2400" b="1" dirty="0">
              <a:latin typeface="Calibri" pitchFamily="34" charset="0"/>
            </a:endParaRPr>
          </a:p>
        </p:txBody>
      </p:sp>
      <p:sp>
        <p:nvSpPr>
          <p:cNvPr id="5" name="Rectangle 4"/>
          <p:cNvSpPr/>
          <p:nvPr/>
        </p:nvSpPr>
        <p:spPr>
          <a:xfrm>
            <a:off x="1289874" y="116632"/>
            <a:ext cx="4931928" cy="707886"/>
          </a:xfrm>
          <a:prstGeom prst="rect">
            <a:avLst/>
          </a:prstGeom>
        </p:spPr>
        <p:txBody>
          <a:bodyPr wrap="none">
            <a:spAutoFit/>
          </a:bodyPr>
          <a:lstStyle/>
          <a:p>
            <a:pPr algn="ctr">
              <a:spcBef>
                <a:spcPct val="50000"/>
              </a:spcBef>
              <a:buClr>
                <a:srgbClr val="0033CC"/>
              </a:buClr>
              <a:buFont typeface="Wingdings 2" pitchFamily="-105" charset="2"/>
              <a:buNone/>
            </a:pPr>
            <a:r>
              <a:rPr lang="en-US" sz="4000" b="1" dirty="0" smtClean="0">
                <a:solidFill>
                  <a:schemeClr val="bg1"/>
                </a:solidFill>
                <a:latin typeface="Calibri" pitchFamily="34" charset="0"/>
              </a:rPr>
              <a:t>Cables and the Law - 1</a:t>
            </a:r>
            <a:endParaRPr lang="en-US" sz="4000" b="1" dirty="0">
              <a:solidFill>
                <a:schemeClr val="bg1"/>
              </a:solidFill>
              <a:latin typeface="Calibri" pitchFamily="34" charset="0"/>
            </a:endParaRPr>
          </a:p>
        </p:txBody>
      </p:sp>
    </p:spTree>
    <p:extLst>
      <p:ext uri="{BB962C8B-B14F-4D97-AF65-F5344CB8AC3E}">
        <p14:creationId xmlns:p14="http://schemas.microsoft.com/office/powerpoint/2010/main" xmlns="" val="244500436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539552" y="1738174"/>
            <a:ext cx="8001001" cy="3724096"/>
          </a:xfrm>
          <a:prstGeom prst="rect">
            <a:avLst/>
          </a:prstGeom>
          <a:noFill/>
          <a:ln w="9525">
            <a:noFill/>
            <a:miter lim="800000"/>
            <a:headEnd/>
            <a:tailEnd/>
          </a:ln>
        </p:spPr>
        <p:txBody>
          <a:bodyPr anchor="ctr">
            <a:spAutoFit/>
          </a:bodyPr>
          <a:lstStyle/>
          <a:p>
            <a:pPr>
              <a:spcBef>
                <a:spcPts val="600"/>
              </a:spcBef>
              <a:spcAft>
                <a:spcPts val="600"/>
              </a:spcAft>
              <a:defRPr/>
            </a:pPr>
            <a:r>
              <a:rPr lang="en-US" sz="2800" b="1" dirty="0">
                <a:latin typeface="Calibri"/>
                <a:cs typeface="Calibri"/>
              </a:rPr>
              <a:t>Modern international law extends the special status of international cables to all uses</a:t>
            </a:r>
            <a:r>
              <a:rPr lang="en-US" sz="2800" b="1" dirty="0" smtClean="0">
                <a:latin typeface="Calibri"/>
                <a:cs typeface="Calibri"/>
              </a:rPr>
              <a:t>:</a:t>
            </a:r>
            <a:br>
              <a:rPr lang="en-US" sz="2800" b="1" dirty="0" smtClean="0">
                <a:latin typeface="Calibri"/>
                <a:cs typeface="Calibri"/>
              </a:rPr>
            </a:br>
            <a:endParaRPr lang="en-US" sz="2800" b="1" dirty="0">
              <a:solidFill>
                <a:srgbClr val="000099"/>
              </a:solidFill>
              <a:latin typeface="Calibri"/>
              <a:cs typeface="Calibri"/>
            </a:endParaRPr>
          </a:p>
          <a:p>
            <a:pPr marL="2686050" lvl="5" indent="-400050" defTabSz="457200">
              <a:spcBef>
                <a:spcPts val="600"/>
              </a:spcBef>
              <a:spcAft>
                <a:spcPts val="600"/>
              </a:spcAft>
              <a:buClr>
                <a:srgbClr val="FF0000"/>
              </a:buClr>
              <a:buFont typeface="Wingdings 2" pitchFamily="-109" charset="2"/>
              <a:buChar char=""/>
              <a:defRPr/>
            </a:pPr>
            <a:r>
              <a:rPr lang="en-US" sz="2800" b="1" dirty="0" smtClean="0">
                <a:latin typeface="Calibri"/>
                <a:cs typeface="Calibri"/>
              </a:rPr>
              <a:t>Telecommunications</a:t>
            </a:r>
            <a:endParaRPr lang="en-US" sz="2800" b="1" dirty="0">
              <a:latin typeface="Calibri"/>
              <a:cs typeface="Calibri"/>
            </a:endParaRPr>
          </a:p>
          <a:p>
            <a:pPr marL="2686050" lvl="5" indent="-400050" defTabSz="457200">
              <a:spcBef>
                <a:spcPts val="600"/>
              </a:spcBef>
              <a:spcAft>
                <a:spcPts val="600"/>
              </a:spcAft>
              <a:buClr>
                <a:srgbClr val="FF0000"/>
              </a:buClr>
              <a:buFont typeface="Wingdings 2" pitchFamily="-109" charset="2"/>
              <a:buChar char=""/>
              <a:defRPr/>
            </a:pPr>
            <a:r>
              <a:rPr lang="en-US" sz="2800" b="1" dirty="0" smtClean="0">
                <a:latin typeface="Calibri"/>
                <a:cs typeface="Calibri"/>
              </a:rPr>
              <a:t>Power</a:t>
            </a:r>
            <a:endParaRPr lang="en-US" sz="2800" b="1" dirty="0">
              <a:latin typeface="Calibri"/>
              <a:cs typeface="Calibri"/>
            </a:endParaRPr>
          </a:p>
          <a:p>
            <a:pPr marL="2686050" lvl="5" indent="-400050" defTabSz="457200">
              <a:spcBef>
                <a:spcPts val="600"/>
              </a:spcBef>
              <a:spcAft>
                <a:spcPts val="600"/>
              </a:spcAft>
              <a:buClr>
                <a:srgbClr val="FF0000"/>
              </a:buClr>
              <a:buFont typeface="Wingdings 2" pitchFamily="-109" charset="2"/>
              <a:buChar char=""/>
              <a:defRPr/>
            </a:pPr>
            <a:r>
              <a:rPr lang="en-US" sz="2800" b="1" dirty="0" smtClean="0">
                <a:latin typeface="Calibri"/>
                <a:cs typeface="Calibri"/>
              </a:rPr>
              <a:t>Scientific</a:t>
            </a:r>
            <a:endParaRPr lang="en-US" sz="2800" b="1" dirty="0">
              <a:latin typeface="Calibri"/>
              <a:cs typeface="Calibri"/>
            </a:endParaRPr>
          </a:p>
          <a:p>
            <a:pPr marL="2686050" lvl="5" indent="-400050" defTabSz="457200">
              <a:spcBef>
                <a:spcPts val="600"/>
              </a:spcBef>
              <a:spcAft>
                <a:spcPts val="600"/>
              </a:spcAft>
              <a:buClr>
                <a:srgbClr val="FF0000"/>
              </a:buClr>
              <a:buFont typeface="Wingdings 2" pitchFamily="-109" charset="2"/>
              <a:buChar char=""/>
              <a:defRPr/>
            </a:pPr>
            <a:r>
              <a:rPr lang="en-US" sz="2800" b="1" dirty="0" smtClean="0">
                <a:latin typeface="Calibri"/>
                <a:cs typeface="Calibri"/>
              </a:rPr>
              <a:t>Military</a:t>
            </a:r>
            <a:endParaRPr lang="en-GB" sz="2800" b="1" dirty="0">
              <a:latin typeface="Calibri"/>
              <a:cs typeface="Calibri"/>
            </a:endParaRPr>
          </a:p>
        </p:txBody>
      </p:sp>
      <p:sp>
        <p:nvSpPr>
          <p:cNvPr id="4" name="Rectangle 3"/>
          <p:cNvSpPr/>
          <p:nvPr/>
        </p:nvSpPr>
        <p:spPr>
          <a:xfrm>
            <a:off x="1289874" y="116632"/>
            <a:ext cx="4931928" cy="707886"/>
          </a:xfrm>
          <a:prstGeom prst="rect">
            <a:avLst/>
          </a:prstGeom>
        </p:spPr>
        <p:txBody>
          <a:bodyPr wrap="none">
            <a:spAutoFit/>
          </a:bodyPr>
          <a:lstStyle/>
          <a:p>
            <a:pPr algn="ctr">
              <a:spcBef>
                <a:spcPct val="50000"/>
              </a:spcBef>
              <a:buClr>
                <a:srgbClr val="0033CC"/>
              </a:buClr>
              <a:buFont typeface="Wingdings 2" pitchFamily="-105" charset="2"/>
              <a:buNone/>
            </a:pPr>
            <a:r>
              <a:rPr lang="en-US" sz="4000" b="1" dirty="0" smtClean="0">
                <a:solidFill>
                  <a:schemeClr val="bg1"/>
                </a:solidFill>
                <a:latin typeface="Calibri" pitchFamily="34" charset="0"/>
              </a:rPr>
              <a:t>Cables and the Law - 2</a:t>
            </a:r>
            <a:endParaRPr lang="en-US" sz="4000" b="1" dirty="0">
              <a:solidFill>
                <a:schemeClr val="bg1"/>
              </a:solidFill>
              <a:latin typeface="Calibri" pitchFamily="34" charset="0"/>
            </a:endParaRPr>
          </a:p>
        </p:txBody>
      </p:sp>
    </p:spTree>
    <p:extLst>
      <p:ext uri="{BB962C8B-B14F-4D97-AF65-F5344CB8AC3E}">
        <p14:creationId xmlns:p14="http://schemas.microsoft.com/office/powerpoint/2010/main" xmlns="" val="260900242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323528" y="1422065"/>
            <a:ext cx="8496300" cy="4832092"/>
          </a:xfrm>
          <a:prstGeom prst="rect">
            <a:avLst/>
          </a:prstGeom>
          <a:noFill/>
          <a:ln w="9525">
            <a:noFill/>
            <a:miter lim="800000"/>
            <a:headEnd/>
            <a:tailEnd/>
          </a:ln>
        </p:spPr>
        <p:txBody>
          <a:bodyPr anchor="ctr">
            <a:spAutoFit/>
          </a:bodyPr>
          <a:lstStyle/>
          <a:p>
            <a:pPr algn="ctr">
              <a:spcBef>
                <a:spcPts val="600"/>
              </a:spcBef>
              <a:spcAft>
                <a:spcPts val="600"/>
              </a:spcAft>
            </a:pPr>
            <a:r>
              <a:rPr lang="en-US" sz="2800" b="1" dirty="0">
                <a:latin typeface="Calibri" pitchFamily="34" charset="0"/>
              </a:rPr>
              <a:t>The international treaties establish universal norms</a:t>
            </a:r>
            <a:r>
              <a:rPr lang="en-US" sz="2800" b="1" dirty="0" smtClean="0">
                <a:latin typeface="Calibri" pitchFamily="34" charset="0"/>
              </a:rPr>
              <a:t>:</a:t>
            </a:r>
            <a:endParaRPr lang="en-GB" sz="800" b="1" dirty="0">
              <a:latin typeface="Calibri" pitchFamily="34" charset="0"/>
            </a:endParaRPr>
          </a:p>
          <a:p>
            <a:pPr marL="542925" lvl="1" indent="-357188">
              <a:spcBef>
                <a:spcPts val="600"/>
              </a:spcBef>
              <a:spcAft>
                <a:spcPts val="600"/>
              </a:spcAft>
              <a:buClr>
                <a:srgbClr val="FF0000"/>
              </a:buClr>
              <a:buFont typeface="Wingdings 2" pitchFamily="-105" charset="2"/>
              <a:buChar char=""/>
            </a:pPr>
            <a:r>
              <a:rPr lang="en-US" sz="2200" b="1" dirty="0" smtClean="0">
                <a:latin typeface="Calibri" pitchFamily="34" charset="0"/>
              </a:rPr>
              <a:t>Freedom </a:t>
            </a:r>
            <a:r>
              <a:rPr lang="en-US" sz="2200" b="1" dirty="0">
                <a:latin typeface="Calibri" pitchFamily="34" charset="0"/>
              </a:rPr>
              <a:t>to lay, </a:t>
            </a:r>
            <a:r>
              <a:rPr lang="en-US" sz="2200" b="1" dirty="0" smtClean="0">
                <a:latin typeface="Calibri" pitchFamily="34" charset="0"/>
              </a:rPr>
              <a:t>maintain and </a:t>
            </a:r>
            <a:r>
              <a:rPr lang="en-US" sz="2200" b="1" dirty="0">
                <a:latin typeface="Calibri" pitchFamily="34" charset="0"/>
              </a:rPr>
              <a:t>repair cables outside of a nation’s </a:t>
            </a:r>
            <a:r>
              <a:rPr lang="en-US" sz="2200" b="1" dirty="0" smtClean="0">
                <a:latin typeface="Calibri" pitchFamily="34" charset="0"/>
              </a:rPr>
              <a:t/>
            </a:r>
            <a:br>
              <a:rPr lang="en-US" sz="2200" b="1" dirty="0" smtClean="0">
                <a:latin typeface="Calibri" pitchFamily="34" charset="0"/>
              </a:rPr>
            </a:br>
            <a:r>
              <a:rPr lang="en-US" sz="2200" b="1" dirty="0" smtClean="0">
                <a:latin typeface="Calibri" pitchFamily="34" charset="0"/>
              </a:rPr>
              <a:t>12 </a:t>
            </a:r>
            <a:r>
              <a:rPr lang="en-US" sz="2200" b="1" dirty="0">
                <a:latin typeface="Calibri" pitchFamily="34" charset="0"/>
              </a:rPr>
              <a:t>nautical mile territorial </a:t>
            </a:r>
            <a:r>
              <a:rPr lang="en-US" sz="2200" b="1" dirty="0" smtClean="0">
                <a:latin typeface="Calibri" pitchFamily="34" charset="0"/>
              </a:rPr>
              <a:t>sea</a:t>
            </a:r>
            <a:endParaRPr lang="en-US" sz="2200" b="1" dirty="0">
              <a:latin typeface="Calibri" pitchFamily="34" charset="0"/>
            </a:endParaRPr>
          </a:p>
          <a:p>
            <a:pPr marL="542925" lvl="1" indent="-357188">
              <a:spcBef>
                <a:spcPts val="600"/>
              </a:spcBef>
              <a:spcAft>
                <a:spcPts val="600"/>
              </a:spcAft>
              <a:buClr>
                <a:srgbClr val="FF0000"/>
              </a:buClr>
              <a:buFont typeface="Wingdings 2" pitchFamily="-105" charset="2"/>
              <a:buChar char=""/>
            </a:pPr>
            <a:r>
              <a:rPr lang="en-US" sz="2200" b="1" dirty="0" smtClean="0">
                <a:latin typeface="Calibri" pitchFamily="34" charset="0"/>
              </a:rPr>
              <a:t>National </a:t>
            </a:r>
            <a:r>
              <a:rPr lang="en-US" sz="2200" b="1" dirty="0">
                <a:latin typeface="Calibri" pitchFamily="34" charset="0"/>
              </a:rPr>
              <a:t>obligations to impose criminal and civil penalties for intentional or negligent injury to </a:t>
            </a:r>
            <a:r>
              <a:rPr lang="en-US" sz="2200" b="1" dirty="0" smtClean="0">
                <a:latin typeface="Calibri" pitchFamily="34" charset="0"/>
              </a:rPr>
              <a:t>cables</a:t>
            </a:r>
            <a:endParaRPr lang="en-US" sz="2200" b="1" dirty="0">
              <a:latin typeface="Calibri" pitchFamily="34" charset="0"/>
            </a:endParaRPr>
          </a:p>
          <a:p>
            <a:pPr marL="542925" lvl="1" indent="-357188">
              <a:spcBef>
                <a:spcPts val="600"/>
              </a:spcBef>
              <a:spcAft>
                <a:spcPts val="600"/>
              </a:spcAft>
              <a:buClr>
                <a:srgbClr val="FF0000"/>
              </a:buClr>
              <a:buFont typeface="Wingdings 2" pitchFamily="-105" charset="2"/>
              <a:buChar char=""/>
            </a:pPr>
            <a:r>
              <a:rPr lang="en-US" sz="2200" b="1" dirty="0" smtClean="0">
                <a:latin typeface="Calibri" pitchFamily="34" charset="0"/>
              </a:rPr>
              <a:t>Special </a:t>
            </a:r>
            <a:r>
              <a:rPr lang="en-US" sz="2200" b="1" dirty="0">
                <a:latin typeface="Calibri" pitchFamily="34" charset="0"/>
              </a:rPr>
              <a:t>status for ships laying and repairing </a:t>
            </a:r>
            <a:r>
              <a:rPr lang="en-US" sz="2200" b="1" dirty="0" smtClean="0">
                <a:latin typeface="Calibri" pitchFamily="34" charset="0"/>
              </a:rPr>
              <a:t>cables</a:t>
            </a:r>
            <a:endParaRPr lang="en-US" sz="2200" b="1" dirty="0">
              <a:latin typeface="Calibri" pitchFamily="34" charset="0"/>
            </a:endParaRPr>
          </a:p>
          <a:p>
            <a:pPr marL="542925" lvl="1" indent="-357188">
              <a:spcBef>
                <a:spcPts val="600"/>
              </a:spcBef>
              <a:spcAft>
                <a:spcPts val="600"/>
              </a:spcAft>
              <a:buClr>
                <a:srgbClr val="FF0000"/>
              </a:buClr>
              <a:buFont typeface="Wingdings 2" pitchFamily="-105" charset="2"/>
              <a:buChar char=""/>
            </a:pPr>
            <a:r>
              <a:rPr lang="en-US" sz="2200" b="1" dirty="0" smtClean="0">
                <a:latin typeface="Calibri" pitchFamily="34" charset="0"/>
              </a:rPr>
              <a:t>Indemnification </a:t>
            </a:r>
            <a:r>
              <a:rPr lang="en-US" sz="2200" b="1" dirty="0">
                <a:latin typeface="Calibri" pitchFamily="34" charset="0"/>
              </a:rPr>
              <a:t>for vessels </a:t>
            </a:r>
            <a:r>
              <a:rPr lang="en-US" sz="2200" b="1" dirty="0" smtClean="0">
                <a:latin typeface="Calibri" pitchFamily="34" charset="0"/>
              </a:rPr>
              <a:t>that </a:t>
            </a:r>
            <a:r>
              <a:rPr lang="en-US" sz="2200" b="1" dirty="0">
                <a:latin typeface="Calibri" pitchFamily="34" charset="0"/>
              </a:rPr>
              <a:t>sacrifice anchors or fishing gear to avoid injury to </a:t>
            </a:r>
            <a:r>
              <a:rPr lang="en-US" sz="2200" b="1" dirty="0" smtClean="0">
                <a:latin typeface="Calibri" pitchFamily="34" charset="0"/>
              </a:rPr>
              <a:t>cables</a:t>
            </a:r>
            <a:endParaRPr lang="en-US" sz="2200" b="1" dirty="0">
              <a:latin typeface="Calibri" pitchFamily="34" charset="0"/>
            </a:endParaRPr>
          </a:p>
          <a:p>
            <a:pPr marL="542925" lvl="1" indent="-357188">
              <a:spcBef>
                <a:spcPts val="600"/>
              </a:spcBef>
              <a:spcAft>
                <a:spcPts val="600"/>
              </a:spcAft>
              <a:buClr>
                <a:srgbClr val="FF0000"/>
              </a:buClr>
              <a:buFont typeface="Wingdings 2" pitchFamily="-105" charset="2"/>
              <a:buChar char=""/>
            </a:pPr>
            <a:r>
              <a:rPr lang="en-US" sz="2200" b="1" dirty="0" smtClean="0">
                <a:latin typeface="Calibri" pitchFamily="34" charset="0"/>
              </a:rPr>
              <a:t>Obligations </a:t>
            </a:r>
            <a:r>
              <a:rPr lang="en-US" sz="2200" b="1" dirty="0">
                <a:latin typeface="Calibri" pitchFamily="34" charset="0"/>
              </a:rPr>
              <a:t>of cables crossing earlier laid cables and pipelines to indemnify repair costs for </a:t>
            </a:r>
            <a:r>
              <a:rPr lang="en-US" sz="2200" b="1" dirty="0" smtClean="0">
                <a:latin typeface="Calibri" pitchFamily="34" charset="0"/>
              </a:rPr>
              <a:t>crossing damage</a:t>
            </a:r>
            <a:endParaRPr lang="en-US" sz="2200" b="1" dirty="0">
              <a:latin typeface="Calibri" pitchFamily="34" charset="0"/>
            </a:endParaRPr>
          </a:p>
          <a:p>
            <a:pPr marL="542925" lvl="1" indent="-357188">
              <a:spcBef>
                <a:spcPts val="600"/>
              </a:spcBef>
              <a:spcAft>
                <a:spcPts val="600"/>
              </a:spcAft>
              <a:buClr>
                <a:srgbClr val="FF0000"/>
              </a:buClr>
              <a:buFont typeface="Wingdings 2" pitchFamily="-105" charset="2"/>
              <a:buChar char=""/>
            </a:pPr>
            <a:r>
              <a:rPr lang="en-US" sz="2200" b="1" dirty="0" smtClean="0">
                <a:latin typeface="Calibri" pitchFamily="34" charset="0"/>
              </a:rPr>
              <a:t>Universal </a:t>
            </a:r>
            <a:r>
              <a:rPr lang="en-US" sz="2200" b="1" dirty="0">
                <a:latin typeface="Calibri" pitchFamily="34" charset="0"/>
              </a:rPr>
              <a:t>access to national courts to enforce treaty </a:t>
            </a:r>
            <a:r>
              <a:rPr lang="en-US" sz="2200" b="1" dirty="0" smtClean="0">
                <a:latin typeface="Calibri" pitchFamily="34" charset="0"/>
              </a:rPr>
              <a:t>obligations</a:t>
            </a:r>
            <a:endParaRPr lang="en-GB" sz="2200" b="1" dirty="0">
              <a:latin typeface="Calibri" pitchFamily="34" charset="0"/>
            </a:endParaRPr>
          </a:p>
        </p:txBody>
      </p:sp>
      <p:sp>
        <p:nvSpPr>
          <p:cNvPr id="4" name="Rectangle 3"/>
          <p:cNvSpPr/>
          <p:nvPr/>
        </p:nvSpPr>
        <p:spPr>
          <a:xfrm>
            <a:off x="1289874" y="116632"/>
            <a:ext cx="4931928" cy="707886"/>
          </a:xfrm>
          <a:prstGeom prst="rect">
            <a:avLst/>
          </a:prstGeom>
        </p:spPr>
        <p:txBody>
          <a:bodyPr wrap="none">
            <a:spAutoFit/>
          </a:bodyPr>
          <a:lstStyle/>
          <a:p>
            <a:pPr algn="ctr">
              <a:spcBef>
                <a:spcPct val="50000"/>
              </a:spcBef>
              <a:buClr>
                <a:srgbClr val="0033CC"/>
              </a:buClr>
              <a:buFont typeface="Wingdings 2" pitchFamily="-105" charset="2"/>
              <a:buNone/>
            </a:pPr>
            <a:r>
              <a:rPr lang="en-US" sz="4000" b="1" dirty="0" smtClean="0">
                <a:solidFill>
                  <a:schemeClr val="bg1"/>
                </a:solidFill>
                <a:latin typeface="Calibri" pitchFamily="34" charset="0"/>
              </a:rPr>
              <a:t>Cables and the Law - 3</a:t>
            </a:r>
            <a:endParaRPr lang="en-US" sz="4000" b="1" dirty="0">
              <a:solidFill>
                <a:schemeClr val="bg1"/>
              </a:solidFill>
              <a:latin typeface="Calibri" pitchFamily="34" charset="0"/>
            </a:endParaRPr>
          </a:p>
        </p:txBody>
      </p:sp>
    </p:spTree>
    <p:extLst>
      <p:ext uri="{BB962C8B-B14F-4D97-AF65-F5344CB8AC3E}">
        <p14:creationId xmlns:p14="http://schemas.microsoft.com/office/powerpoint/2010/main" xmlns="" val="160117955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 descr="Fig 2 Tribunal.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827584" y="1052736"/>
            <a:ext cx="7634114" cy="5110322"/>
          </a:xfrm>
          <a:prstGeom prst="rect">
            <a:avLst/>
          </a:prstGeom>
          <a:noFill/>
          <a:ln w="25400">
            <a:noFill/>
            <a:miter lim="800000"/>
            <a:headEnd/>
            <a:tailEnd/>
          </a:ln>
        </p:spPr>
      </p:pic>
      <p:sp>
        <p:nvSpPr>
          <p:cNvPr id="27651" name="TextBox 2"/>
          <p:cNvSpPr txBox="1">
            <a:spLocks noChangeArrowheads="1"/>
          </p:cNvSpPr>
          <p:nvPr/>
        </p:nvSpPr>
        <p:spPr bwMode="auto">
          <a:xfrm>
            <a:off x="683568" y="6237312"/>
            <a:ext cx="7367736" cy="523220"/>
          </a:xfrm>
          <a:prstGeom prst="rect">
            <a:avLst/>
          </a:prstGeom>
          <a:noFill/>
          <a:ln w="9525">
            <a:noFill/>
            <a:miter lim="800000"/>
            <a:headEnd/>
            <a:tailEnd/>
          </a:ln>
        </p:spPr>
        <p:txBody>
          <a:bodyPr wrap="square">
            <a:spAutoFit/>
          </a:bodyPr>
          <a:lstStyle/>
          <a:p>
            <a:pPr algn="ctr"/>
            <a:r>
              <a:rPr lang="en-US" sz="1400" b="1" dirty="0">
                <a:latin typeface="Calibri" pitchFamily="34" charset="0"/>
              </a:rPr>
              <a:t>The </a:t>
            </a:r>
            <a:r>
              <a:rPr lang="en-US" sz="1400" b="1" dirty="0" smtClean="0">
                <a:latin typeface="Calibri" pitchFamily="34" charset="0"/>
              </a:rPr>
              <a:t>International Tribunal </a:t>
            </a:r>
            <a:r>
              <a:rPr lang="en-US" sz="1400" b="1" dirty="0">
                <a:latin typeface="Calibri" pitchFamily="34" charset="0"/>
              </a:rPr>
              <a:t>for the Law of the </a:t>
            </a:r>
            <a:r>
              <a:rPr lang="en-US" sz="1400" b="1" dirty="0" smtClean="0">
                <a:latin typeface="Calibri" pitchFamily="34" charset="0"/>
              </a:rPr>
              <a:t>Sea, </a:t>
            </a:r>
            <a:r>
              <a:rPr lang="en-US" sz="1400" b="1" dirty="0">
                <a:latin typeface="Calibri" pitchFamily="34" charset="0"/>
              </a:rPr>
              <a:t>Hamburg, </a:t>
            </a:r>
            <a:r>
              <a:rPr lang="en-US" sz="1400" b="1" dirty="0" smtClean="0">
                <a:latin typeface="Calibri" pitchFamily="34" charset="0"/>
              </a:rPr>
              <a:t>Germany</a:t>
            </a: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Stephan </a:t>
            </a:r>
            <a:r>
              <a:rPr lang="en-US" sz="1400" b="1" i="1" dirty="0" smtClean="0">
                <a:solidFill>
                  <a:srgbClr val="000099"/>
                </a:solidFill>
                <a:latin typeface="Calibri" pitchFamily="34" charset="0"/>
              </a:rPr>
              <a:t>Wallocha</a:t>
            </a:r>
            <a:endParaRPr lang="en-US" sz="1400" b="1" i="1" dirty="0">
              <a:solidFill>
                <a:srgbClr val="000099"/>
              </a:solidFill>
              <a:latin typeface="Calibri" pitchFamily="34" charset="0"/>
            </a:endParaRPr>
          </a:p>
        </p:txBody>
      </p:sp>
      <p:sp>
        <p:nvSpPr>
          <p:cNvPr id="7" name="Rectangle 6"/>
          <p:cNvSpPr/>
          <p:nvPr/>
        </p:nvSpPr>
        <p:spPr>
          <a:xfrm>
            <a:off x="1289874" y="116632"/>
            <a:ext cx="4931928" cy="707886"/>
          </a:xfrm>
          <a:prstGeom prst="rect">
            <a:avLst/>
          </a:prstGeom>
        </p:spPr>
        <p:txBody>
          <a:bodyPr wrap="none">
            <a:spAutoFit/>
          </a:bodyPr>
          <a:lstStyle/>
          <a:p>
            <a:pPr algn="ctr">
              <a:spcBef>
                <a:spcPct val="50000"/>
              </a:spcBef>
              <a:buClr>
                <a:srgbClr val="0033CC"/>
              </a:buClr>
              <a:buFont typeface="Wingdings 2" pitchFamily="-105" charset="2"/>
              <a:buNone/>
            </a:pPr>
            <a:r>
              <a:rPr lang="en-US" sz="4000" b="1" dirty="0" smtClean="0">
                <a:solidFill>
                  <a:schemeClr val="bg1"/>
                </a:solidFill>
                <a:latin typeface="Calibri" pitchFamily="34" charset="0"/>
              </a:rPr>
              <a:t>Cables and the Law - 4</a:t>
            </a:r>
            <a:endParaRPr lang="en-US" sz="4000" b="1" dirty="0">
              <a:solidFill>
                <a:schemeClr val="bg1"/>
              </a:solidFill>
              <a:latin typeface="Calibri" pitchFamily="34" charset="0"/>
            </a:endParaRPr>
          </a:p>
        </p:txBody>
      </p:sp>
    </p:spTree>
    <p:extLst>
      <p:ext uri="{BB962C8B-B14F-4D97-AF65-F5344CB8AC3E}">
        <p14:creationId xmlns:p14="http://schemas.microsoft.com/office/powerpoint/2010/main" xmlns="" val="6278325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 descr="Fig 1 Seas.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115616" y="1124744"/>
            <a:ext cx="6902152" cy="4996673"/>
          </a:xfrm>
          <a:prstGeom prst="rect">
            <a:avLst/>
          </a:prstGeom>
          <a:noFill/>
          <a:ln w="25400">
            <a:solidFill>
              <a:schemeClr val="tx1"/>
            </a:solidFill>
            <a:miter lim="800000"/>
            <a:headEnd/>
            <a:tailEnd/>
          </a:ln>
        </p:spPr>
      </p:pic>
      <p:sp>
        <p:nvSpPr>
          <p:cNvPr id="28675" name="TextBox 2"/>
          <p:cNvSpPr txBox="1">
            <a:spLocks noChangeArrowheads="1"/>
          </p:cNvSpPr>
          <p:nvPr/>
        </p:nvSpPr>
        <p:spPr bwMode="auto">
          <a:xfrm>
            <a:off x="642256" y="6155487"/>
            <a:ext cx="7848872" cy="738664"/>
          </a:xfrm>
          <a:prstGeom prst="rect">
            <a:avLst/>
          </a:prstGeom>
          <a:noFill/>
          <a:ln w="9525">
            <a:noFill/>
            <a:miter lim="800000"/>
            <a:headEnd/>
            <a:tailEnd/>
          </a:ln>
        </p:spPr>
        <p:txBody>
          <a:bodyPr wrap="square">
            <a:spAutoFit/>
          </a:bodyPr>
          <a:lstStyle/>
          <a:p>
            <a:pPr algn="ctr"/>
            <a:r>
              <a:rPr lang="en-US" sz="1400" b="1" dirty="0">
                <a:latin typeface="Calibri" pitchFamily="34" charset="0"/>
              </a:rPr>
              <a:t>Legal boundaries of the ocean from Territorial Seas to Exclusive Economic Zone and onto the </a:t>
            </a:r>
            <a:r>
              <a:rPr lang="en-US" sz="1400" b="1" dirty="0" smtClean="0">
                <a:latin typeface="Calibri" pitchFamily="34" charset="0"/>
              </a:rPr>
              <a:t>High Seas Note: The numbers in (brackets) refer </a:t>
            </a:r>
            <a:r>
              <a:rPr lang="en-US" sz="1400" b="1" dirty="0">
                <a:latin typeface="Calibri" pitchFamily="34" charset="0"/>
              </a:rPr>
              <a:t>to treaty </a:t>
            </a:r>
            <a:r>
              <a:rPr lang="en-US" sz="1400" b="1" dirty="0" smtClean="0">
                <a:latin typeface="Calibri" pitchFamily="34" charset="0"/>
              </a:rPr>
              <a:t>articles</a:t>
            </a: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a:t>
            </a:r>
            <a:r>
              <a:rPr lang="en-US" sz="1400" b="1" i="1" dirty="0" smtClean="0">
                <a:solidFill>
                  <a:srgbClr val="000099"/>
                </a:solidFill>
                <a:latin typeface="Calibri" pitchFamily="34" charset="0"/>
              </a:rPr>
              <a:t>Doug Burnett</a:t>
            </a:r>
            <a:endParaRPr lang="en-US" sz="1400" b="1" i="1" dirty="0">
              <a:solidFill>
                <a:srgbClr val="000099"/>
              </a:solidFill>
              <a:latin typeface="Calibri" pitchFamily="34" charset="0"/>
            </a:endParaRPr>
          </a:p>
        </p:txBody>
      </p:sp>
      <p:sp>
        <p:nvSpPr>
          <p:cNvPr id="6" name="Rectangle 5"/>
          <p:cNvSpPr/>
          <p:nvPr/>
        </p:nvSpPr>
        <p:spPr>
          <a:xfrm>
            <a:off x="1289874" y="116632"/>
            <a:ext cx="4931928" cy="707886"/>
          </a:xfrm>
          <a:prstGeom prst="rect">
            <a:avLst/>
          </a:prstGeom>
        </p:spPr>
        <p:txBody>
          <a:bodyPr wrap="none">
            <a:spAutoFit/>
          </a:bodyPr>
          <a:lstStyle/>
          <a:p>
            <a:pPr algn="ctr">
              <a:spcBef>
                <a:spcPct val="50000"/>
              </a:spcBef>
              <a:buClr>
                <a:srgbClr val="0033CC"/>
              </a:buClr>
              <a:buFont typeface="Wingdings 2" pitchFamily="-105" charset="2"/>
              <a:buNone/>
            </a:pPr>
            <a:r>
              <a:rPr lang="en-US" sz="4000" b="1" dirty="0" smtClean="0">
                <a:solidFill>
                  <a:schemeClr val="bg1"/>
                </a:solidFill>
                <a:latin typeface="Calibri" pitchFamily="34" charset="0"/>
              </a:rPr>
              <a:t>Cables and the Law - 5</a:t>
            </a:r>
            <a:endParaRPr lang="en-US" sz="4000" b="1" dirty="0">
              <a:solidFill>
                <a:schemeClr val="bg1"/>
              </a:solidFill>
              <a:latin typeface="Calibri" pitchFamily="34" charset="0"/>
            </a:endParaRPr>
          </a:p>
        </p:txBody>
      </p:sp>
    </p:spTree>
    <p:extLst>
      <p:ext uri="{BB962C8B-B14F-4D97-AF65-F5344CB8AC3E}">
        <p14:creationId xmlns:p14="http://schemas.microsoft.com/office/powerpoint/2010/main" xmlns="" val="23258785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0" y="1635085"/>
            <a:ext cx="5597996" cy="3816429"/>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US" sz="2200" b="1" dirty="0" smtClean="0">
                <a:latin typeface="+mj-lt"/>
              </a:rPr>
              <a:t>Historically, submarine power cables linked shore-based power grids across bays, estuaries, rivers, straits, </a:t>
            </a:r>
            <a:r>
              <a:rPr lang="en-US" sz="2200" b="1" dirty="0" err="1" smtClean="0">
                <a:latin typeface="+mj-lt"/>
              </a:rPr>
              <a:t>etc</a:t>
            </a:r>
            <a:endParaRPr lang="en-US" sz="2200" b="1" dirty="0" smtClean="0">
              <a:latin typeface="+mj-lt"/>
            </a:endParaRPr>
          </a:p>
          <a:p>
            <a:pPr marL="442913" lvl="0" indent="-442913">
              <a:spcBef>
                <a:spcPct val="50000"/>
              </a:spcBef>
              <a:buClr>
                <a:srgbClr val="FF0000"/>
              </a:buClr>
              <a:buFont typeface="Wingdings 2" pitchFamily="-105" charset="2"/>
              <a:buChar char=""/>
            </a:pPr>
            <a:r>
              <a:rPr lang="en-US" sz="2200" b="1" dirty="0" smtClean="0">
                <a:latin typeface="+mj-lt"/>
              </a:rPr>
              <a:t>Now submarine cables carry power between countries and to offshore installations, e.g. oil/gas platforms and ocean science observatories</a:t>
            </a:r>
            <a:endParaRPr lang="en-US" sz="2200" b="1" dirty="0">
              <a:latin typeface="+mj-lt"/>
            </a:endParaRPr>
          </a:p>
          <a:p>
            <a:pPr marL="442913" lvl="0" indent="-442913">
              <a:spcBef>
                <a:spcPct val="50000"/>
              </a:spcBef>
              <a:buClr>
                <a:srgbClr val="FF0000"/>
              </a:buClr>
              <a:buFont typeface="Wingdings 2" pitchFamily="-105" charset="2"/>
              <a:buChar char=""/>
            </a:pPr>
            <a:r>
              <a:rPr lang="en-US" sz="2200" b="1" dirty="0" smtClean="0">
                <a:latin typeface="+mj-lt"/>
              </a:rPr>
              <a:t>Submarine cables also transfer power from offshore renewable energy schemes to shore, e.g. wind, wave and tidal systems</a:t>
            </a:r>
            <a:endParaRPr lang="en-US" sz="2200" b="1" dirty="0">
              <a:latin typeface="+mj-lt"/>
            </a:endParaRPr>
          </a:p>
        </p:txBody>
      </p:sp>
      <p:sp>
        <p:nvSpPr>
          <p:cNvPr id="12291" name="Rectangle 3"/>
          <p:cNvSpPr>
            <a:spLocks noChangeArrowheads="1"/>
          </p:cNvSpPr>
          <p:nvPr/>
        </p:nvSpPr>
        <p:spPr bwMode="auto">
          <a:xfrm>
            <a:off x="0" y="4062413"/>
            <a:ext cx="9144000" cy="822325"/>
          </a:xfrm>
          <a:prstGeom prst="rect">
            <a:avLst/>
          </a:prstGeom>
          <a:noFill/>
          <a:ln w="9525">
            <a:noFill/>
            <a:miter lim="800000"/>
            <a:headEnd/>
            <a:tailEnd/>
          </a:ln>
        </p:spPr>
        <p:txBody>
          <a:bodyPr>
            <a:spAutoFit/>
          </a:bodyPr>
          <a:lstStyle/>
          <a:p>
            <a:pPr eaLnBrk="1" hangingPunct="1">
              <a:buFontTx/>
              <a:buAutoNum type="arabicPeriod"/>
            </a:pPr>
            <a:endParaRPr lang="en-US" sz="2400">
              <a:latin typeface="Times New Roman" pitchFamily="18" charset="0"/>
            </a:endParaRPr>
          </a:p>
          <a:p>
            <a:endParaRPr lang="en-US" sz="2400">
              <a:latin typeface="Times New Roman" pitchFamily="18" charset="0"/>
            </a:endParaRPr>
          </a:p>
        </p:txBody>
      </p:sp>
      <p:sp>
        <p:nvSpPr>
          <p:cNvPr id="12292" name="Rectangle 4"/>
          <p:cNvSpPr>
            <a:spLocks noChangeArrowheads="1"/>
          </p:cNvSpPr>
          <p:nvPr/>
        </p:nvSpPr>
        <p:spPr bwMode="auto">
          <a:xfrm>
            <a:off x="0" y="4884738"/>
            <a:ext cx="9144000" cy="822325"/>
          </a:xfrm>
          <a:prstGeom prst="rect">
            <a:avLst/>
          </a:prstGeom>
          <a:noFill/>
          <a:ln w="9525">
            <a:noFill/>
            <a:miter lim="800000"/>
            <a:headEnd/>
            <a:tailEnd/>
          </a:ln>
        </p:spPr>
        <p:txBody>
          <a:bodyPr>
            <a:spAutoFit/>
          </a:bodyPr>
          <a:lstStyle/>
          <a:p>
            <a:pPr eaLnBrk="1" hangingPunct="1"/>
            <a:endParaRPr lang="en-US" sz="2400">
              <a:latin typeface="Times New Roman" pitchFamily="18" charset="0"/>
            </a:endParaRPr>
          </a:p>
          <a:p>
            <a:endParaRPr lang="en-US" sz="2400">
              <a:latin typeface="Times New Roman" pitchFamily="18" charset="0"/>
            </a:endParaRPr>
          </a:p>
        </p:txBody>
      </p:sp>
      <p:sp>
        <p:nvSpPr>
          <p:cNvPr id="12306" name="Rectangle 6"/>
          <p:cNvSpPr>
            <a:spLocks noChangeArrowheads="1"/>
          </p:cNvSpPr>
          <p:nvPr/>
        </p:nvSpPr>
        <p:spPr bwMode="auto">
          <a:xfrm>
            <a:off x="2660650" y="3200400"/>
            <a:ext cx="3822700" cy="0"/>
          </a:xfrm>
          <a:prstGeom prst="rect">
            <a:avLst/>
          </a:prstGeom>
          <a:noFill/>
          <a:ln w="9525">
            <a:noFill/>
            <a:miter lim="800000"/>
            <a:headEnd/>
            <a:tailEnd/>
          </a:ln>
        </p:spPr>
        <p:txBody>
          <a:bodyPr>
            <a:spAutoFit/>
          </a:bodyPr>
          <a:lstStyle/>
          <a:p>
            <a:endParaRPr lang="en-US"/>
          </a:p>
        </p:txBody>
      </p:sp>
      <p:sp>
        <p:nvSpPr>
          <p:cNvPr id="12304" name="Rectangle 10"/>
          <p:cNvSpPr>
            <a:spLocks noChangeArrowheads="1"/>
          </p:cNvSpPr>
          <p:nvPr/>
        </p:nvSpPr>
        <p:spPr bwMode="auto">
          <a:xfrm>
            <a:off x="2660650" y="3200400"/>
            <a:ext cx="3822700" cy="0"/>
          </a:xfrm>
          <a:prstGeom prst="rect">
            <a:avLst/>
          </a:prstGeom>
          <a:noFill/>
          <a:ln w="9525">
            <a:noFill/>
            <a:miter lim="800000"/>
            <a:headEnd/>
            <a:tailEnd/>
          </a:ln>
        </p:spPr>
        <p:txBody>
          <a:bodyPr>
            <a:spAutoFit/>
          </a:bodyPr>
          <a:lstStyle/>
          <a:p>
            <a:endParaRPr lang="en-US"/>
          </a:p>
        </p:txBody>
      </p:sp>
      <p:sp>
        <p:nvSpPr>
          <p:cNvPr id="12302" name="Rectangle 14"/>
          <p:cNvSpPr>
            <a:spLocks noChangeArrowheads="1"/>
          </p:cNvSpPr>
          <p:nvPr/>
        </p:nvSpPr>
        <p:spPr bwMode="auto">
          <a:xfrm>
            <a:off x="2660650" y="3200400"/>
            <a:ext cx="3822700" cy="0"/>
          </a:xfrm>
          <a:prstGeom prst="rect">
            <a:avLst/>
          </a:prstGeom>
          <a:noFill/>
          <a:ln w="9525">
            <a:noFill/>
            <a:miter lim="800000"/>
            <a:headEnd/>
            <a:tailEnd/>
          </a:ln>
        </p:spPr>
        <p:txBody>
          <a:bodyPr>
            <a:spAutoFit/>
          </a:bodyPr>
          <a:lstStyle/>
          <a:p>
            <a:endParaRPr lang="en-US"/>
          </a:p>
        </p:txBody>
      </p:sp>
      <p:sp>
        <p:nvSpPr>
          <p:cNvPr id="5131" name="Text Box 23"/>
          <p:cNvSpPr txBox="1">
            <a:spLocks noChangeArrowheads="1"/>
          </p:cNvSpPr>
          <p:nvPr/>
        </p:nvSpPr>
        <p:spPr bwMode="auto">
          <a:xfrm>
            <a:off x="251520" y="116632"/>
            <a:ext cx="7020297" cy="707886"/>
          </a:xfrm>
          <a:prstGeom prst="rect">
            <a:avLst/>
          </a:prstGeom>
          <a:noFill/>
          <a:ln w="9525">
            <a:noFill/>
            <a:miter lim="800000"/>
            <a:headEnd/>
            <a:tailEnd/>
          </a:ln>
        </p:spPr>
        <p:txBody>
          <a:bodyPr wrap="square">
            <a:spAutoFit/>
          </a:bodyPr>
          <a:lstStyle/>
          <a:p>
            <a:pPr algn="ctr" eaLnBrk="1" hangingPunct="1">
              <a:spcBef>
                <a:spcPct val="50000"/>
              </a:spcBef>
              <a:defRPr/>
            </a:pPr>
            <a:r>
              <a:rPr lang="en-US" sz="4000" b="1" dirty="0" smtClean="0">
                <a:solidFill>
                  <a:schemeClr val="bg1"/>
                </a:solidFill>
                <a:latin typeface="+mj-lt"/>
              </a:rPr>
              <a:t>Role of Submarine Power Cables</a:t>
            </a:r>
            <a:endParaRPr lang="en-US" sz="4000" b="1" dirty="0">
              <a:solidFill>
                <a:schemeClr val="bg1"/>
              </a:solidFill>
              <a:latin typeface="+mj-lt"/>
            </a:endParaRPr>
          </a:p>
        </p:txBody>
      </p:sp>
      <p:sp>
        <p:nvSpPr>
          <p:cNvPr id="5132" name="Text Box 26"/>
          <p:cNvSpPr txBox="1">
            <a:spLocks noChangeArrowheads="1"/>
          </p:cNvSpPr>
          <p:nvPr/>
        </p:nvSpPr>
        <p:spPr bwMode="auto">
          <a:xfrm>
            <a:off x="5670029" y="5988418"/>
            <a:ext cx="3203575" cy="523220"/>
          </a:xfrm>
          <a:prstGeom prst="rect">
            <a:avLst/>
          </a:prstGeom>
          <a:noFill/>
          <a:ln w="9525">
            <a:noFill/>
            <a:miter lim="800000"/>
            <a:headEnd/>
            <a:tailEnd/>
          </a:ln>
        </p:spPr>
        <p:txBody>
          <a:bodyPr>
            <a:spAutoFit/>
          </a:bodyPr>
          <a:lstStyle/>
          <a:p>
            <a:pPr algn="ctr" eaLnBrk="1" hangingPunct="1"/>
            <a:r>
              <a:rPr lang="en-NZ" sz="1400" b="1" dirty="0"/>
              <a:t>Offshore wind farm, </a:t>
            </a:r>
            <a:r>
              <a:rPr lang="en-NZ" sz="1400" b="1" dirty="0" smtClean="0"/>
              <a:t>Kentish Flats, UK                                        </a:t>
            </a:r>
            <a:r>
              <a:rPr lang="en-NZ" sz="1400" b="1" i="1" dirty="0" smtClean="0">
                <a:solidFill>
                  <a:srgbClr val="000099"/>
                </a:solidFill>
              </a:rPr>
              <a:t>Source: ELSAM Denmark</a:t>
            </a:r>
            <a:endParaRPr lang="en-GB" sz="1400" b="1" i="1" dirty="0">
              <a:solidFill>
                <a:srgbClr val="000099"/>
              </a:solidFill>
            </a:endParaRPr>
          </a:p>
        </p:txBody>
      </p:sp>
      <p:pic>
        <p:nvPicPr>
          <p:cNvPr id="20" name="Picture 19" descr="Fig 2 Wind turbines.jpg"/>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5687641" y="1196752"/>
            <a:ext cx="3168352" cy="4752528"/>
          </a:xfrm>
          <a:prstGeom prst="rect">
            <a:avLst/>
          </a:prstGeom>
          <a:ln w="28575">
            <a:solidFill>
              <a:schemeClr val="tx1"/>
            </a:solidFill>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88640"/>
            <a:ext cx="6912768" cy="615553"/>
          </a:xfrm>
          <a:prstGeom prst="rect">
            <a:avLst/>
          </a:prstGeom>
        </p:spPr>
        <p:txBody>
          <a:bodyPr wrap="square">
            <a:spAutoFit/>
          </a:bodyPr>
          <a:lstStyle/>
          <a:p>
            <a:r>
              <a:rPr lang="en-US" sz="3400" b="1" dirty="0" smtClean="0">
                <a:solidFill>
                  <a:schemeClr val="bg1"/>
                </a:solidFill>
              </a:rPr>
              <a:t>Power Cables and </a:t>
            </a:r>
            <a:r>
              <a:rPr lang="en-US" sz="3400" b="1" dirty="0">
                <a:solidFill>
                  <a:schemeClr val="bg1"/>
                </a:solidFill>
              </a:rPr>
              <a:t>R</a:t>
            </a:r>
            <a:r>
              <a:rPr lang="en-US" sz="3400" b="1" dirty="0" smtClean="0">
                <a:solidFill>
                  <a:schemeClr val="bg1"/>
                </a:solidFill>
              </a:rPr>
              <a:t>enewable </a:t>
            </a:r>
            <a:r>
              <a:rPr lang="en-US" sz="3400" b="1" dirty="0">
                <a:solidFill>
                  <a:schemeClr val="bg1"/>
                </a:solidFill>
              </a:rPr>
              <a:t>E</a:t>
            </a:r>
            <a:r>
              <a:rPr lang="en-US" sz="3400" b="1" dirty="0" smtClean="0">
                <a:solidFill>
                  <a:schemeClr val="bg1"/>
                </a:solidFill>
              </a:rPr>
              <a:t>nergy</a:t>
            </a:r>
            <a:endParaRPr lang="en-US" sz="3400" b="1" dirty="0">
              <a:solidFill>
                <a:schemeClr val="bg1"/>
              </a:solidFill>
            </a:endParaRPr>
          </a:p>
        </p:txBody>
      </p:sp>
      <p:sp>
        <p:nvSpPr>
          <p:cNvPr id="3" name="Rectangle 2"/>
          <p:cNvSpPr/>
          <p:nvPr/>
        </p:nvSpPr>
        <p:spPr>
          <a:xfrm>
            <a:off x="0" y="1844824"/>
            <a:ext cx="4751512" cy="4247317"/>
          </a:xfrm>
          <a:prstGeom prst="rect">
            <a:avLst/>
          </a:prstGeom>
        </p:spPr>
        <p:txBody>
          <a:bodyPr wrap="square">
            <a:spAutoFit/>
          </a:bodyPr>
          <a:lstStyle/>
          <a:p>
            <a:pPr marL="442913" lvl="0" indent="-442913">
              <a:spcBef>
                <a:spcPct val="50000"/>
              </a:spcBef>
              <a:buClr>
                <a:srgbClr val="FF0000"/>
              </a:buClr>
              <a:buFont typeface="Wingdings 2" pitchFamily="-105" charset="2"/>
              <a:buChar char=""/>
            </a:pPr>
            <a:r>
              <a:rPr lang="en-US" sz="2000" b="1" dirty="0" smtClean="0"/>
              <a:t>Under UNCLOS, cables directly involved in offshore wind and other renewable energy production are subject to exclusive coastal state jurisdiction</a:t>
            </a:r>
          </a:p>
          <a:p>
            <a:pPr marL="442913" lvl="0" indent="-442913">
              <a:spcBef>
                <a:spcPct val="50000"/>
              </a:spcBef>
              <a:buClr>
                <a:srgbClr val="FF0000"/>
              </a:buClr>
              <a:buFont typeface="Wingdings 2" pitchFamily="-105" charset="2"/>
              <a:buChar char=""/>
            </a:pPr>
            <a:r>
              <a:rPr lang="en-US" sz="2000" b="1" dirty="0" smtClean="0"/>
              <a:t>Although permission from a coastal state is not required to lay and maintain a submarine power transmission cable outside of its territorial seas, such permission is required if the power cable is to be used for production of energy from waves, currents and winds</a:t>
            </a:r>
            <a:endParaRPr lang="en-US" sz="2000" b="1" dirty="0"/>
          </a:p>
        </p:txBody>
      </p:sp>
      <p:pic>
        <p:nvPicPr>
          <p:cNvPr id="40962" name="Picture 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860032" y="1844824"/>
            <a:ext cx="4104456" cy="3600400"/>
          </a:xfrm>
          <a:prstGeom prst="rect">
            <a:avLst/>
          </a:prstGeom>
          <a:noFill/>
          <a:ln w="28575">
            <a:solidFill>
              <a:schemeClr val="tx1"/>
            </a:solidFill>
            <a:miter lim="800000"/>
            <a:headEnd/>
            <a:tailEnd/>
          </a:ln>
        </p:spPr>
      </p:pic>
      <p:sp>
        <p:nvSpPr>
          <p:cNvPr id="5" name="TextBox 4"/>
          <p:cNvSpPr txBox="1"/>
          <p:nvPr/>
        </p:nvSpPr>
        <p:spPr>
          <a:xfrm>
            <a:off x="5184068" y="5515230"/>
            <a:ext cx="3456384" cy="523220"/>
          </a:xfrm>
          <a:prstGeom prst="rect">
            <a:avLst/>
          </a:prstGeom>
          <a:noFill/>
        </p:spPr>
        <p:txBody>
          <a:bodyPr wrap="square" rtlCol="0">
            <a:spAutoFit/>
          </a:bodyPr>
          <a:lstStyle/>
          <a:p>
            <a:pPr algn="ctr"/>
            <a:r>
              <a:rPr lang="en-US" sz="1400" b="1" i="1" dirty="0" smtClean="0"/>
              <a:t>Offshore wind farm </a:t>
            </a:r>
            <a:br>
              <a:rPr lang="en-US" sz="1400" b="1" i="1" dirty="0" smtClean="0"/>
            </a:br>
            <a:r>
              <a:rPr lang="en-US" sz="1400" b="1" i="1" dirty="0" smtClean="0">
                <a:solidFill>
                  <a:srgbClr val="000099"/>
                </a:solidFill>
              </a:rPr>
              <a:t>Source: Global Marine Systems Ltd</a:t>
            </a:r>
            <a:endParaRPr lang="en-US" sz="1400" b="1" i="1" dirty="0">
              <a:solidFill>
                <a:srgbClr val="000099"/>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92075" y="184150"/>
            <a:ext cx="5029200" cy="457200"/>
          </a:xfrm>
          <a:prstGeom prst="rect">
            <a:avLst/>
          </a:prstGeom>
          <a:noFill/>
          <a:ln w="9525">
            <a:noFill/>
            <a:miter lim="800000"/>
            <a:headEnd/>
            <a:tailEnd/>
          </a:ln>
        </p:spPr>
        <p:txBody>
          <a:bodyPr>
            <a:spAutoFit/>
          </a:bodyPr>
          <a:lstStyle/>
          <a:p>
            <a:pPr eaLnBrk="1" hangingPunct="1">
              <a:spcBef>
                <a:spcPct val="50000"/>
              </a:spcBef>
              <a:buFontTx/>
              <a:buChar char="•"/>
            </a:pPr>
            <a:endParaRPr lang="en-AU" sz="2400" b="1">
              <a:solidFill>
                <a:srgbClr val="660033"/>
              </a:solidFill>
              <a:latin typeface="Comic Sans MS" pitchFamily="66" charset="0"/>
            </a:endParaRPr>
          </a:p>
        </p:txBody>
      </p:sp>
      <p:sp>
        <p:nvSpPr>
          <p:cNvPr id="24579" name="Text Box 3"/>
          <p:cNvSpPr txBox="1">
            <a:spLocks noChangeArrowheads="1"/>
          </p:cNvSpPr>
          <p:nvPr/>
        </p:nvSpPr>
        <p:spPr bwMode="auto">
          <a:xfrm>
            <a:off x="-15822" y="1071801"/>
            <a:ext cx="5220072" cy="5478423"/>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US" sz="2000" b="1" dirty="0" smtClean="0"/>
              <a:t>Power </a:t>
            </a:r>
            <a:r>
              <a:rPr lang="en-US" sz="2000" b="1" dirty="0"/>
              <a:t>cables to remote areas and islands have been in place since early the </a:t>
            </a:r>
            <a:r>
              <a:rPr lang="en-US" sz="2000" b="1" dirty="0" smtClean="0"/>
              <a:t>1800’s</a:t>
            </a:r>
          </a:p>
          <a:p>
            <a:pPr marL="442913" indent="-442913">
              <a:spcBef>
                <a:spcPct val="50000"/>
              </a:spcBef>
              <a:buClr>
                <a:srgbClr val="FF0000"/>
              </a:buClr>
              <a:buFont typeface="Wingdings 2" pitchFamily="-105" charset="2"/>
              <a:buChar char=""/>
            </a:pPr>
            <a:r>
              <a:rPr lang="en-US" sz="2000" b="1" dirty="0"/>
              <a:t>Electromagnetic fields </a:t>
            </a:r>
            <a:r>
              <a:rPr lang="en-US" sz="2000" b="1" dirty="0" smtClean="0"/>
              <a:t>vary, depending </a:t>
            </a:r>
            <a:r>
              <a:rPr lang="en-US" sz="2000" b="1" dirty="0"/>
              <a:t>upon cable design </a:t>
            </a:r>
          </a:p>
          <a:p>
            <a:pPr marL="442913" lvl="0" indent="-442913">
              <a:spcBef>
                <a:spcPct val="50000"/>
              </a:spcBef>
              <a:buClr>
                <a:srgbClr val="FF0000"/>
              </a:buClr>
              <a:buFont typeface="Wingdings 2" pitchFamily="-105" charset="2"/>
              <a:buChar char=""/>
            </a:pPr>
            <a:r>
              <a:rPr lang="en-US" sz="2000" b="1" dirty="0" smtClean="0"/>
              <a:t>Professionally installed cables have a benign association with the marine environment</a:t>
            </a:r>
          </a:p>
          <a:p>
            <a:pPr marL="442913" lvl="0" indent="-442913">
              <a:spcBef>
                <a:spcPct val="50000"/>
              </a:spcBef>
              <a:buClr>
                <a:srgbClr val="FF0000"/>
              </a:buClr>
              <a:buFont typeface="Wingdings 2" pitchFamily="-105" charset="2"/>
              <a:buChar char=""/>
            </a:pPr>
            <a:r>
              <a:rPr lang="en-US" sz="2000" b="1" dirty="0" smtClean="0"/>
              <a:t>Cable </a:t>
            </a:r>
            <a:r>
              <a:rPr lang="en-US" sz="2000" b="1" dirty="0"/>
              <a:t>burial </a:t>
            </a:r>
            <a:r>
              <a:rPr lang="en-US" sz="2000" b="1" dirty="0" smtClean="0"/>
              <a:t>may affect marine life in a narrow corridor, but disturbance is temporary and </a:t>
            </a:r>
            <a:r>
              <a:rPr lang="en-US" sz="2000" b="1" dirty="0" err="1" smtClean="0"/>
              <a:t>recolonisation</a:t>
            </a:r>
            <a:r>
              <a:rPr lang="en-US" sz="2000" b="1" dirty="0" smtClean="0"/>
              <a:t> follows</a:t>
            </a:r>
          </a:p>
          <a:p>
            <a:pPr marL="442913" lvl="0" indent="-442913">
              <a:spcBef>
                <a:spcPct val="50000"/>
              </a:spcBef>
              <a:buClr>
                <a:srgbClr val="FF0000"/>
              </a:buClr>
              <a:buFont typeface="Wingdings 2" pitchFamily="-105" charset="2"/>
              <a:buChar char=""/>
            </a:pPr>
            <a:r>
              <a:rPr lang="en-US" sz="2000" b="1" dirty="0" smtClean="0"/>
              <a:t>Surface laid cables provide substrates for marine organisms </a:t>
            </a:r>
            <a:endParaRPr lang="en-US" sz="2000" b="1" dirty="0"/>
          </a:p>
          <a:p>
            <a:pPr marL="442913" lvl="0" indent="-442913">
              <a:spcBef>
                <a:spcPct val="50000"/>
              </a:spcBef>
              <a:buClr>
                <a:srgbClr val="FF0000"/>
              </a:buClr>
              <a:buFont typeface="Wingdings 2" pitchFamily="-105" charset="2"/>
              <a:buChar char=""/>
            </a:pPr>
            <a:r>
              <a:rPr lang="en-US" sz="2000" b="1" dirty="0"/>
              <a:t>S</a:t>
            </a:r>
            <a:r>
              <a:rPr lang="en-US" sz="2000" b="1" dirty="0" smtClean="0"/>
              <a:t>tudies of sediment-dwelling animals, both near and distant from cables, show no differences in abundance or type</a:t>
            </a:r>
            <a:endParaRPr lang="en-US" sz="2000" b="1" dirty="0"/>
          </a:p>
        </p:txBody>
      </p:sp>
      <p:sp>
        <p:nvSpPr>
          <p:cNvPr id="24580" name="Rectangle 4"/>
          <p:cNvSpPr>
            <a:spLocks noChangeArrowheads="1"/>
          </p:cNvSpPr>
          <p:nvPr/>
        </p:nvSpPr>
        <p:spPr bwMode="auto">
          <a:xfrm>
            <a:off x="5276428" y="4221088"/>
            <a:ext cx="3648404" cy="1169551"/>
          </a:xfrm>
          <a:prstGeom prst="rect">
            <a:avLst/>
          </a:prstGeom>
          <a:noFill/>
          <a:ln w="9525">
            <a:noFill/>
            <a:miter lim="800000"/>
            <a:headEnd/>
            <a:tailEnd/>
          </a:ln>
        </p:spPr>
        <p:txBody>
          <a:bodyPr wrap="square">
            <a:spAutoFit/>
          </a:bodyPr>
          <a:lstStyle/>
          <a:p>
            <a:pPr algn="ctr">
              <a:spcBef>
                <a:spcPct val="50000"/>
              </a:spcBef>
              <a:tabLst>
                <a:tab pos="542925" algn="l"/>
              </a:tabLst>
            </a:pPr>
            <a:r>
              <a:rPr lang="en-NZ" sz="1400" b="1" dirty="0" smtClean="0">
                <a:cs typeface="Times New Roman" pitchFamily="18" charset="0"/>
              </a:rPr>
              <a:t>Taken 4 </a:t>
            </a:r>
            <a:r>
              <a:rPr lang="en-NZ" sz="1400" b="1" dirty="0">
                <a:cs typeface="Times New Roman" pitchFamily="18" charset="0"/>
              </a:rPr>
              <a:t>years after </a:t>
            </a:r>
            <a:r>
              <a:rPr lang="en-NZ" sz="1400" b="1" dirty="0" smtClean="0">
                <a:cs typeface="Times New Roman" pitchFamily="18" charset="0"/>
              </a:rPr>
              <a:t>installation, this picture </a:t>
            </a:r>
            <a:r>
              <a:rPr lang="en-NZ" sz="1400" b="1" dirty="0">
                <a:cs typeface="Times New Roman" pitchFamily="18" charset="0"/>
              </a:rPr>
              <a:t/>
            </a:r>
            <a:br>
              <a:rPr lang="en-NZ" sz="1400" b="1" dirty="0">
                <a:cs typeface="Times New Roman" pitchFamily="18" charset="0"/>
              </a:rPr>
            </a:br>
            <a:r>
              <a:rPr lang="en-NZ" sz="1400" b="1" dirty="0" smtClean="0">
                <a:cs typeface="Times New Roman" pitchFamily="18" charset="0"/>
              </a:rPr>
              <a:t>shows the Basslink submarine power cable in its </a:t>
            </a:r>
            <a:r>
              <a:rPr lang="en-NZ" sz="1400" b="1" dirty="0">
                <a:cs typeface="Times New Roman" pitchFamily="18" charset="0"/>
              </a:rPr>
              <a:t>articulated </a:t>
            </a:r>
            <a:r>
              <a:rPr lang="en-NZ" sz="1400" b="1" dirty="0" smtClean="0">
                <a:cs typeface="Times New Roman" pitchFamily="18" charset="0"/>
              </a:rPr>
              <a:t>pipe (arrows) which is coated with a rich encrustation of marine life</a:t>
            </a:r>
            <a:br>
              <a:rPr lang="en-NZ" sz="1400" b="1" dirty="0" smtClean="0">
                <a:cs typeface="Times New Roman" pitchFamily="18" charset="0"/>
              </a:rPr>
            </a:br>
            <a:r>
              <a:rPr lang="en-NZ" sz="1400" b="1" i="1" dirty="0" smtClean="0">
                <a:solidFill>
                  <a:srgbClr val="000099"/>
                </a:solidFill>
                <a:cs typeface="Times New Roman" pitchFamily="18" charset="0"/>
              </a:rPr>
              <a:t>Source: CEE Consultants and </a:t>
            </a:r>
            <a:r>
              <a:rPr lang="en-NZ" sz="1400" b="1" i="1" dirty="0" err="1" smtClean="0">
                <a:solidFill>
                  <a:srgbClr val="000099"/>
                </a:solidFill>
                <a:cs typeface="Times New Roman" pitchFamily="18" charset="0"/>
              </a:rPr>
              <a:t>Basslink</a:t>
            </a:r>
            <a:endParaRPr lang="en-US" sz="1400" b="1" i="1" dirty="0"/>
          </a:p>
        </p:txBody>
      </p:sp>
      <p:sp>
        <p:nvSpPr>
          <p:cNvPr id="24581" name="Text Box 9"/>
          <p:cNvSpPr txBox="1">
            <a:spLocks noChangeArrowheads="1"/>
          </p:cNvSpPr>
          <p:nvPr/>
        </p:nvSpPr>
        <p:spPr bwMode="auto">
          <a:xfrm>
            <a:off x="92075" y="188640"/>
            <a:ext cx="7288237" cy="707886"/>
          </a:xfrm>
          <a:prstGeom prst="rect">
            <a:avLst/>
          </a:prstGeom>
          <a:noFill/>
          <a:ln w="9525">
            <a:noFill/>
            <a:miter lim="800000"/>
            <a:headEnd/>
            <a:tailEnd/>
          </a:ln>
        </p:spPr>
        <p:txBody>
          <a:bodyPr wrap="square">
            <a:spAutoFit/>
          </a:bodyPr>
          <a:lstStyle/>
          <a:p>
            <a:pPr algn="ctr" eaLnBrk="1" hangingPunct="1">
              <a:defRPr/>
            </a:pPr>
            <a:r>
              <a:rPr lang="en-US" sz="4000" b="1" dirty="0" smtClean="0">
                <a:solidFill>
                  <a:schemeClr val="bg1"/>
                </a:solidFill>
                <a:latin typeface="+mj-lt"/>
              </a:rPr>
              <a:t>Power Cables and Environment</a:t>
            </a:r>
            <a:endParaRPr lang="en-US" sz="4000" b="1" dirty="0">
              <a:solidFill>
                <a:schemeClr val="bg1"/>
              </a:solidFill>
              <a:latin typeface="+mj-lt"/>
            </a:endParaRPr>
          </a:p>
        </p:txBody>
      </p:sp>
      <p:pic>
        <p:nvPicPr>
          <p:cNvPr id="41987" name="Picture 3"/>
          <p:cNvPicPr>
            <a:picLocks noChangeAspect="1" noChangeArrowheads="1"/>
          </p:cNvPicPr>
          <p:nvPr/>
        </p:nvPicPr>
        <p:blipFill>
          <a:blip r:embed="rId3" cstate="email">
            <a:lum contrast="10000"/>
            <a:extLst>
              <a:ext uri="{28A0092B-C50C-407E-A947-70E740481C1C}">
                <a14:useLocalDpi xmlns:a14="http://schemas.microsoft.com/office/drawing/2010/main" xmlns=""/>
              </a:ext>
            </a:extLst>
          </a:blip>
          <a:srcRect/>
          <a:stretch>
            <a:fillRect/>
          </a:stretch>
        </p:blipFill>
        <p:spPr bwMode="auto">
          <a:xfrm>
            <a:off x="5276428" y="1484784"/>
            <a:ext cx="3648404" cy="2736303"/>
          </a:xfrm>
          <a:prstGeom prst="rect">
            <a:avLst/>
          </a:prstGeom>
          <a:noFill/>
          <a:ln w="28575" cmpd="sng">
            <a:solidFill>
              <a:schemeClr val="tx1"/>
            </a:solidFill>
            <a:miter lim="800000"/>
            <a:headEnd/>
            <a:tailEnd/>
          </a:ln>
        </p:spPr>
      </p:pic>
      <p:cxnSp>
        <p:nvCxnSpPr>
          <p:cNvPr id="9" name="Straight Arrow Connector 8"/>
          <p:cNvCxnSpPr/>
          <p:nvPr/>
        </p:nvCxnSpPr>
        <p:spPr>
          <a:xfrm rot="10800000" flipV="1">
            <a:off x="7884368" y="2708920"/>
            <a:ext cx="504056" cy="360040"/>
          </a:xfrm>
          <a:prstGeom prst="straightConnector1">
            <a:avLst/>
          </a:prstGeom>
          <a:ln w="38100">
            <a:solidFill>
              <a:srgbClr val="FFFF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flipV="1">
            <a:off x="6084168" y="2852936"/>
            <a:ext cx="504056" cy="360040"/>
          </a:xfrm>
          <a:prstGeom prst="straightConnector1">
            <a:avLst/>
          </a:prstGeom>
          <a:ln w="38100">
            <a:solidFill>
              <a:srgbClr val="FFFF00"/>
            </a:solidFill>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175014" y="130629"/>
            <a:ext cx="7812360" cy="646331"/>
          </a:xfrm>
          <a:prstGeom prst="rect">
            <a:avLst/>
          </a:prstGeom>
          <a:noFill/>
          <a:ln w="9525">
            <a:noFill/>
            <a:miter lim="800000"/>
            <a:headEnd/>
            <a:tailEnd/>
          </a:ln>
        </p:spPr>
        <p:txBody>
          <a:bodyPr wrap="square">
            <a:spAutoFit/>
          </a:bodyPr>
          <a:lstStyle/>
          <a:p>
            <a:pPr algn="ctr" eaLnBrk="1" hangingPunct="1">
              <a:defRPr/>
            </a:pPr>
            <a:r>
              <a:rPr lang="en-AU" sz="3600" b="1" dirty="0">
                <a:solidFill>
                  <a:schemeClr val="bg1"/>
                </a:solidFill>
                <a:latin typeface="+mj-lt"/>
              </a:rPr>
              <a:t>Cable P</a:t>
            </a:r>
            <a:r>
              <a:rPr lang="en-AU" sz="3600" b="1" dirty="0" smtClean="0">
                <a:solidFill>
                  <a:schemeClr val="bg1"/>
                </a:solidFill>
                <a:latin typeface="+mj-lt"/>
              </a:rPr>
              <a:t>rotection </a:t>
            </a:r>
            <a:r>
              <a:rPr lang="en-AU" sz="3600" b="1" dirty="0">
                <a:solidFill>
                  <a:schemeClr val="bg1"/>
                </a:solidFill>
                <a:latin typeface="+mj-lt"/>
              </a:rPr>
              <a:t>Z</a:t>
            </a:r>
            <a:r>
              <a:rPr lang="en-AU" sz="3600" b="1" dirty="0" smtClean="0">
                <a:solidFill>
                  <a:schemeClr val="bg1"/>
                </a:solidFill>
                <a:latin typeface="+mj-lt"/>
              </a:rPr>
              <a:t>ones </a:t>
            </a:r>
            <a:r>
              <a:rPr lang="en-AU" sz="3600" b="1" dirty="0">
                <a:solidFill>
                  <a:schemeClr val="bg1"/>
                </a:solidFill>
                <a:latin typeface="+mj-lt"/>
              </a:rPr>
              <a:t>as S</a:t>
            </a:r>
            <a:r>
              <a:rPr lang="en-AU" sz="3600" b="1" dirty="0" smtClean="0">
                <a:solidFill>
                  <a:schemeClr val="bg1"/>
                </a:solidFill>
                <a:latin typeface="+mj-lt"/>
              </a:rPr>
              <a:t>anctuaries</a:t>
            </a:r>
            <a:endParaRPr lang="en-AU" sz="3600" b="1" dirty="0">
              <a:solidFill>
                <a:schemeClr val="bg1"/>
              </a:solidFill>
              <a:latin typeface="+mj-lt"/>
            </a:endParaRPr>
          </a:p>
        </p:txBody>
      </p:sp>
      <p:sp>
        <p:nvSpPr>
          <p:cNvPr id="25603" name="Text Box 4"/>
          <p:cNvSpPr txBox="1">
            <a:spLocks noChangeArrowheads="1"/>
          </p:cNvSpPr>
          <p:nvPr/>
        </p:nvSpPr>
        <p:spPr bwMode="auto">
          <a:xfrm>
            <a:off x="72008" y="1124744"/>
            <a:ext cx="4355976" cy="5509200"/>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GB" sz="2200" b="1" dirty="0">
                <a:latin typeface="+mj-lt"/>
              </a:rPr>
              <a:t>Zones that are created to protect submarine cables could act as marine sanctuaries, thus improving biodiversity and fish stocks</a:t>
            </a:r>
          </a:p>
          <a:p>
            <a:pPr marL="442913" lvl="0" indent="-442913">
              <a:spcBef>
                <a:spcPct val="50000"/>
              </a:spcBef>
              <a:buClr>
                <a:srgbClr val="FF0000"/>
              </a:buClr>
              <a:buFont typeface="Wingdings 2" pitchFamily="-105" charset="2"/>
              <a:buChar char=""/>
            </a:pPr>
            <a:r>
              <a:rPr lang="en-GB" sz="2200" b="1" dirty="0" smtClean="0">
                <a:latin typeface="+mj-lt"/>
              </a:rPr>
              <a:t>To be effective for this purpose, a protection zone must:</a:t>
            </a:r>
          </a:p>
          <a:p>
            <a:pPr marL="900113" lvl="1" indent="-442913">
              <a:spcBef>
                <a:spcPct val="50000"/>
              </a:spcBef>
              <a:buClr>
                <a:srgbClr val="FF0000"/>
              </a:buClr>
              <a:buFont typeface="Wingdings" pitchFamily="2" charset="2"/>
              <a:buChar char="Ø"/>
            </a:pPr>
            <a:r>
              <a:rPr lang="en-GB" sz="2200" b="1" dirty="0" smtClean="0">
                <a:latin typeface="+mj-lt"/>
              </a:rPr>
              <a:t>contain </a:t>
            </a:r>
            <a:r>
              <a:rPr lang="en-GB" sz="2200" b="1" dirty="0">
                <a:latin typeface="+mj-lt"/>
              </a:rPr>
              <a:t>habitats that are suitable for fish and other marine </a:t>
            </a:r>
            <a:r>
              <a:rPr lang="en-GB" sz="2200" b="1" dirty="0" smtClean="0">
                <a:latin typeface="+mj-lt"/>
              </a:rPr>
              <a:t>life</a:t>
            </a:r>
          </a:p>
          <a:p>
            <a:pPr marL="900113" lvl="1" indent="-442913">
              <a:spcBef>
                <a:spcPct val="50000"/>
              </a:spcBef>
              <a:buClr>
                <a:srgbClr val="FF0000"/>
              </a:buClr>
              <a:buFont typeface="Wingdings" pitchFamily="2" charset="2"/>
              <a:buChar char="Ø"/>
            </a:pPr>
            <a:r>
              <a:rPr lang="en-GB" sz="2200" b="1" dirty="0" smtClean="0">
                <a:latin typeface="+mj-lt"/>
              </a:rPr>
              <a:t>exist </a:t>
            </a:r>
            <a:r>
              <a:rPr lang="en-GB" sz="2200" b="1" dirty="0">
                <a:latin typeface="+mj-lt"/>
              </a:rPr>
              <a:t>long enough for ecosystems to develop </a:t>
            </a:r>
            <a:endParaRPr lang="en-GB" sz="2200" b="1" dirty="0" smtClean="0">
              <a:latin typeface="+mj-lt"/>
            </a:endParaRPr>
          </a:p>
          <a:p>
            <a:pPr marL="900113" lvl="1" indent="-442913">
              <a:spcBef>
                <a:spcPct val="50000"/>
              </a:spcBef>
              <a:buClr>
                <a:srgbClr val="FF0000"/>
              </a:buClr>
              <a:buFont typeface="Wingdings" pitchFamily="2" charset="2"/>
              <a:buChar char="Ø"/>
            </a:pPr>
            <a:r>
              <a:rPr lang="en-GB" sz="2200" b="1" dirty="0" smtClean="0">
                <a:latin typeface="+mj-lt"/>
              </a:rPr>
              <a:t>be </a:t>
            </a:r>
            <a:r>
              <a:rPr lang="en-GB" sz="2200" b="1" dirty="0">
                <a:latin typeface="+mj-lt"/>
              </a:rPr>
              <a:t>policed to prevent </a:t>
            </a:r>
            <a:r>
              <a:rPr lang="en-GB" sz="2200" b="1" dirty="0" smtClean="0">
                <a:latin typeface="+mj-lt"/>
              </a:rPr>
              <a:t/>
            </a:r>
            <a:br>
              <a:rPr lang="en-GB" sz="2200" b="1" dirty="0" smtClean="0">
                <a:latin typeface="+mj-lt"/>
              </a:rPr>
            </a:br>
            <a:r>
              <a:rPr lang="en-GB" sz="2200" b="1" dirty="0" smtClean="0">
                <a:latin typeface="+mj-lt"/>
              </a:rPr>
              <a:t>illegal </a:t>
            </a:r>
            <a:r>
              <a:rPr lang="en-GB" sz="2200" b="1" dirty="0">
                <a:latin typeface="+mj-lt"/>
              </a:rPr>
              <a:t>fishing</a:t>
            </a:r>
          </a:p>
        </p:txBody>
      </p:sp>
      <p:sp>
        <p:nvSpPr>
          <p:cNvPr id="25604" name="Text Box 5"/>
          <p:cNvSpPr txBox="1">
            <a:spLocks noChangeArrowheads="1"/>
          </p:cNvSpPr>
          <p:nvPr/>
        </p:nvSpPr>
        <p:spPr bwMode="auto">
          <a:xfrm>
            <a:off x="4572000" y="4857750"/>
            <a:ext cx="4343400" cy="830997"/>
          </a:xfrm>
          <a:prstGeom prst="rect">
            <a:avLst/>
          </a:prstGeom>
          <a:noFill/>
          <a:ln w="9525">
            <a:noFill/>
            <a:miter lim="800000"/>
            <a:headEnd/>
            <a:tailEnd/>
          </a:ln>
        </p:spPr>
        <p:txBody>
          <a:bodyPr>
            <a:spAutoFit/>
          </a:bodyPr>
          <a:lstStyle/>
          <a:p>
            <a:pPr algn="ctr"/>
            <a:r>
              <a:rPr lang="en-AU" sz="1600" b="1" dirty="0"/>
              <a:t>126mm diameter power </a:t>
            </a:r>
            <a:r>
              <a:rPr lang="en-AU" sz="1600" b="1" dirty="0" smtClean="0"/>
              <a:t>cable in Submarine </a:t>
            </a:r>
            <a:r>
              <a:rPr lang="en-AU" sz="1600" b="1" dirty="0"/>
              <a:t>Cable Protection </a:t>
            </a:r>
            <a:r>
              <a:rPr lang="en-AU" sz="1600" b="1" dirty="0" smtClean="0"/>
              <a:t>Zone across Cook Strait, NZ        </a:t>
            </a:r>
            <a:r>
              <a:rPr lang="en-AU" sz="1400" b="1" i="1" dirty="0" smtClean="0">
                <a:solidFill>
                  <a:srgbClr val="000099"/>
                </a:solidFill>
              </a:rPr>
              <a:t>Source: </a:t>
            </a:r>
            <a:r>
              <a:rPr lang="en-AU" sz="1400" b="1" i="1" dirty="0" err="1" smtClean="0">
                <a:solidFill>
                  <a:srgbClr val="000099"/>
                </a:solidFill>
              </a:rPr>
              <a:t>Transpower</a:t>
            </a:r>
            <a:r>
              <a:rPr lang="en-AU" sz="1400" b="1" i="1" dirty="0" smtClean="0">
                <a:solidFill>
                  <a:srgbClr val="000099"/>
                </a:solidFill>
              </a:rPr>
              <a:t> NZ</a:t>
            </a:r>
            <a:endParaRPr lang="en-AU" sz="1400" b="1" i="1" dirty="0">
              <a:solidFill>
                <a:srgbClr val="000099"/>
              </a:solidFill>
            </a:endParaRPr>
          </a:p>
        </p:txBody>
      </p:sp>
      <p:pic>
        <p:nvPicPr>
          <p:cNvPr id="32773" name="Picture 6"/>
          <p:cNvPicPr>
            <a:picLocks noChangeAspect="1" noChangeArrowheads="1"/>
          </p:cNvPicPr>
          <p:nvPr/>
        </p:nvPicPr>
        <p:blipFill>
          <a:blip r:embed="rId3" cstate="email">
            <a:lum contrast="10000"/>
            <a:extLst>
              <a:ext uri="{28A0092B-C50C-407E-A947-70E740481C1C}">
                <a14:useLocalDpi xmlns:a14="http://schemas.microsoft.com/office/drawing/2010/main" xmlns=""/>
              </a:ext>
            </a:extLst>
          </a:blip>
          <a:srcRect/>
          <a:stretch>
            <a:fillRect/>
          </a:stretch>
        </p:blipFill>
        <p:spPr bwMode="auto">
          <a:xfrm>
            <a:off x="4634070" y="1916832"/>
            <a:ext cx="4247994" cy="2940918"/>
          </a:xfrm>
          <a:prstGeom prst="rect">
            <a:avLst/>
          </a:prstGeom>
          <a:noFill/>
          <a:ln w="28575" cmpd="tri">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467544" y="188640"/>
            <a:ext cx="6299738" cy="707886"/>
          </a:xfrm>
          <a:prstGeom prst="rect">
            <a:avLst/>
          </a:prstGeom>
          <a:noFill/>
          <a:ln w="9525">
            <a:noFill/>
            <a:miter lim="800000"/>
            <a:headEnd/>
            <a:tailEnd/>
          </a:ln>
        </p:spPr>
        <p:txBody>
          <a:bodyPr wrap="none">
            <a:spAutoFit/>
          </a:bodyPr>
          <a:lstStyle/>
          <a:p>
            <a:pPr eaLnBrk="1" hangingPunct="1">
              <a:defRPr/>
            </a:pPr>
            <a:r>
              <a:rPr lang="en-US" sz="4000" b="1" dirty="0">
                <a:solidFill>
                  <a:schemeClr val="bg1"/>
                </a:solidFill>
                <a:latin typeface="+mj-lt"/>
              </a:rPr>
              <a:t>Effects of N</a:t>
            </a:r>
            <a:r>
              <a:rPr lang="en-US" sz="4000" b="1" dirty="0" smtClean="0">
                <a:solidFill>
                  <a:schemeClr val="bg1"/>
                </a:solidFill>
                <a:latin typeface="+mj-lt"/>
              </a:rPr>
              <a:t>atural Hazards - 1</a:t>
            </a:r>
            <a:endParaRPr lang="en-US" sz="4000" b="1" dirty="0">
              <a:solidFill>
                <a:schemeClr val="bg1"/>
              </a:solidFill>
              <a:latin typeface="+mj-lt"/>
            </a:endParaRPr>
          </a:p>
        </p:txBody>
      </p:sp>
      <p:sp>
        <p:nvSpPr>
          <p:cNvPr id="26627" name="Rectangle 4"/>
          <p:cNvSpPr>
            <a:spLocks noChangeArrowheads="1"/>
          </p:cNvSpPr>
          <p:nvPr/>
        </p:nvSpPr>
        <p:spPr bwMode="auto">
          <a:xfrm>
            <a:off x="1115614" y="6021288"/>
            <a:ext cx="7030181" cy="646331"/>
          </a:xfrm>
          <a:prstGeom prst="rect">
            <a:avLst/>
          </a:prstGeom>
          <a:noFill/>
          <a:ln w="9525">
            <a:noFill/>
            <a:miter lim="800000"/>
            <a:headEnd/>
            <a:tailEnd/>
          </a:ln>
        </p:spPr>
        <p:txBody>
          <a:bodyPr wrap="square" lIns="0" tIns="0" rIns="0" bIns="0">
            <a:spAutoFit/>
          </a:bodyPr>
          <a:lstStyle/>
          <a:p>
            <a:pPr algn="ctr" eaLnBrk="1" hangingPunct="1">
              <a:defRPr/>
            </a:pPr>
            <a:r>
              <a:rPr lang="en-US" sz="1400" b="1" dirty="0" smtClean="0">
                <a:latin typeface="+mj-lt"/>
              </a:rPr>
              <a:t> A major hurricane like Katrina can endanger cables by creating submarine landslides, </a:t>
            </a:r>
            <a:br>
              <a:rPr lang="en-US" sz="1400" b="1" dirty="0" smtClean="0">
                <a:latin typeface="+mj-lt"/>
              </a:rPr>
            </a:br>
            <a:r>
              <a:rPr lang="en-US" sz="1400" b="1" dirty="0" smtClean="0">
                <a:latin typeface="+mj-lt"/>
              </a:rPr>
              <a:t>strong ocean currents that erode the seabed, and storm surges that flood coastal facilities</a:t>
            </a:r>
            <a:endParaRPr lang="en-US" sz="1400" b="1" i="1" dirty="0">
              <a:latin typeface="+mj-lt"/>
            </a:endParaRPr>
          </a:p>
          <a:p>
            <a:pPr algn="ctr" eaLnBrk="1" hangingPunct="1">
              <a:defRPr/>
            </a:pPr>
            <a:r>
              <a:rPr lang="en-US" sz="1400" b="1" i="1" dirty="0" smtClean="0">
                <a:solidFill>
                  <a:srgbClr val="000099"/>
                </a:solidFill>
                <a:latin typeface="+mj-lt"/>
              </a:rPr>
              <a:t>Source: NOAA</a:t>
            </a:r>
            <a:endParaRPr lang="en-US" sz="1400" b="1" i="1" dirty="0">
              <a:solidFill>
                <a:srgbClr val="000099"/>
              </a:solidFill>
              <a:latin typeface="+mj-lt"/>
            </a:endParaRPr>
          </a:p>
        </p:txBody>
      </p:sp>
      <p:sp>
        <p:nvSpPr>
          <p:cNvPr id="26629" name="Rectangle 10"/>
          <p:cNvSpPr>
            <a:spLocks noChangeArrowheads="1"/>
          </p:cNvSpPr>
          <p:nvPr/>
        </p:nvSpPr>
        <p:spPr bwMode="auto">
          <a:xfrm>
            <a:off x="683568" y="980728"/>
            <a:ext cx="7848872" cy="769441"/>
          </a:xfrm>
          <a:prstGeom prst="rect">
            <a:avLst/>
          </a:prstGeom>
          <a:noFill/>
          <a:ln w="9525">
            <a:noFill/>
            <a:miter lim="800000"/>
            <a:headEnd/>
            <a:tailEnd/>
          </a:ln>
        </p:spPr>
        <p:txBody>
          <a:bodyPr wrap="square">
            <a:spAutoFit/>
          </a:bodyPr>
          <a:lstStyle/>
          <a:p>
            <a:pPr eaLnBrk="1" hangingPunct="1">
              <a:spcBef>
                <a:spcPct val="20000"/>
              </a:spcBef>
              <a:spcAft>
                <a:spcPct val="20000"/>
              </a:spcAft>
              <a:buClr>
                <a:srgbClr val="0033CC"/>
              </a:buClr>
              <a:buFont typeface="Wingdings 2" pitchFamily="18" charset="2"/>
              <a:buNone/>
              <a:defRPr/>
            </a:pPr>
            <a:r>
              <a:rPr lang="en-US" sz="2200" b="1" dirty="0" smtClean="0">
                <a:latin typeface="+mj-lt"/>
              </a:rPr>
              <a:t>Damage to </a:t>
            </a:r>
            <a:r>
              <a:rPr lang="en-US" sz="2200" b="1" dirty="0">
                <a:latin typeface="+mj-lt"/>
              </a:rPr>
              <a:t>submarine cable </a:t>
            </a:r>
            <a:r>
              <a:rPr lang="en-US" sz="2200" b="1" dirty="0" smtClean="0">
                <a:latin typeface="+mj-lt"/>
              </a:rPr>
              <a:t>is mainly caused by human activities, less than 10% of cable faults are due to natural </a:t>
            </a:r>
            <a:r>
              <a:rPr lang="en-US" sz="2200" b="1" dirty="0">
                <a:latin typeface="+mj-lt"/>
              </a:rPr>
              <a:t>hazards</a:t>
            </a:r>
          </a:p>
        </p:txBody>
      </p:sp>
      <p:pic>
        <p:nvPicPr>
          <p:cNvPr id="40962" name="Picture 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115616" y="1772816"/>
            <a:ext cx="7030180" cy="4176464"/>
          </a:xfrm>
          <a:prstGeom prst="rect">
            <a:avLst/>
          </a:prstGeom>
          <a:noFill/>
          <a:ln w="2857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107504" y="1556792"/>
            <a:ext cx="8964488" cy="4493538"/>
          </a:xfrm>
          <a:prstGeom prst="rect">
            <a:avLst/>
          </a:prstGeom>
          <a:noFill/>
          <a:ln w="9525">
            <a:noFill/>
            <a:miter lim="800000"/>
            <a:headEnd/>
            <a:tailEnd/>
          </a:ln>
        </p:spPr>
        <p:txBody>
          <a:bodyPr wrap="square">
            <a:spAutoFit/>
          </a:bodyPr>
          <a:lstStyle/>
          <a:p>
            <a:pPr>
              <a:spcBef>
                <a:spcPct val="50000"/>
              </a:spcBef>
              <a:buClr>
                <a:srgbClr val="0033CC"/>
              </a:buClr>
            </a:pPr>
            <a:r>
              <a:rPr lang="en-AU" sz="2200" b="1" dirty="0" smtClean="0">
                <a:latin typeface="Calibri" pitchFamily="34" charset="0"/>
              </a:rPr>
              <a:t>Submarine </a:t>
            </a:r>
            <a:r>
              <a:rPr lang="en-AU" sz="2200" b="1" dirty="0">
                <a:latin typeface="Calibri" pitchFamily="34" charset="0"/>
              </a:rPr>
              <a:t>cables are exposed to a range of natural hazards in all water </a:t>
            </a:r>
            <a:r>
              <a:rPr lang="en-AU" sz="2200" b="1" dirty="0" smtClean="0">
                <a:latin typeface="Calibri" pitchFamily="34" charset="0"/>
              </a:rPr>
              <a:t>depths and these include:</a:t>
            </a:r>
            <a:endParaRPr lang="en-AU" sz="2200" b="1" dirty="0">
              <a:latin typeface="Calibri" pitchFamily="34" charset="0"/>
            </a:endParaRPr>
          </a:p>
          <a:p>
            <a:pPr marL="803275" lvl="1" indent="-444500">
              <a:spcBef>
                <a:spcPct val="50000"/>
              </a:spcBef>
              <a:buClr>
                <a:srgbClr val="FF0000"/>
              </a:buClr>
              <a:buFont typeface="Wingdings 2" pitchFamily="-105" charset="2"/>
              <a:buChar char=""/>
            </a:pPr>
            <a:r>
              <a:rPr lang="en-AU" sz="2200" b="1" dirty="0" smtClean="0">
                <a:latin typeface="Calibri" pitchFamily="34" charset="0"/>
              </a:rPr>
              <a:t>Submarine </a:t>
            </a:r>
            <a:r>
              <a:rPr lang="en-AU" sz="2200" b="1" dirty="0">
                <a:latin typeface="Calibri" pitchFamily="34" charset="0"/>
              </a:rPr>
              <a:t>earthquakes, fault lines </a:t>
            </a:r>
            <a:r>
              <a:rPr lang="en-AU" sz="2200" b="1" dirty="0" smtClean="0">
                <a:latin typeface="Calibri" pitchFamily="34" charset="0"/>
              </a:rPr>
              <a:t>and related </a:t>
            </a:r>
            <a:r>
              <a:rPr lang="en-AU" sz="2200" b="1" dirty="0">
                <a:latin typeface="Calibri" pitchFamily="34" charset="0"/>
              </a:rPr>
              <a:t>landslides - break or bury </a:t>
            </a:r>
            <a:r>
              <a:rPr lang="en-AU" sz="2200" b="1" dirty="0" smtClean="0">
                <a:latin typeface="Calibri" pitchFamily="34" charset="0"/>
              </a:rPr>
              <a:t>cables</a:t>
            </a:r>
          </a:p>
          <a:p>
            <a:pPr marL="803275" lvl="1" indent="-444500">
              <a:spcBef>
                <a:spcPct val="50000"/>
              </a:spcBef>
              <a:buClr>
                <a:srgbClr val="FF0000"/>
              </a:buClr>
              <a:buFont typeface="Wingdings 2" pitchFamily="-105" charset="2"/>
              <a:buChar char=""/>
            </a:pPr>
            <a:r>
              <a:rPr lang="en-AU" sz="2200" b="1" dirty="0" smtClean="0">
                <a:latin typeface="Calibri" pitchFamily="34" charset="0"/>
              </a:rPr>
              <a:t>Turbidity currents - </a:t>
            </a:r>
            <a:r>
              <a:rPr lang="en-AU" sz="2200" b="1" dirty="0">
                <a:latin typeface="Calibri" pitchFamily="34" charset="0"/>
              </a:rPr>
              <a:t>break or </a:t>
            </a:r>
            <a:r>
              <a:rPr lang="en-AU" sz="2200" b="1" dirty="0" smtClean="0">
                <a:latin typeface="Calibri" pitchFamily="34" charset="0"/>
              </a:rPr>
              <a:t>bury</a:t>
            </a:r>
          </a:p>
          <a:p>
            <a:pPr marL="803275" lvl="1" indent="-444500">
              <a:spcBef>
                <a:spcPct val="50000"/>
              </a:spcBef>
              <a:buClr>
                <a:srgbClr val="FF0000"/>
              </a:buClr>
              <a:buFont typeface="Wingdings 2" pitchFamily="-105" charset="2"/>
              <a:buChar char=""/>
            </a:pPr>
            <a:r>
              <a:rPr lang="en-AU" sz="2200" b="1" dirty="0" smtClean="0">
                <a:latin typeface="Calibri" pitchFamily="34" charset="0"/>
              </a:rPr>
              <a:t>Currents and </a:t>
            </a:r>
            <a:r>
              <a:rPr lang="en-AU" sz="2200" b="1" dirty="0">
                <a:latin typeface="Calibri" pitchFamily="34" charset="0"/>
              </a:rPr>
              <a:t>waves </a:t>
            </a:r>
            <a:r>
              <a:rPr lang="en-AU" sz="2200" b="1" dirty="0" smtClean="0">
                <a:latin typeface="Calibri" pitchFamily="34" charset="0"/>
              </a:rPr>
              <a:t>- abrade, </a:t>
            </a:r>
            <a:r>
              <a:rPr lang="en-AU" sz="2200" b="1" dirty="0">
                <a:latin typeface="Calibri" pitchFamily="34" charset="0"/>
              </a:rPr>
              <a:t>stress </a:t>
            </a:r>
            <a:r>
              <a:rPr lang="en-AU" sz="2200" b="1" dirty="0" smtClean="0">
                <a:latin typeface="Calibri" pitchFamily="34" charset="0"/>
              </a:rPr>
              <a:t>and fatigue</a:t>
            </a:r>
          </a:p>
          <a:p>
            <a:pPr marL="803275" lvl="1" indent="-444500">
              <a:spcBef>
                <a:spcPct val="50000"/>
              </a:spcBef>
              <a:buClr>
                <a:srgbClr val="FF0000"/>
              </a:buClr>
              <a:buFont typeface="Wingdings 2" pitchFamily="-105" charset="2"/>
              <a:buChar char=""/>
            </a:pPr>
            <a:r>
              <a:rPr lang="en-AU" sz="2200" b="1" dirty="0" smtClean="0">
                <a:latin typeface="Calibri" pitchFamily="34" charset="0"/>
              </a:rPr>
              <a:t>Tsunami</a:t>
            </a:r>
            <a:r>
              <a:rPr lang="en-AU" sz="2200" b="1" dirty="0">
                <a:latin typeface="Calibri" pitchFamily="34" charset="0"/>
              </a:rPr>
              <a:t>, storm surge </a:t>
            </a:r>
            <a:r>
              <a:rPr lang="en-AU" sz="2200" b="1" dirty="0" smtClean="0">
                <a:latin typeface="Calibri" pitchFamily="34" charset="0"/>
              </a:rPr>
              <a:t>and sea </a:t>
            </a:r>
            <a:r>
              <a:rPr lang="en-AU" sz="2200" b="1" dirty="0">
                <a:latin typeface="Calibri" pitchFamily="34" charset="0"/>
              </a:rPr>
              <a:t>level rise - damage coastal </a:t>
            </a:r>
            <a:r>
              <a:rPr lang="en-AU" sz="2200" b="1" dirty="0" smtClean="0">
                <a:latin typeface="Calibri" pitchFamily="34" charset="0"/>
              </a:rPr>
              <a:t>installations</a:t>
            </a:r>
          </a:p>
          <a:p>
            <a:pPr marL="803275" lvl="1" indent="-444500">
              <a:spcBef>
                <a:spcPct val="50000"/>
              </a:spcBef>
              <a:buClr>
                <a:srgbClr val="FF0000"/>
              </a:buClr>
              <a:buFont typeface="Wingdings 2" pitchFamily="-105" charset="2"/>
              <a:buChar char=""/>
            </a:pPr>
            <a:r>
              <a:rPr lang="en-AU" sz="2200" b="1" dirty="0" smtClean="0">
                <a:latin typeface="Calibri" pitchFamily="34" charset="0"/>
              </a:rPr>
              <a:t>Extreme </a:t>
            </a:r>
            <a:r>
              <a:rPr lang="en-AU" sz="2200" b="1" dirty="0">
                <a:latin typeface="Calibri" pitchFamily="34" charset="0"/>
              </a:rPr>
              <a:t>weather (e.g. hurricanes) - break or </a:t>
            </a:r>
            <a:r>
              <a:rPr lang="en-AU" sz="2200" b="1" dirty="0" smtClean="0">
                <a:latin typeface="Calibri" pitchFamily="34" charset="0"/>
              </a:rPr>
              <a:t>bury</a:t>
            </a:r>
          </a:p>
          <a:p>
            <a:pPr marL="803275" lvl="1" indent="-444500">
              <a:spcBef>
                <a:spcPct val="50000"/>
              </a:spcBef>
              <a:buClr>
                <a:srgbClr val="FF0000"/>
              </a:buClr>
              <a:buFont typeface="Wingdings 2" pitchFamily="-105" charset="2"/>
              <a:buChar char=""/>
            </a:pPr>
            <a:r>
              <a:rPr lang="en-AU" sz="2200" b="1" dirty="0" smtClean="0">
                <a:latin typeface="Calibri" pitchFamily="34" charset="0"/>
              </a:rPr>
              <a:t>Rarely</a:t>
            </a:r>
            <a:r>
              <a:rPr lang="en-AU" sz="2200" b="1" dirty="0">
                <a:latin typeface="Calibri" pitchFamily="34" charset="0"/>
              </a:rPr>
              <a:t>, icebergs or volcanic </a:t>
            </a:r>
            <a:r>
              <a:rPr lang="en-AU" sz="2200" b="1" dirty="0" smtClean="0">
                <a:latin typeface="Calibri" pitchFamily="34" charset="0"/>
              </a:rPr>
              <a:t>activity - break or bury</a:t>
            </a:r>
            <a:endParaRPr lang="en-AU" sz="2200" b="1" dirty="0">
              <a:latin typeface="Calibri" pitchFamily="34" charset="0"/>
            </a:endParaRPr>
          </a:p>
        </p:txBody>
      </p:sp>
      <p:sp>
        <p:nvSpPr>
          <p:cNvPr id="4" name="Text Box 2"/>
          <p:cNvSpPr txBox="1">
            <a:spLocks noChangeArrowheads="1"/>
          </p:cNvSpPr>
          <p:nvPr/>
        </p:nvSpPr>
        <p:spPr bwMode="auto">
          <a:xfrm>
            <a:off x="467544" y="188640"/>
            <a:ext cx="6624860" cy="707886"/>
          </a:xfrm>
          <a:prstGeom prst="rect">
            <a:avLst/>
          </a:prstGeom>
          <a:noFill/>
          <a:ln w="9525">
            <a:noFill/>
            <a:miter lim="800000"/>
            <a:headEnd/>
            <a:tailEnd/>
          </a:ln>
        </p:spPr>
        <p:txBody>
          <a:bodyPr wrap="square">
            <a:spAutoFit/>
          </a:bodyPr>
          <a:lstStyle/>
          <a:p>
            <a:r>
              <a:rPr lang="en-US" sz="4000" b="1" dirty="0">
                <a:solidFill>
                  <a:schemeClr val="bg1"/>
                </a:solidFill>
                <a:latin typeface="Calibri" pitchFamily="34" charset="0"/>
              </a:rPr>
              <a:t>Effects of </a:t>
            </a:r>
            <a:r>
              <a:rPr lang="en-US" sz="4000" b="1" dirty="0" smtClean="0">
                <a:solidFill>
                  <a:schemeClr val="bg1"/>
                </a:solidFill>
                <a:latin typeface="Calibri" pitchFamily="34" charset="0"/>
              </a:rPr>
              <a:t>Natural Hazards - 2</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1259632" y="116632"/>
            <a:ext cx="5566652"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105" charset="0"/>
              </a:rPr>
              <a:t>Effects of Climate Change</a:t>
            </a:r>
            <a:endParaRPr lang="en-US" sz="4000" b="1" dirty="0">
              <a:solidFill>
                <a:schemeClr val="bg1"/>
              </a:solidFill>
              <a:latin typeface="Calibri" pitchFamily="-105" charset="0"/>
            </a:endParaRPr>
          </a:p>
        </p:txBody>
      </p:sp>
      <p:grpSp>
        <p:nvGrpSpPr>
          <p:cNvPr id="2" name="Group 3"/>
          <p:cNvGrpSpPr>
            <a:grpSpLocks/>
          </p:cNvGrpSpPr>
          <p:nvPr/>
        </p:nvGrpSpPr>
        <p:grpSpPr bwMode="auto">
          <a:xfrm>
            <a:off x="1558925" y="2719388"/>
            <a:ext cx="6027738" cy="1419225"/>
            <a:chOff x="0" y="0"/>
            <a:chExt cx="3797" cy="894"/>
          </a:xfrm>
        </p:grpSpPr>
        <p:sp>
          <p:nvSpPr>
            <p:cNvPr id="40970" name="Rectangle 4"/>
            <p:cNvSpPr>
              <a:spLocks noChangeArrowheads="1"/>
            </p:cNvSpPr>
            <p:nvPr/>
          </p:nvSpPr>
          <p:spPr bwMode="auto">
            <a:xfrm>
              <a:off x="0" y="0"/>
              <a:ext cx="3797" cy="0"/>
            </a:xfrm>
            <a:prstGeom prst="rect">
              <a:avLst/>
            </a:prstGeom>
            <a:noFill/>
            <a:ln w="9525">
              <a:noFill/>
              <a:miter lim="800000"/>
              <a:headEnd/>
              <a:tailEnd/>
            </a:ln>
          </p:spPr>
          <p:txBody>
            <a:bodyPr>
              <a:spAutoFit/>
            </a:bodyPr>
            <a:lstStyle/>
            <a:p>
              <a:endParaRPr lang="en-US" dirty="0"/>
            </a:p>
          </p:txBody>
        </p:sp>
        <p:grpSp>
          <p:nvGrpSpPr>
            <p:cNvPr id="3" name="Group 5"/>
            <p:cNvGrpSpPr>
              <a:grpSpLocks/>
            </p:cNvGrpSpPr>
            <p:nvPr/>
          </p:nvGrpSpPr>
          <p:grpSpPr bwMode="auto">
            <a:xfrm>
              <a:off x="0" y="0"/>
              <a:ext cx="3713" cy="894"/>
              <a:chOff x="0" y="0"/>
              <a:chExt cx="3713" cy="894"/>
            </a:xfrm>
          </p:grpSpPr>
          <p:sp>
            <p:nvSpPr>
              <p:cNvPr id="40972" name="Rectangle 6"/>
              <p:cNvSpPr>
                <a:spLocks noChangeArrowheads="1"/>
              </p:cNvSpPr>
              <p:nvPr/>
            </p:nvSpPr>
            <p:spPr bwMode="auto">
              <a:xfrm>
                <a:off x="0" y="0"/>
                <a:ext cx="3713" cy="0"/>
              </a:xfrm>
              <a:prstGeom prst="rect">
                <a:avLst/>
              </a:prstGeom>
              <a:noFill/>
              <a:ln w="9525">
                <a:noFill/>
                <a:miter lim="800000"/>
                <a:headEnd/>
                <a:tailEnd/>
              </a:ln>
            </p:spPr>
            <p:txBody>
              <a:bodyPr>
                <a:spAutoFit/>
              </a:bodyPr>
              <a:lstStyle/>
              <a:p>
                <a:endParaRPr lang="en-US" dirty="0"/>
              </a:p>
            </p:txBody>
          </p:sp>
          <p:grpSp>
            <p:nvGrpSpPr>
              <p:cNvPr id="4" name="Group 7"/>
              <p:cNvGrpSpPr>
                <a:grpSpLocks/>
              </p:cNvGrpSpPr>
              <p:nvPr/>
            </p:nvGrpSpPr>
            <p:grpSpPr bwMode="auto">
              <a:xfrm>
                <a:off x="0" y="0"/>
                <a:ext cx="3443" cy="894"/>
                <a:chOff x="0" y="0"/>
                <a:chExt cx="3443" cy="894"/>
              </a:xfrm>
            </p:grpSpPr>
            <p:sp>
              <p:nvSpPr>
                <p:cNvPr id="40974" name="Rectangle 8"/>
                <p:cNvSpPr>
                  <a:spLocks noChangeArrowheads="1"/>
                </p:cNvSpPr>
                <p:nvPr/>
              </p:nvSpPr>
              <p:spPr bwMode="auto">
                <a:xfrm>
                  <a:off x="0" y="0"/>
                  <a:ext cx="2278" cy="0"/>
                </a:xfrm>
                <a:prstGeom prst="rect">
                  <a:avLst/>
                </a:prstGeom>
                <a:noFill/>
                <a:ln w="9525">
                  <a:noFill/>
                  <a:miter lim="800000"/>
                  <a:headEnd/>
                  <a:tailEnd/>
                </a:ln>
              </p:spPr>
              <p:txBody>
                <a:bodyPr>
                  <a:spAutoFit/>
                </a:bodyPr>
                <a:lstStyle/>
                <a:p>
                  <a:endParaRPr lang="en-US" dirty="0"/>
                </a:p>
              </p:txBody>
            </p:sp>
            <p:grpSp>
              <p:nvGrpSpPr>
                <p:cNvPr id="5" name="Group 9"/>
                <p:cNvGrpSpPr>
                  <a:grpSpLocks/>
                </p:cNvGrpSpPr>
                <p:nvPr/>
              </p:nvGrpSpPr>
              <p:grpSpPr bwMode="auto">
                <a:xfrm>
                  <a:off x="0" y="0"/>
                  <a:ext cx="3443" cy="894"/>
                  <a:chOff x="0" y="0"/>
                  <a:chExt cx="3443" cy="894"/>
                </a:xfrm>
              </p:grpSpPr>
              <p:sp>
                <p:nvSpPr>
                  <p:cNvPr id="40976" name="Rectangle 10"/>
                  <p:cNvSpPr>
                    <a:spLocks noChangeArrowheads="1"/>
                  </p:cNvSpPr>
                  <p:nvPr/>
                </p:nvSpPr>
                <p:spPr bwMode="auto">
                  <a:xfrm>
                    <a:off x="0" y="0"/>
                    <a:ext cx="3443" cy="0"/>
                  </a:xfrm>
                  <a:prstGeom prst="rect">
                    <a:avLst/>
                  </a:prstGeom>
                  <a:noFill/>
                  <a:ln w="9525">
                    <a:noFill/>
                    <a:miter lim="800000"/>
                    <a:headEnd/>
                    <a:tailEnd/>
                  </a:ln>
                </p:spPr>
                <p:txBody>
                  <a:bodyPr>
                    <a:spAutoFit/>
                  </a:bodyPr>
                  <a:lstStyle/>
                  <a:p>
                    <a:endParaRPr lang="en-US" dirty="0"/>
                  </a:p>
                </p:txBody>
              </p:sp>
              <p:sp>
                <p:nvSpPr>
                  <p:cNvPr id="40977" name="Rectangle 11"/>
                  <p:cNvSpPr>
                    <a:spLocks noChangeArrowheads="1"/>
                  </p:cNvSpPr>
                  <p:nvPr/>
                </p:nvSpPr>
                <p:spPr bwMode="auto">
                  <a:xfrm>
                    <a:off x="0" y="0"/>
                    <a:ext cx="3443" cy="894"/>
                  </a:xfrm>
                  <a:prstGeom prst="rect">
                    <a:avLst/>
                  </a:prstGeom>
                  <a:noFill/>
                  <a:ln w="9525">
                    <a:noFill/>
                    <a:miter lim="800000"/>
                    <a:headEnd/>
                    <a:tailEnd/>
                  </a:ln>
                </p:spPr>
                <p:txBody>
                  <a:bodyPr/>
                  <a:lstStyle/>
                  <a:p>
                    <a:r>
                      <a:rPr lang="en-US" sz="600" dirty="0">
                        <a:solidFill>
                          <a:srgbClr val="000000"/>
                        </a:solidFill>
                      </a:rPr>
                      <a:t>  </a:t>
                    </a:r>
                    <a:r>
                      <a:rPr lang="en-US" sz="8100" dirty="0">
                        <a:solidFill>
                          <a:srgbClr val="000000"/>
                        </a:solidFill>
                      </a:rPr>
                      <a:t> </a:t>
                    </a:r>
                    <a:r>
                      <a:rPr lang="en-US" sz="600" dirty="0">
                        <a:solidFill>
                          <a:srgbClr val="000000"/>
                        </a:solidFill>
                      </a:rPr>
                      <a:t>                                                                                  </a:t>
                    </a:r>
                  </a:p>
                  <a:p>
                    <a:pPr eaLnBrk="0" hangingPunct="0"/>
                    <a:endParaRPr lang="en-US" sz="600" dirty="0">
                      <a:solidFill>
                        <a:srgbClr val="000000"/>
                      </a:solidFill>
                    </a:endParaRPr>
                  </a:p>
                </p:txBody>
              </p:sp>
            </p:grpSp>
          </p:grpSp>
        </p:grpSp>
      </p:grpSp>
      <p:sp>
        <p:nvSpPr>
          <p:cNvPr id="40965" name="Text Box 13"/>
          <p:cNvSpPr txBox="1">
            <a:spLocks noChangeArrowheads="1"/>
          </p:cNvSpPr>
          <p:nvPr/>
        </p:nvSpPr>
        <p:spPr bwMode="auto">
          <a:xfrm>
            <a:off x="381000" y="1371600"/>
            <a:ext cx="4800600" cy="457200"/>
          </a:xfrm>
          <a:prstGeom prst="rect">
            <a:avLst/>
          </a:prstGeom>
          <a:noFill/>
          <a:ln w="9525">
            <a:noFill/>
            <a:miter lim="800000"/>
            <a:headEnd/>
            <a:tailEnd/>
          </a:ln>
        </p:spPr>
        <p:txBody>
          <a:bodyPr>
            <a:spAutoFit/>
          </a:bodyPr>
          <a:lstStyle/>
          <a:p>
            <a:pPr>
              <a:spcBef>
                <a:spcPct val="50000"/>
              </a:spcBef>
            </a:pPr>
            <a:endParaRPr lang="en-US" sz="2400" b="1" dirty="0">
              <a:solidFill>
                <a:srgbClr val="660033"/>
              </a:solidFill>
              <a:latin typeface="Comic Sans MS" pitchFamily="66" charset="0"/>
            </a:endParaRPr>
          </a:p>
        </p:txBody>
      </p:sp>
      <p:sp>
        <p:nvSpPr>
          <p:cNvPr id="40966" name="Text Box 14"/>
          <p:cNvSpPr txBox="1">
            <a:spLocks noChangeArrowheads="1"/>
          </p:cNvSpPr>
          <p:nvPr/>
        </p:nvSpPr>
        <p:spPr bwMode="auto">
          <a:xfrm>
            <a:off x="0" y="1268760"/>
            <a:ext cx="3563938" cy="4909036"/>
          </a:xfrm>
          <a:prstGeom prst="rect">
            <a:avLst/>
          </a:prstGeom>
          <a:noFill/>
          <a:ln w="9525">
            <a:noFill/>
            <a:miter lim="800000"/>
            <a:headEnd/>
            <a:tailEnd/>
          </a:ln>
        </p:spPr>
        <p:txBody>
          <a:bodyPr>
            <a:spAutoFit/>
          </a:bodyPr>
          <a:lstStyle/>
          <a:p>
            <a:pPr>
              <a:spcBef>
                <a:spcPct val="50000"/>
              </a:spcBef>
              <a:buClr>
                <a:srgbClr val="0033CC"/>
              </a:buClr>
              <a:buFont typeface="Wingdings 2" pitchFamily="18" charset="2"/>
              <a:buNone/>
            </a:pPr>
            <a:endParaRPr lang="en-US" sz="2400" dirty="0">
              <a:latin typeface="Calibri" pitchFamily="-105" charset="0"/>
            </a:endParaRPr>
          </a:p>
          <a:p>
            <a:pPr marL="357188" indent="-357188">
              <a:spcBef>
                <a:spcPct val="50000"/>
              </a:spcBef>
              <a:buClr>
                <a:srgbClr val="FF0000"/>
              </a:buClr>
              <a:buFont typeface="Wingdings 2" pitchFamily="18" charset="2"/>
              <a:buChar char=""/>
            </a:pPr>
            <a:r>
              <a:rPr lang="en-US" sz="2400" b="1" dirty="0" smtClean="0">
                <a:latin typeface="Calibri" pitchFamily="-105" charset="0"/>
              </a:rPr>
              <a:t>R</a:t>
            </a:r>
            <a:r>
              <a:rPr lang="en-US" sz="2200" b="1" dirty="0" smtClean="0">
                <a:latin typeface="Calibri" pitchFamily="-105" charset="0"/>
              </a:rPr>
              <a:t>ising </a:t>
            </a:r>
            <a:r>
              <a:rPr lang="en-US" sz="2200" b="1" dirty="0">
                <a:latin typeface="Calibri" pitchFamily="-105" charset="0"/>
              </a:rPr>
              <a:t>sea level due to thermal expansion of ocean </a:t>
            </a:r>
            <a:r>
              <a:rPr lang="en-US" sz="2200" b="1" dirty="0" smtClean="0">
                <a:latin typeface="Calibri" pitchFamily="34" charset="0"/>
              </a:rPr>
              <a:t>and</a:t>
            </a:r>
            <a:r>
              <a:rPr lang="en-US" sz="2200" b="1" dirty="0" smtClean="0">
                <a:latin typeface="Calibri" pitchFamily="-105" charset="0"/>
              </a:rPr>
              <a:t> </a:t>
            </a:r>
            <a:r>
              <a:rPr lang="en-US" sz="2200" b="1" dirty="0">
                <a:latin typeface="Calibri" pitchFamily="-105" charset="0"/>
              </a:rPr>
              <a:t>melting </a:t>
            </a:r>
            <a:r>
              <a:rPr lang="en-US" sz="2200" b="1" dirty="0" smtClean="0">
                <a:latin typeface="Calibri" pitchFamily="-105" charset="0"/>
              </a:rPr>
              <a:t>ice</a:t>
            </a:r>
            <a:endParaRPr lang="en-US" sz="2200" b="1" dirty="0">
              <a:latin typeface="Calibri" pitchFamily="-105" charset="0"/>
            </a:endParaRPr>
          </a:p>
          <a:p>
            <a:pPr marL="357188" indent="-357188">
              <a:spcBef>
                <a:spcPct val="50000"/>
              </a:spcBef>
              <a:buClr>
                <a:srgbClr val="FF0000"/>
              </a:buClr>
              <a:buFont typeface="Wingdings 2" pitchFamily="18" charset="2"/>
              <a:buChar char=""/>
            </a:pPr>
            <a:r>
              <a:rPr lang="en-US" sz="2200" b="1" dirty="0" smtClean="0">
                <a:latin typeface="Calibri" pitchFamily="-105" charset="0"/>
              </a:rPr>
              <a:t>Increased </a:t>
            </a:r>
            <a:r>
              <a:rPr lang="en-US" sz="2200" b="1" dirty="0">
                <a:latin typeface="Calibri" pitchFamily="-105" charset="0"/>
              </a:rPr>
              <a:t>windiness </a:t>
            </a:r>
            <a:r>
              <a:rPr lang="en-US" sz="2200" b="1" dirty="0" smtClean="0">
                <a:latin typeface="Calibri" pitchFamily="34" charset="0"/>
              </a:rPr>
              <a:t>and</a:t>
            </a:r>
            <a:r>
              <a:rPr lang="en-US" sz="2200" b="1" dirty="0" smtClean="0">
                <a:latin typeface="Calibri" pitchFamily="-105" charset="0"/>
              </a:rPr>
              <a:t> </a:t>
            </a:r>
            <a:r>
              <a:rPr lang="en-US" sz="2200" b="1" dirty="0">
                <a:latin typeface="Calibri" pitchFamily="-105" charset="0"/>
              </a:rPr>
              <a:t>wave/current </a:t>
            </a:r>
            <a:r>
              <a:rPr lang="en-US" sz="2200" b="1" dirty="0" smtClean="0">
                <a:latin typeface="Calibri" pitchFamily="-105" charset="0"/>
              </a:rPr>
              <a:t>activity</a:t>
            </a:r>
            <a:endParaRPr lang="en-US" sz="2200" b="1" dirty="0">
              <a:latin typeface="Calibri" pitchFamily="-105" charset="0"/>
            </a:endParaRPr>
          </a:p>
          <a:p>
            <a:pPr marL="357188" indent="-357188">
              <a:spcBef>
                <a:spcPct val="50000"/>
              </a:spcBef>
              <a:buClr>
                <a:srgbClr val="FF0000"/>
              </a:buClr>
              <a:buFont typeface="Wingdings 2" pitchFamily="18" charset="2"/>
              <a:buChar char=""/>
            </a:pPr>
            <a:r>
              <a:rPr lang="en-US" sz="2200" b="1" dirty="0" smtClean="0">
                <a:latin typeface="Calibri" pitchFamily="-105" charset="0"/>
              </a:rPr>
              <a:t>More </a:t>
            </a:r>
            <a:r>
              <a:rPr lang="en-US" sz="2200" b="1" dirty="0">
                <a:latin typeface="Calibri" pitchFamily="-105" charset="0"/>
              </a:rPr>
              <a:t>intense </a:t>
            </a:r>
            <a:r>
              <a:rPr lang="en-US" sz="2200" b="1" dirty="0" smtClean="0">
                <a:latin typeface="Calibri" pitchFamily="-105" charset="0"/>
              </a:rPr>
              <a:t>storms, rainfall </a:t>
            </a:r>
            <a:r>
              <a:rPr lang="en-US" sz="2200" b="1" dirty="0">
                <a:latin typeface="Calibri" pitchFamily="-105" charset="0"/>
              </a:rPr>
              <a:t>and </a:t>
            </a:r>
            <a:r>
              <a:rPr lang="en-US" sz="2200" b="1" dirty="0" smtClean="0">
                <a:latin typeface="Calibri" pitchFamily="-105" charset="0"/>
              </a:rPr>
              <a:t>floods</a:t>
            </a:r>
            <a:endParaRPr lang="en-US" sz="2200" b="1" dirty="0">
              <a:latin typeface="Calibri" pitchFamily="-105" charset="0"/>
            </a:endParaRPr>
          </a:p>
          <a:p>
            <a:pPr marL="357188" indent="-357188">
              <a:spcBef>
                <a:spcPct val="50000"/>
              </a:spcBef>
              <a:buClr>
                <a:srgbClr val="FF0000"/>
              </a:buClr>
              <a:buFont typeface="Wingdings 2" pitchFamily="18" charset="2"/>
              <a:buChar char=""/>
            </a:pPr>
            <a:r>
              <a:rPr lang="en-US" sz="2200" b="1" dirty="0" smtClean="0">
                <a:latin typeface="Calibri" pitchFamily="-105" charset="0"/>
              </a:rPr>
              <a:t>Changes </a:t>
            </a:r>
            <a:r>
              <a:rPr lang="en-US" sz="2200" b="1" dirty="0">
                <a:latin typeface="Calibri" pitchFamily="-105" charset="0"/>
              </a:rPr>
              <a:t>in offshore activities, e.g. growth </a:t>
            </a:r>
            <a:r>
              <a:rPr lang="en-US" sz="2200" b="1" dirty="0" smtClean="0">
                <a:latin typeface="Calibri" pitchFamily="-105" charset="0"/>
              </a:rPr>
              <a:t>of renewable </a:t>
            </a:r>
            <a:r>
              <a:rPr lang="en-US" sz="2200" b="1" dirty="0">
                <a:latin typeface="Calibri" pitchFamily="-105" charset="0"/>
              </a:rPr>
              <a:t>energy </a:t>
            </a:r>
            <a:r>
              <a:rPr lang="en-US" sz="2200" b="1" dirty="0" smtClean="0">
                <a:latin typeface="Calibri" pitchFamily="-105" charset="0"/>
              </a:rPr>
              <a:t>schemes </a:t>
            </a:r>
            <a:endParaRPr lang="en-US" sz="2200" b="1" dirty="0">
              <a:latin typeface="Calibri" pitchFamily="-105" charset="0"/>
            </a:endParaRPr>
          </a:p>
        </p:txBody>
      </p:sp>
      <p:sp>
        <p:nvSpPr>
          <p:cNvPr id="40967" name="Text Box 14"/>
          <p:cNvSpPr txBox="1">
            <a:spLocks noChangeArrowheads="1"/>
          </p:cNvSpPr>
          <p:nvPr/>
        </p:nvSpPr>
        <p:spPr bwMode="auto">
          <a:xfrm>
            <a:off x="381000" y="1124744"/>
            <a:ext cx="8763000" cy="461962"/>
          </a:xfrm>
          <a:prstGeom prst="rect">
            <a:avLst/>
          </a:prstGeom>
          <a:noFill/>
          <a:ln w="9525">
            <a:noFill/>
            <a:miter lim="800000"/>
            <a:headEnd/>
            <a:tailEnd/>
          </a:ln>
        </p:spPr>
        <p:txBody>
          <a:bodyPr>
            <a:spAutoFit/>
          </a:bodyPr>
          <a:lstStyle/>
          <a:p>
            <a:pPr>
              <a:spcBef>
                <a:spcPct val="50000"/>
              </a:spcBef>
              <a:buClr>
                <a:srgbClr val="0033CC"/>
              </a:buClr>
              <a:buFont typeface="Wingdings 2" pitchFamily="18" charset="2"/>
              <a:buNone/>
            </a:pPr>
            <a:r>
              <a:rPr lang="en-US" sz="2400" b="1" dirty="0">
                <a:latin typeface="Calibri" pitchFamily="-105" charset="0"/>
              </a:rPr>
              <a:t>Cables may be exposed to </a:t>
            </a:r>
            <a:r>
              <a:rPr lang="en-US" sz="2400" b="1" dirty="0" smtClean="0">
                <a:latin typeface="Calibri" pitchFamily="-105" charset="0"/>
              </a:rPr>
              <a:t>risks arising from </a:t>
            </a:r>
            <a:r>
              <a:rPr lang="en-US" sz="2400" b="1" dirty="0">
                <a:latin typeface="Calibri" pitchFamily="-105" charset="0"/>
              </a:rPr>
              <a:t>global warming, </a:t>
            </a:r>
            <a:r>
              <a:rPr lang="en-US" sz="2400" b="1" dirty="0" smtClean="0">
                <a:latin typeface="Calibri" pitchFamily="-105" charset="0"/>
              </a:rPr>
              <a:t>via:</a:t>
            </a:r>
            <a:endParaRPr lang="en-US" sz="2400" b="1" dirty="0">
              <a:latin typeface="Calibri" pitchFamily="-105" charset="0"/>
            </a:endParaRPr>
          </a:p>
        </p:txBody>
      </p:sp>
      <p:sp>
        <p:nvSpPr>
          <p:cNvPr id="18" name="Text Box 12"/>
          <p:cNvSpPr txBox="1">
            <a:spLocks noChangeArrowheads="1"/>
          </p:cNvSpPr>
          <p:nvPr/>
        </p:nvSpPr>
        <p:spPr bwMode="auto">
          <a:xfrm>
            <a:off x="3367086" y="5032094"/>
            <a:ext cx="5669409" cy="1384995"/>
          </a:xfrm>
          <a:prstGeom prst="rect">
            <a:avLst/>
          </a:prstGeom>
          <a:noFill/>
          <a:ln w="9525">
            <a:noFill/>
            <a:miter lim="800000"/>
            <a:headEnd/>
            <a:tailEnd/>
          </a:ln>
        </p:spPr>
        <p:txBody>
          <a:bodyPr wrap="square">
            <a:spAutoFit/>
          </a:bodyPr>
          <a:lstStyle/>
          <a:p>
            <a:r>
              <a:rPr lang="en-NZ" sz="1400" b="1" dirty="0" smtClean="0">
                <a:latin typeface="+mj-lt"/>
              </a:rPr>
              <a:t>The global distribution of temperature anomalies for winter 2010. The colder than normal winter in the USA, Europe and Russia is clear, but so is the warmer than average Arctic and much of the Southern Hemisphere. This helped make 2010 the joint warmest year on record. The scale is degrees cooler/warmer than the 1951-1980  average temperature.</a:t>
            </a:r>
            <a:br>
              <a:rPr lang="en-NZ" sz="1400" b="1" dirty="0" smtClean="0">
                <a:latin typeface="+mj-lt"/>
              </a:rPr>
            </a:br>
            <a:r>
              <a:rPr lang="en-NZ" sz="1400" b="1" dirty="0" smtClean="0">
                <a:latin typeface="+mj-lt"/>
              </a:rPr>
              <a:t>                   </a:t>
            </a:r>
            <a:r>
              <a:rPr lang="en-NZ" sz="1400" b="1" dirty="0" smtClean="0">
                <a:solidFill>
                  <a:srgbClr val="0000FF"/>
                </a:solidFill>
                <a:latin typeface="+mj-lt"/>
              </a:rPr>
              <a:t>Source: Goddard Institute of Space Studies, NASA</a:t>
            </a:r>
          </a:p>
        </p:txBody>
      </p:sp>
      <p:pic>
        <p:nvPicPr>
          <p:cNvPr id="19" name="Picture 18"/>
          <p:cNvPicPr/>
          <p:nvPr/>
        </p:nvPicPr>
        <p:blipFill>
          <a:blip r:embed="rId3" cstate="email">
            <a:extLst>
              <a:ext uri="{28A0092B-C50C-407E-A947-70E740481C1C}">
                <a14:useLocalDpi xmlns:a14="http://schemas.microsoft.com/office/drawing/2010/main" xmlns=""/>
              </a:ext>
            </a:extLst>
          </a:blip>
          <a:srcRect l="3184" t="4842" r="1721" b="-2527"/>
          <a:stretch>
            <a:fillRect/>
          </a:stretch>
        </p:blipFill>
        <p:spPr bwMode="auto">
          <a:xfrm>
            <a:off x="3491880" y="1916832"/>
            <a:ext cx="5344056" cy="3096344"/>
          </a:xfrm>
          <a:prstGeom prst="rect">
            <a:avLst/>
          </a:prstGeom>
          <a:noFill/>
          <a:ln w="19050">
            <a:solidFill>
              <a:schemeClr val="tx1"/>
            </a:solidFill>
            <a:miter lim="800000"/>
            <a:headEnd/>
            <a:tailEnd/>
          </a:ln>
        </p:spPr>
      </p:pic>
    </p:spTree>
    <p:extLst>
      <p:ext uri="{BB962C8B-B14F-4D97-AF65-F5344CB8AC3E}">
        <p14:creationId xmlns:p14="http://schemas.microsoft.com/office/powerpoint/2010/main" xmlns="" val="232630779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3"/>
          <p:cNvSpPr txBox="1">
            <a:spLocks noChangeArrowheads="1"/>
          </p:cNvSpPr>
          <p:nvPr/>
        </p:nvSpPr>
        <p:spPr bwMode="auto">
          <a:xfrm>
            <a:off x="251520" y="116632"/>
            <a:ext cx="6996113" cy="708025"/>
          </a:xfrm>
          <a:prstGeom prst="rect">
            <a:avLst/>
          </a:prstGeom>
          <a:noFill/>
          <a:ln w="9525">
            <a:noFill/>
            <a:miter lim="800000"/>
            <a:headEnd/>
            <a:tailEnd/>
          </a:ln>
        </p:spPr>
        <p:txBody>
          <a:bodyPr>
            <a:spAutoFit/>
          </a:bodyPr>
          <a:lstStyle/>
          <a:p>
            <a:pPr algn="ctr" eaLnBrk="1" hangingPunct="1">
              <a:defRPr/>
            </a:pPr>
            <a:r>
              <a:rPr lang="en-US" sz="4000" b="1" dirty="0">
                <a:solidFill>
                  <a:schemeClr val="bg1"/>
                </a:solidFill>
                <a:latin typeface="+mj-lt"/>
              </a:rPr>
              <a:t>Other S</a:t>
            </a:r>
            <a:r>
              <a:rPr lang="en-US" sz="4000" b="1" dirty="0" smtClean="0">
                <a:solidFill>
                  <a:schemeClr val="bg1"/>
                </a:solidFill>
                <a:latin typeface="+mj-lt"/>
              </a:rPr>
              <a:t>eabed </a:t>
            </a:r>
            <a:r>
              <a:rPr lang="en-US" sz="4000" b="1" dirty="0">
                <a:solidFill>
                  <a:schemeClr val="bg1"/>
                </a:solidFill>
                <a:latin typeface="+mj-lt"/>
              </a:rPr>
              <a:t>U</a:t>
            </a:r>
            <a:r>
              <a:rPr lang="en-US" sz="4000" b="1" dirty="0" smtClean="0">
                <a:solidFill>
                  <a:schemeClr val="bg1"/>
                </a:solidFill>
                <a:latin typeface="+mj-lt"/>
              </a:rPr>
              <a:t>sers</a:t>
            </a:r>
            <a:endParaRPr lang="en-US" sz="4000" b="1" dirty="0">
              <a:solidFill>
                <a:schemeClr val="bg1"/>
              </a:solidFill>
              <a:latin typeface="+mj-lt"/>
            </a:endParaRPr>
          </a:p>
        </p:txBody>
      </p:sp>
      <p:sp>
        <p:nvSpPr>
          <p:cNvPr id="29699" name="Text Box 4"/>
          <p:cNvSpPr txBox="1">
            <a:spLocks noChangeArrowheads="1"/>
          </p:cNvSpPr>
          <p:nvPr/>
        </p:nvSpPr>
        <p:spPr bwMode="auto">
          <a:xfrm>
            <a:off x="107504" y="1268760"/>
            <a:ext cx="4536504" cy="5339923"/>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US" sz="2200" b="1" dirty="0" smtClean="0">
                <a:latin typeface="+mj-lt"/>
              </a:rPr>
              <a:t>Telecommunications cables laid throughout the world’s oceans and spanning all depths</a:t>
            </a:r>
          </a:p>
          <a:p>
            <a:pPr marL="442913" lvl="0" indent="-442913">
              <a:spcBef>
                <a:spcPct val="50000"/>
              </a:spcBef>
              <a:buClr>
                <a:srgbClr val="FF0000"/>
              </a:buClr>
              <a:buFont typeface="Wingdings 2" pitchFamily="-105" charset="2"/>
              <a:buChar char=""/>
            </a:pPr>
            <a:r>
              <a:rPr lang="en-US" sz="2200" b="1" dirty="0" smtClean="0">
                <a:latin typeface="+mj-lt"/>
              </a:rPr>
              <a:t>Bottom trawl fisheries extending up to 2000 m water depth</a:t>
            </a:r>
          </a:p>
          <a:p>
            <a:pPr marL="442913" lvl="0" indent="-442913">
              <a:spcBef>
                <a:spcPct val="50000"/>
              </a:spcBef>
              <a:buClr>
                <a:srgbClr val="FF0000"/>
              </a:buClr>
              <a:buFont typeface="Wingdings 2" pitchFamily="-105" charset="2"/>
              <a:buChar char=""/>
            </a:pPr>
            <a:r>
              <a:rPr lang="en-US" sz="2200" b="1" dirty="0" smtClean="0">
                <a:latin typeface="+mj-lt"/>
              </a:rPr>
              <a:t>Harvesting of minerals and hydrocarbons</a:t>
            </a:r>
          </a:p>
          <a:p>
            <a:pPr marL="442913" lvl="0" indent="-442913">
              <a:spcBef>
                <a:spcPct val="50000"/>
              </a:spcBef>
              <a:buClr>
                <a:srgbClr val="FF0000"/>
              </a:buClr>
              <a:buFont typeface="Wingdings 2" pitchFamily="-105" charset="2"/>
              <a:buChar char=""/>
            </a:pPr>
            <a:r>
              <a:rPr lang="en-US" sz="2200" b="1" dirty="0" smtClean="0">
                <a:latin typeface="+mj-lt"/>
              </a:rPr>
              <a:t>Marine protected areas</a:t>
            </a:r>
          </a:p>
          <a:p>
            <a:pPr marL="442913" lvl="0" indent="-442913">
              <a:spcBef>
                <a:spcPct val="50000"/>
              </a:spcBef>
              <a:buClr>
                <a:srgbClr val="FF0000"/>
              </a:buClr>
              <a:buFont typeface="Wingdings 2" pitchFamily="-105" charset="2"/>
              <a:buChar char=""/>
            </a:pPr>
            <a:r>
              <a:rPr lang="en-US" sz="2200" b="1" dirty="0" smtClean="0">
                <a:latin typeface="+mj-lt"/>
              </a:rPr>
              <a:t>Ocean science observatories</a:t>
            </a:r>
          </a:p>
          <a:p>
            <a:pPr lvl="0">
              <a:spcBef>
                <a:spcPct val="50000"/>
              </a:spcBef>
              <a:buClr>
                <a:srgbClr val="FF0000"/>
              </a:buClr>
            </a:pPr>
            <a:r>
              <a:rPr lang="en-US" sz="2200" b="1" dirty="0" smtClean="0">
                <a:latin typeface="+mj-lt"/>
              </a:rPr>
              <a:t>ICPC strongly </a:t>
            </a:r>
            <a:r>
              <a:rPr lang="en-US" sz="2200" b="1" dirty="0">
                <a:latin typeface="+mj-lt"/>
              </a:rPr>
              <a:t>supports constructive interaction with other seabed users to ensure harmonious access to coastal seas </a:t>
            </a:r>
            <a:r>
              <a:rPr lang="en-US" sz="2200" b="1" dirty="0" smtClean="0">
                <a:latin typeface="+mj-lt"/>
              </a:rPr>
              <a:t>and ocean</a:t>
            </a:r>
            <a:endParaRPr lang="en-US" sz="2200" b="1" dirty="0">
              <a:latin typeface="+mj-lt"/>
            </a:endParaRPr>
          </a:p>
        </p:txBody>
      </p:sp>
      <p:sp>
        <p:nvSpPr>
          <p:cNvPr id="29701" name="Text Box 10"/>
          <p:cNvSpPr txBox="1">
            <a:spLocks noChangeArrowheads="1"/>
          </p:cNvSpPr>
          <p:nvPr/>
        </p:nvSpPr>
        <p:spPr bwMode="auto">
          <a:xfrm>
            <a:off x="4716016" y="5718651"/>
            <a:ext cx="4427984" cy="738664"/>
          </a:xfrm>
          <a:prstGeom prst="rect">
            <a:avLst/>
          </a:prstGeom>
          <a:noFill/>
          <a:ln w="9525">
            <a:noFill/>
            <a:miter lim="800000"/>
            <a:headEnd/>
            <a:tailEnd/>
          </a:ln>
        </p:spPr>
        <p:txBody>
          <a:bodyPr wrap="square">
            <a:spAutoFit/>
          </a:bodyPr>
          <a:lstStyle/>
          <a:p>
            <a:pPr algn="ctr"/>
            <a:r>
              <a:rPr lang="en-US" sz="1400" b="1" dirty="0">
                <a:latin typeface="+mj-lt"/>
              </a:rPr>
              <a:t>Neptune </a:t>
            </a:r>
            <a:r>
              <a:rPr lang="en-US" sz="1400" b="1" dirty="0" smtClean="0">
                <a:latin typeface="+mj-lt"/>
              </a:rPr>
              <a:t>Canada and US ocean observatories </a:t>
            </a:r>
            <a:br>
              <a:rPr lang="en-US" sz="1400" b="1" dirty="0" smtClean="0">
                <a:latin typeface="+mj-lt"/>
              </a:rPr>
            </a:br>
            <a:r>
              <a:rPr lang="en-US" sz="1400" b="1" dirty="0" smtClean="0">
                <a:latin typeface="+mj-lt"/>
              </a:rPr>
              <a:t>with main sensor sites (grey, red, yellow shapes)</a:t>
            </a:r>
          </a:p>
          <a:p>
            <a:pPr algn="ctr"/>
            <a:r>
              <a:rPr lang="en-US" sz="1400" b="1" i="1" dirty="0" smtClean="0">
                <a:solidFill>
                  <a:srgbClr val="000099"/>
                </a:solidFill>
                <a:latin typeface="+mj-lt"/>
              </a:rPr>
              <a:t>Source: University of Washington</a:t>
            </a:r>
            <a:endParaRPr lang="en-US" sz="1400" b="1" i="1" dirty="0">
              <a:solidFill>
                <a:srgbClr val="000099"/>
              </a:solidFill>
              <a:latin typeface="+mj-lt"/>
            </a:endParaRPr>
          </a:p>
        </p:txBody>
      </p:sp>
      <p:pic>
        <p:nvPicPr>
          <p:cNvPr id="6" name="Picture 5" descr="Fig 5 Observatory.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a:xfrm>
            <a:off x="4716016" y="1484784"/>
            <a:ext cx="4189115" cy="4155926"/>
          </a:xfrm>
          <a:prstGeom prst="rect">
            <a:avLst/>
          </a:prstGeom>
          <a:ln w="28575">
            <a:solidFill>
              <a:schemeClr val="tx1"/>
            </a:solidFill>
          </a:ln>
        </p:spPr>
      </p:pic>
      <p:sp>
        <p:nvSpPr>
          <p:cNvPr id="9" name="Rectangle 8"/>
          <p:cNvSpPr/>
          <p:nvPr/>
        </p:nvSpPr>
        <p:spPr bwMode="auto">
          <a:xfrm>
            <a:off x="6027254" y="2087246"/>
            <a:ext cx="599178" cy="252193"/>
          </a:xfrm>
          <a:prstGeom prst="rect">
            <a:avLst/>
          </a:prstGeom>
          <a:solidFill>
            <a:srgbClr val="60A2CA"/>
          </a:solidFill>
          <a:ln w="25400" cap="rnd">
            <a:noFill/>
            <a:round/>
            <a:headEnd/>
            <a:tailEnd/>
          </a:ln>
        </p:spPr>
        <p:txBody>
          <a:bodyPr rtlCol="0" anchor="ctr"/>
          <a:lstStyle/>
          <a:p>
            <a:r>
              <a:rPr lang="en-US" sz="900" b="1" dirty="0" smtClean="0">
                <a:solidFill>
                  <a:schemeClr val="bg1"/>
                </a:solidFill>
              </a:rPr>
              <a:t>Neptune Canada                                          </a:t>
            </a:r>
            <a:endParaRPr lang="en-US" sz="900" b="1" dirty="0">
              <a:solidFill>
                <a:schemeClr val="bg1"/>
              </a:solidFill>
            </a:endParaRPr>
          </a:p>
        </p:txBody>
      </p:sp>
      <p:sp>
        <p:nvSpPr>
          <p:cNvPr id="8" name="Rectangle 7"/>
          <p:cNvSpPr/>
          <p:nvPr/>
        </p:nvSpPr>
        <p:spPr bwMode="auto">
          <a:xfrm>
            <a:off x="5940152" y="3861048"/>
            <a:ext cx="936104" cy="504056"/>
          </a:xfrm>
          <a:prstGeom prst="rect">
            <a:avLst/>
          </a:prstGeom>
          <a:solidFill>
            <a:srgbClr val="0099FF"/>
          </a:solidFill>
          <a:ln w="25400" cap="rnd">
            <a:noFill/>
            <a:round/>
            <a:headEnd/>
            <a:tailEnd/>
          </a:ln>
        </p:spPr>
        <p:txBody>
          <a:bodyPr rtlCol="0" anchor="ctr"/>
          <a:lstStyle/>
          <a:p>
            <a:pPr algn="ctr"/>
            <a:r>
              <a:rPr lang="en-US" sz="1000" b="1" dirty="0" smtClean="0">
                <a:solidFill>
                  <a:schemeClr val="bg1"/>
                </a:solidFill>
              </a:rPr>
              <a:t>Proposed </a:t>
            </a:r>
          </a:p>
          <a:p>
            <a:pPr algn="ctr"/>
            <a:r>
              <a:rPr lang="en-US" sz="1000" b="1" dirty="0" smtClean="0">
                <a:solidFill>
                  <a:schemeClr val="bg1"/>
                </a:solidFill>
              </a:rPr>
              <a:t>NW USA  Observatories</a:t>
            </a:r>
            <a:endParaRPr lang="en-US" sz="1000" b="1" dirty="0">
              <a:solidFill>
                <a:schemeClr val="bg1"/>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12"/>
          <p:cNvSpPr txBox="1">
            <a:spLocks noChangeArrowheads="1"/>
          </p:cNvSpPr>
          <p:nvPr/>
        </p:nvSpPr>
        <p:spPr bwMode="auto">
          <a:xfrm>
            <a:off x="216719" y="1268760"/>
            <a:ext cx="8424936" cy="1200329"/>
          </a:xfrm>
          <a:prstGeom prst="rect">
            <a:avLst/>
          </a:prstGeom>
          <a:noFill/>
          <a:ln w="9525">
            <a:noFill/>
            <a:miter lim="800000"/>
            <a:headEnd/>
            <a:tailEnd/>
          </a:ln>
        </p:spPr>
        <p:txBody>
          <a:bodyPr wrap="square">
            <a:spAutoFit/>
          </a:bodyPr>
          <a:lstStyle/>
          <a:p>
            <a:pPr eaLnBrk="1" hangingPunct="1">
              <a:spcBef>
                <a:spcPct val="20000"/>
              </a:spcBef>
              <a:spcAft>
                <a:spcPct val="20000"/>
              </a:spcAft>
              <a:buClr>
                <a:srgbClr val="FF0000"/>
              </a:buClr>
              <a:defRPr/>
            </a:pPr>
            <a:r>
              <a:rPr lang="en-AU" sz="2400" b="1" dirty="0" smtClean="0">
                <a:latin typeface="+mj-lt"/>
              </a:rPr>
              <a:t>To secure supply, meet greater demand and reduce greenhouse gas emissions, nations are turning to offshore renewable energy schemes involving wind, wave and tidal generation.  </a:t>
            </a:r>
            <a:endParaRPr lang="en-AU" sz="2400" b="1" dirty="0">
              <a:latin typeface="+mj-lt"/>
            </a:endParaRPr>
          </a:p>
        </p:txBody>
      </p:sp>
      <p:sp>
        <p:nvSpPr>
          <p:cNvPr id="28679" name="Text Box 12"/>
          <p:cNvSpPr txBox="1">
            <a:spLocks noChangeArrowheads="1"/>
          </p:cNvSpPr>
          <p:nvPr/>
        </p:nvSpPr>
        <p:spPr bwMode="auto">
          <a:xfrm>
            <a:off x="4355976" y="2636912"/>
            <a:ext cx="4464496" cy="1489639"/>
          </a:xfrm>
          <a:prstGeom prst="rect">
            <a:avLst/>
          </a:prstGeom>
          <a:noFill/>
          <a:ln w="9525">
            <a:noFill/>
            <a:miter lim="800000"/>
            <a:headEnd/>
            <a:tailEnd/>
          </a:ln>
        </p:spPr>
        <p:txBody>
          <a:bodyPr wrap="square">
            <a:spAutoFit/>
          </a:bodyPr>
          <a:lstStyle/>
          <a:p>
            <a:pPr marL="355600" indent="-355600" eaLnBrk="1" hangingPunct="1">
              <a:spcBef>
                <a:spcPct val="20000"/>
              </a:spcBef>
              <a:spcAft>
                <a:spcPct val="20000"/>
              </a:spcAft>
              <a:buClr>
                <a:srgbClr val="0033CC"/>
              </a:buClr>
              <a:defRPr/>
            </a:pPr>
            <a:r>
              <a:rPr lang="en-AU" sz="2400" b="1" dirty="0" smtClean="0">
                <a:solidFill>
                  <a:srgbClr val="000099"/>
                </a:solidFill>
                <a:latin typeface="+mj-lt"/>
              </a:rPr>
              <a:t>Some test and working schemes:</a:t>
            </a:r>
          </a:p>
          <a:p>
            <a:pPr marL="355600" indent="-355600" eaLnBrk="1" hangingPunct="1">
              <a:spcBef>
                <a:spcPct val="20000"/>
              </a:spcBef>
              <a:spcAft>
                <a:spcPct val="20000"/>
              </a:spcAft>
              <a:buClr>
                <a:srgbClr val="0033CC"/>
              </a:buClr>
              <a:defRPr/>
            </a:pPr>
            <a:endParaRPr lang="en-AU" sz="1600" b="1" dirty="0" smtClean="0">
              <a:solidFill>
                <a:srgbClr val="000099"/>
              </a:solidFill>
              <a:latin typeface="+mj-lt"/>
            </a:endParaRPr>
          </a:p>
          <a:p>
            <a:pPr marL="355600" indent="-355600" eaLnBrk="1" hangingPunct="1">
              <a:spcBef>
                <a:spcPct val="20000"/>
              </a:spcBef>
              <a:spcAft>
                <a:spcPct val="20000"/>
              </a:spcAft>
              <a:buClr>
                <a:srgbClr val="0033CC"/>
              </a:buClr>
              <a:defRPr/>
            </a:pPr>
            <a:r>
              <a:rPr lang="en-AU" b="1" dirty="0" smtClean="0">
                <a:latin typeface="+mj-lt"/>
              </a:rPr>
              <a:t>European </a:t>
            </a:r>
            <a:r>
              <a:rPr lang="en-AU" b="1" dirty="0">
                <a:latin typeface="+mj-lt"/>
              </a:rPr>
              <a:t>Marine Energy Centre (wave and tidal energy test site)</a:t>
            </a:r>
          </a:p>
        </p:txBody>
      </p:sp>
      <p:sp>
        <p:nvSpPr>
          <p:cNvPr id="28680" name="Text Box 12"/>
          <p:cNvSpPr txBox="1">
            <a:spLocks noChangeArrowheads="1"/>
          </p:cNvSpPr>
          <p:nvPr/>
        </p:nvSpPr>
        <p:spPr bwMode="auto">
          <a:xfrm>
            <a:off x="4283968" y="5589240"/>
            <a:ext cx="4357687" cy="369332"/>
          </a:xfrm>
          <a:prstGeom prst="rect">
            <a:avLst/>
          </a:prstGeom>
          <a:noFill/>
          <a:ln w="9525">
            <a:noFill/>
            <a:miter lim="800000"/>
            <a:headEnd/>
            <a:tailEnd/>
          </a:ln>
        </p:spPr>
        <p:txBody>
          <a:bodyPr>
            <a:spAutoFit/>
          </a:bodyPr>
          <a:lstStyle/>
          <a:p>
            <a:pPr marL="355600" indent="-355600" eaLnBrk="1" hangingPunct="1">
              <a:spcBef>
                <a:spcPct val="20000"/>
              </a:spcBef>
              <a:spcAft>
                <a:spcPct val="20000"/>
              </a:spcAft>
              <a:buClr>
                <a:srgbClr val="0033CC"/>
              </a:buClr>
              <a:defRPr/>
            </a:pPr>
            <a:r>
              <a:rPr lang="en-AU" b="1" dirty="0" smtClean="0">
                <a:latin typeface="+mj-lt"/>
              </a:rPr>
              <a:t> Wave </a:t>
            </a:r>
            <a:r>
              <a:rPr lang="en-AU" b="1" dirty="0">
                <a:latin typeface="+mj-lt"/>
              </a:rPr>
              <a:t>Hub (wave energy test site)</a:t>
            </a:r>
          </a:p>
        </p:txBody>
      </p:sp>
      <p:sp>
        <p:nvSpPr>
          <p:cNvPr id="28682" name="Text Box 12"/>
          <p:cNvSpPr txBox="1">
            <a:spLocks noChangeArrowheads="1"/>
          </p:cNvSpPr>
          <p:nvPr/>
        </p:nvSpPr>
        <p:spPr bwMode="auto">
          <a:xfrm>
            <a:off x="4355976" y="4437112"/>
            <a:ext cx="3960440" cy="369332"/>
          </a:xfrm>
          <a:prstGeom prst="rect">
            <a:avLst/>
          </a:prstGeom>
          <a:noFill/>
          <a:ln w="9525">
            <a:noFill/>
            <a:miter lim="800000"/>
            <a:headEnd/>
            <a:tailEnd/>
          </a:ln>
        </p:spPr>
        <p:txBody>
          <a:bodyPr wrap="square">
            <a:spAutoFit/>
          </a:bodyPr>
          <a:lstStyle/>
          <a:p>
            <a:pPr marL="355600" indent="-355600" eaLnBrk="1" hangingPunct="1">
              <a:spcBef>
                <a:spcPct val="20000"/>
              </a:spcBef>
              <a:spcAft>
                <a:spcPct val="20000"/>
              </a:spcAft>
              <a:buClr>
                <a:srgbClr val="0033CC"/>
              </a:buClr>
              <a:defRPr/>
            </a:pPr>
            <a:r>
              <a:rPr lang="en-AU" b="1" dirty="0">
                <a:latin typeface="+mj-lt"/>
              </a:rPr>
              <a:t>Galway Bay </a:t>
            </a:r>
            <a:r>
              <a:rPr lang="en-AU" b="1" dirty="0" smtClean="0">
                <a:latin typeface="+mj-lt"/>
              </a:rPr>
              <a:t>(</a:t>
            </a:r>
            <a:r>
              <a:rPr lang="en-AU" b="1" dirty="0">
                <a:latin typeface="+mj-lt"/>
              </a:rPr>
              <a:t>wave energy test site)</a:t>
            </a:r>
          </a:p>
        </p:txBody>
      </p:sp>
      <p:sp>
        <p:nvSpPr>
          <p:cNvPr id="28683" name="Text Box 12"/>
          <p:cNvSpPr txBox="1">
            <a:spLocks noChangeArrowheads="1"/>
          </p:cNvSpPr>
          <p:nvPr/>
        </p:nvSpPr>
        <p:spPr bwMode="auto">
          <a:xfrm>
            <a:off x="251520" y="6023079"/>
            <a:ext cx="3682179" cy="738664"/>
          </a:xfrm>
          <a:prstGeom prst="rect">
            <a:avLst/>
          </a:prstGeom>
          <a:noFill/>
          <a:ln w="9525">
            <a:noFill/>
            <a:miter lim="800000"/>
            <a:headEnd/>
            <a:tailEnd/>
          </a:ln>
        </p:spPr>
        <p:txBody>
          <a:bodyPr wrap="square">
            <a:spAutoFit/>
          </a:bodyPr>
          <a:lstStyle/>
          <a:p>
            <a:pPr algn="ctr" eaLnBrk="1" hangingPunct="1">
              <a:defRPr/>
            </a:pPr>
            <a:r>
              <a:rPr lang="en-US" sz="1400" b="1" dirty="0">
                <a:latin typeface="+mj-lt"/>
              </a:rPr>
              <a:t>Conceptual European </a:t>
            </a:r>
            <a:r>
              <a:rPr lang="en-US" sz="1400" b="1" dirty="0" err="1">
                <a:latin typeface="+mj-lt"/>
              </a:rPr>
              <a:t>SuperGrid</a:t>
            </a:r>
            <a:r>
              <a:rPr lang="en-US" sz="1400" b="1" dirty="0">
                <a:latin typeface="+mj-lt"/>
              </a:rPr>
              <a:t> </a:t>
            </a:r>
            <a:r>
              <a:rPr lang="en-US" sz="1400" b="1" dirty="0" smtClean="0">
                <a:latin typeface="+mj-lt"/>
              </a:rPr>
              <a:t/>
            </a:r>
            <a:br>
              <a:rPr lang="en-US" sz="1400" b="1" dirty="0" smtClean="0">
                <a:latin typeface="+mj-lt"/>
              </a:rPr>
            </a:br>
            <a:r>
              <a:rPr lang="en-US" sz="1400" b="1" dirty="0" smtClean="0">
                <a:latin typeface="+mj-lt"/>
              </a:rPr>
              <a:t>with selected renewable </a:t>
            </a:r>
            <a:r>
              <a:rPr lang="en-US" sz="1400" b="1" dirty="0">
                <a:latin typeface="+mj-lt"/>
              </a:rPr>
              <a:t>energy test </a:t>
            </a:r>
            <a:r>
              <a:rPr lang="en-US" sz="1400" b="1" dirty="0" smtClean="0">
                <a:latin typeface="+mj-lt"/>
              </a:rPr>
              <a:t>sites</a:t>
            </a:r>
          </a:p>
          <a:p>
            <a:pPr algn="ctr" eaLnBrk="1" hangingPunct="1">
              <a:defRPr/>
            </a:pPr>
            <a:r>
              <a:rPr lang="en-US" sz="1400" b="1" i="1" dirty="0" smtClean="0">
                <a:solidFill>
                  <a:srgbClr val="000099"/>
                </a:solidFill>
                <a:latin typeface="+mj-lt"/>
              </a:rPr>
              <a:t>Source: </a:t>
            </a:r>
            <a:r>
              <a:rPr lang="en-US" sz="1400" b="1" i="1" dirty="0">
                <a:solidFill>
                  <a:srgbClr val="000099"/>
                </a:solidFill>
                <a:latin typeface="+mj-lt"/>
              </a:rPr>
              <a:t>Friends of the </a:t>
            </a:r>
            <a:r>
              <a:rPr lang="en-US" sz="1400" b="1" i="1" dirty="0" err="1" smtClean="0">
                <a:solidFill>
                  <a:srgbClr val="000099"/>
                </a:solidFill>
                <a:latin typeface="+mj-lt"/>
              </a:rPr>
              <a:t>SuperGrid</a:t>
            </a:r>
            <a:endParaRPr lang="en-US" sz="1400" b="1" i="1" dirty="0">
              <a:solidFill>
                <a:srgbClr val="000099"/>
              </a:solidFill>
              <a:latin typeface="+mj-lt"/>
            </a:endParaRPr>
          </a:p>
        </p:txBody>
      </p:sp>
      <p:sp>
        <p:nvSpPr>
          <p:cNvPr id="28684" name="Text Box 12"/>
          <p:cNvSpPr txBox="1">
            <a:spLocks noChangeArrowheads="1"/>
          </p:cNvSpPr>
          <p:nvPr/>
        </p:nvSpPr>
        <p:spPr bwMode="auto">
          <a:xfrm>
            <a:off x="4355976" y="5013176"/>
            <a:ext cx="4788024" cy="369332"/>
          </a:xfrm>
          <a:prstGeom prst="rect">
            <a:avLst/>
          </a:prstGeom>
          <a:noFill/>
          <a:ln w="9525">
            <a:noFill/>
            <a:miter lim="800000"/>
            <a:headEnd/>
            <a:tailEnd/>
          </a:ln>
        </p:spPr>
        <p:txBody>
          <a:bodyPr wrap="square">
            <a:spAutoFit/>
          </a:bodyPr>
          <a:lstStyle/>
          <a:p>
            <a:pPr marL="355600" indent="-355600" eaLnBrk="1" hangingPunct="1">
              <a:spcBef>
                <a:spcPct val="20000"/>
              </a:spcBef>
              <a:spcAft>
                <a:spcPct val="20000"/>
              </a:spcAft>
              <a:buClr>
                <a:srgbClr val="0033CC"/>
              </a:buClr>
              <a:defRPr/>
            </a:pPr>
            <a:r>
              <a:rPr lang="en-AU" b="1" dirty="0" smtClean="0">
                <a:latin typeface="+mj-lt"/>
              </a:rPr>
              <a:t> Thanet </a:t>
            </a:r>
            <a:r>
              <a:rPr lang="en-AU" b="1" dirty="0">
                <a:latin typeface="+mj-lt"/>
              </a:rPr>
              <a:t>Wind Farm (300MW existing wind farm)</a:t>
            </a:r>
          </a:p>
        </p:txBody>
      </p:sp>
      <p:grpSp>
        <p:nvGrpSpPr>
          <p:cNvPr id="19" name="Group 18"/>
          <p:cNvGrpSpPr/>
          <p:nvPr/>
        </p:nvGrpSpPr>
        <p:grpSpPr>
          <a:xfrm>
            <a:off x="251520" y="2852936"/>
            <a:ext cx="4104457" cy="3184451"/>
            <a:chOff x="214313" y="3143250"/>
            <a:chExt cx="3468285" cy="2678113"/>
          </a:xfrm>
        </p:grpSpPr>
        <p:pic>
          <p:nvPicPr>
            <p:cNvPr id="35844" name="Picture 8"/>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214313" y="3143250"/>
              <a:ext cx="3106737" cy="2678113"/>
            </a:xfrm>
            <a:prstGeom prst="rect">
              <a:avLst/>
            </a:prstGeom>
            <a:noFill/>
            <a:ln w="28575" cmpd="sng">
              <a:solidFill>
                <a:schemeClr val="tx1"/>
              </a:solidFill>
              <a:miter lim="800000"/>
              <a:headEnd/>
              <a:tailEnd/>
            </a:ln>
          </p:spPr>
        </p:pic>
        <p:cxnSp>
          <p:nvCxnSpPr>
            <p:cNvPr id="35845" name="Straight Arrow Connector 9"/>
            <p:cNvCxnSpPr>
              <a:cxnSpLocks noChangeShapeType="1"/>
            </p:cNvCxnSpPr>
            <p:nvPr/>
          </p:nvCxnSpPr>
          <p:spPr bwMode="auto">
            <a:xfrm rot="10800000">
              <a:off x="1643067" y="3286125"/>
              <a:ext cx="2039531" cy="523268"/>
            </a:xfrm>
            <a:prstGeom prst="straightConnector1">
              <a:avLst/>
            </a:prstGeom>
            <a:noFill/>
            <a:ln w="9525" algn="ctr">
              <a:solidFill>
                <a:schemeClr val="tx1"/>
              </a:solidFill>
              <a:round/>
              <a:headEnd/>
              <a:tailEnd type="triangle" w="med" len="med"/>
            </a:ln>
          </p:spPr>
        </p:cxnSp>
        <p:cxnSp>
          <p:nvCxnSpPr>
            <p:cNvPr id="35846" name="Straight Arrow Connector 11"/>
            <p:cNvCxnSpPr>
              <a:cxnSpLocks noChangeShapeType="1"/>
            </p:cNvCxnSpPr>
            <p:nvPr/>
          </p:nvCxnSpPr>
          <p:spPr bwMode="auto">
            <a:xfrm rot="10800000">
              <a:off x="1187454" y="4292600"/>
              <a:ext cx="2495144" cy="1272990"/>
            </a:xfrm>
            <a:prstGeom prst="straightConnector1">
              <a:avLst/>
            </a:prstGeom>
            <a:noFill/>
            <a:ln w="9525" algn="ctr">
              <a:solidFill>
                <a:schemeClr val="tx1"/>
              </a:solidFill>
              <a:round/>
              <a:headEnd/>
              <a:tailEnd type="triangle" w="med" len="med"/>
            </a:ln>
          </p:spPr>
        </p:cxnSp>
        <p:cxnSp>
          <p:nvCxnSpPr>
            <p:cNvPr id="35849" name="Straight Arrow Connector 16"/>
            <p:cNvCxnSpPr>
              <a:cxnSpLocks noChangeShapeType="1"/>
              <a:stCxn id="28682" idx="1"/>
            </p:cNvCxnSpPr>
            <p:nvPr/>
          </p:nvCxnSpPr>
          <p:spPr bwMode="auto">
            <a:xfrm rot="10800000">
              <a:off x="1000130" y="3857630"/>
              <a:ext cx="2682468" cy="773212"/>
            </a:xfrm>
            <a:prstGeom prst="straightConnector1">
              <a:avLst/>
            </a:prstGeom>
            <a:noFill/>
            <a:ln w="9525" algn="ctr">
              <a:solidFill>
                <a:schemeClr val="tx1"/>
              </a:solidFill>
              <a:round/>
              <a:headEnd/>
              <a:tailEnd type="triangle" w="med" len="med"/>
            </a:ln>
          </p:spPr>
        </p:cxnSp>
        <p:cxnSp>
          <p:nvCxnSpPr>
            <p:cNvPr id="35853" name="Straight Arrow Connector 23"/>
            <p:cNvCxnSpPr>
              <a:cxnSpLocks noChangeShapeType="1"/>
            </p:cNvCxnSpPr>
            <p:nvPr/>
          </p:nvCxnSpPr>
          <p:spPr bwMode="auto">
            <a:xfrm rot="10800000">
              <a:off x="1643065" y="4286252"/>
              <a:ext cx="2039532" cy="794871"/>
            </a:xfrm>
            <a:prstGeom prst="straightConnector1">
              <a:avLst/>
            </a:prstGeom>
            <a:noFill/>
            <a:ln w="9525" algn="ctr">
              <a:solidFill>
                <a:schemeClr val="tx1"/>
              </a:solidFill>
              <a:round/>
              <a:headEnd/>
              <a:tailEnd type="triangle" w="med" len="med"/>
            </a:ln>
          </p:spPr>
        </p:cxnSp>
      </p:grpSp>
      <p:sp>
        <p:nvSpPr>
          <p:cNvPr id="16" name="Rectangle 2"/>
          <p:cNvSpPr>
            <a:spLocks noChangeArrowheads="1"/>
          </p:cNvSpPr>
          <p:nvPr/>
        </p:nvSpPr>
        <p:spPr bwMode="auto">
          <a:xfrm>
            <a:off x="179512" y="188640"/>
            <a:ext cx="7072313" cy="707886"/>
          </a:xfrm>
          <a:prstGeom prst="rect">
            <a:avLst/>
          </a:prstGeom>
          <a:noFill/>
          <a:ln w="9525">
            <a:noFill/>
            <a:miter lim="800000"/>
            <a:headEnd/>
            <a:tailEnd/>
          </a:ln>
        </p:spPr>
        <p:txBody>
          <a:bodyPr>
            <a:spAutoFit/>
          </a:bodyPr>
          <a:lstStyle/>
          <a:p>
            <a:pPr algn="ctr" eaLnBrk="1" hangingPunct="1"/>
            <a:r>
              <a:rPr lang="en-US" sz="4000" b="1" dirty="0" smtClean="0">
                <a:solidFill>
                  <a:schemeClr val="bg1"/>
                </a:solidFill>
              </a:rPr>
              <a:t>Power </a:t>
            </a:r>
            <a:r>
              <a:rPr lang="en-US" sz="4000" b="1" dirty="0">
                <a:solidFill>
                  <a:schemeClr val="bg1"/>
                </a:solidFill>
              </a:rPr>
              <a:t>C</a:t>
            </a:r>
            <a:r>
              <a:rPr lang="en-US" sz="4000" b="1" dirty="0" smtClean="0">
                <a:solidFill>
                  <a:schemeClr val="bg1"/>
                </a:solidFill>
              </a:rPr>
              <a:t>ables and the Future - 1</a:t>
            </a:r>
            <a:endParaRPr lang="en-GB" sz="4000" b="1" dirty="0">
              <a:solidFill>
                <a:schemeClr val="bg1"/>
              </a:solidFill>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251520" y="1412776"/>
            <a:ext cx="8534400" cy="4370427"/>
          </a:xfrm>
          <a:prstGeom prst="rect">
            <a:avLst/>
          </a:prstGeom>
          <a:noFill/>
          <a:ln w="9525">
            <a:noFill/>
            <a:miter lim="800000"/>
            <a:headEnd/>
            <a:tailEnd/>
          </a:ln>
        </p:spPr>
        <p:txBody>
          <a:bodyPr>
            <a:spAutoFit/>
          </a:bodyPr>
          <a:lstStyle/>
          <a:p>
            <a:pPr algn="ctr">
              <a:spcBef>
                <a:spcPts val="600"/>
              </a:spcBef>
              <a:spcAft>
                <a:spcPts val="600"/>
              </a:spcAft>
            </a:pPr>
            <a:r>
              <a:rPr lang="en-US" sz="2800" b="1" dirty="0" smtClean="0">
                <a:latin typeface="Calibri" pitchFamily="34" charset="0"/>
              </a:rPr>
              <a:t>LEGAL </a:t>
            </a:r>
            <a:endParaRPr lang="en-US" sz="2400" b="1" dirty="0" smtClean="0">
              <a:latin typeface="Calibri" pitchFamily="34" charset="0"/>
            </a:endParaRPr>
          </a:p>
          <a:p>
            <a:pPr>
              <a:spcBef>
                <a:spcPts val="600"/>
              </a:spcBef>
              <a:spcAft>
                <a:spcPts val="600"/>
              </a:spcAft>
            </a:pPr>
            <a:r>
              <a:rPr lang="en-US" sz="2400" b="1" dirty="0" smtClean="0">
                <a:latin typeface="Calibri" pitchFamily="34" charset="0"/>
              </a:rPr>
              <a:t>The ICPC is very concerned about:</a:t>
            </a:r>
            <a:endParaRPr lang="en-GB" sz="2200" b="1" dirty="0" smtClean="0">
              <a:latin typeface="Calibri" pitchFamily="34" charset="0"/>
            </a:endParaRPr>
          </a:p>
          <a:p>
            <a:pPr marL="357188" indent="-357188">
              <a:spcBef>
                <a:spcPts val="600"/>
              </a:spcBef>
              <a:spcAft>
                <a:spcPts val="600"/>
              </a:spcAft>
              <a:buClr>
                <a:srgbClr val="FF0000"/>
              </a:buClr>
              <a:buFont typeface="Wingdings 2" pitchFamily="-105" charset="2"/>
              <a:buChar char=""/>
            </a:pPr>
            <a:r>
              <a:rPr lang="en-GB" sz="2200" b="1" dirty="0" smtClean="0">
                <a:latin typeface="Calibri" pitchFamily="34" charset="0"/>
              </a:rPr>
              <a:t>Coastal State encroachment on traditional freedoms under UNCLOS to lay, maintain and repair international cables</a:t>
            </a:r>
          </a:p>
          <a:p>
            <a:pPr marL="357188" indent="-357188">
              <a:spcBef>
                <a:spcPts val="600"/>
              </a:spcBef>
              <a:spcAft>
                <a:spcPts val="600"/>
              </a:spcAft>
              <a:buClr>
                <a:srgbClr val="FF0000"/>
              </a:buClr>
              <a:buFont typeface="Wingdings 2" pitchFamily="-105" charset="2"/>
              <a:buChar char=""/>
            </a:pPr>
            <a:r>
              <a:rPr lang="en-GB" sz="2200" b="1" dirty="0" smtClean="0">
                <a:latin typeface="Calibri" pitchFamily="34" charset="0"/>
              </a:rPr>
              <a:t>Resolution </a:t>
            </a:r>
            <a:r>
              <a:rPr lang="en-GB" sz="2200" b="1" dirty="0">
                <a:latin typeface="Calibri" pitchFamily="34" charset="0"/>
              </a:rPr>
              <a:t>of Continental Shelf boundaries under </a:t>
            </a:r>
            <a:r>
              <a:rPr lang="en-GB" sz="2200" b="1" dirty="0" smtClean="0">
                <a:latin typeface="Calibri" pitchFamily="34" charset="0"/>
              </a:rPr>
              <a:t>UNCLOS</a:t>
            </a:r>
            <a:endParaRPr lang="en-GB" sz="2200" b="1" dirty="0">
              <a:latin typeface="Calibri" pitchFamily="34" charset="0"/>
            </a:endParaRPr>
          </a:p>
          <a:p>
            <a:pPr marL="357188" indent="-357188">
              <a:spcBef>
                <a:spcPts val="600"/>
              </a:spcBef>
              <a:spcAft>
                <a:spcPts val="600"/>
              </a:spcAft>
              <a:buClr>
                <a:srgbClr val="FF0000"/>
              </a:buClr>
              <a:buFont typeface="Wingdings 2" pitchFamily="-105" charset="2"/>
              <a:buChar char=""/>
            </a:pPr>
            <a:r>
              <a:rPr lang="en-GB" sz="2200" b="1" dirty="0" smtClean="0">
                <a:latin typeface="Calibri" pitchFamily="34" charset="0"/>
              </a:rPr>
              <a:t>Lack </a:t>
            </a:r>
            <a:r>
              <a:rPr lang="en-GB" sz="2200" b="1" dirty="0">
                <a:latin typeface="Calibri" pitchFamily="34" charset="0"/>
              </a:rPr>
              <a:t>of </a:t>
            </a:r>
            <a:r>
              <a:rPr lang="en-GB" sz="2200" b="1" dirty="0" smtClean="0">
                <a:latin typeface="Calibri" pitchFamily="34" charset="0"/>
              </a:rPr>
              <a:t>national </a:t>
            </a:r>
            <a:r>
              <a:rPr lang="en-GB" sz="2200" b="1" dirty="0">
                <a:latin typeface="Calibri" pitchFamily="34" charset="0"/>
              </a:rPr>
              <a:t>legislation to implement UNCLOS obligations to protect international cable infrastructure beyond territorial </a:t>
            </a:r>
            <a:r>
              <a:rPr lang="en-GB" sz="2200" b="1" dirty="0" smtClean="0">
                <a:latin typeface="Calibri" pitchFamily="34" charset="0"/>
              </a:rPr>
              <a:t>waters</a:t>
            </a:r>
            <a:endParaRPr lang="en-GB" sz="2200" b="1" dirty="0">
              <a:latin typeface="Calibri" pitchFamily="34" charset="0"/>
            </a:endParaRPr>
          </a:p>
          <a:p>
            <a:pPr marL="357188" indent="-357188">
              <a:spcBef>
                <a:spcPts val="600"/>
              </a:spcBef>
              <a:spcAft>
                <a:spcPts val="600"/>
              </a:spcAft>
              <a:buClr>
                <a:srgbClr val="FF0000"/>
              </a:buClr>
              <a:buFont typeface="Wingdings 2" pitchFamily="-105" charset="2"/>
              <a:buChar char=""/>
            </a:pPr>
            <a:r>
              <a:rPr lang="en-GB" sz="2200" b="1" dirty="0" smtClean="0">
                <a:latin typeface="Calibri" pitchFamily="34" charset="0"/>
              </a:rPr>
              <a:t>Restrictions </a:t>
            </a:r>
            <a:r>
              <a:rPr lang="en-GB" sz="2200" b="1" dirty="0">
                <a:latin typeface="Calibri" pitchFamily="34" charset="0"/>
              </a:rPr>
              <a:t>on international </a:t>
            </a:r>
            <a:r>
              <a:rPr lang="en-GB" sz="2200" b="1" dirty="0" smtClean="0">
                <a:latin typeface="Calibri" pitchFamily="34" charset="0"/>
              </a:rPr>
              <a:t>cables that are imposed without any scientific </a:t>
            </a:r>
            <a:r>
              <a:rPr lang="en-GB" sz="2200" b="1" dirty="0">
                <a:latin typeface="Calibri" pitchFamily="34" charset="0"/>
              </a:rPr>
              <a:t>basis to appease local constituencies, </a:t>
            </a:r>
            <a:r>
              <a:rPr lang="en-GB" sz="2200" b="1" dirty="0" smtClean="0">
                <a:latin typeface="Calibri" pitchFamily="34" charset="0"/>
              </a:rPr>
              <a:t>some of which </a:t>
            </a:r>
            <a:r>
              <a:rPr lang="en-GB" sz="2200" b="1" dirty="0">
                <a:latin typeface="Calibri" pitchFamily="34" charset="0"/>
              </a:rPr>
              <a:t>regard </a:t>
            </a:r>
            <a:r>
              <a:rPr lang="en-GB" sz="2200" b="1" dirty="0" smtClean="0">
                <a:latin typeface="Calibri" pitchFamily="34" charset="0"/>
              </a:rPr>
              <a:t>submarine cables </a:t>
            </a:r>
            <a:r>
              <a:rPr lang="en-GB" sz="2200" b="1" dirty="0">
                <a:latin typeface="Calibri" pitchFamily="34" charset="0"/>
              </a:rPr>
              <a:t>as an alternative revenue </a:t>
            </a:r>
            <a:r>
              <a:rPr lang="en-GB" sz="2200" b="1" dirty="0" smtClean="0">
                <a:latin typeface="Calibri" pitchFamily="34" charset="0"/>
              </a:rPr>
              <a:t>source</a:t>
            </a:r>
          </a:p>
        </p:txBody>
      </p:sp>
      <p:sp>
        <p:nvSpPr>
          <p:cNvPr id="5" name="Rectangle 2"/>
          <p:cNvSpPr>
            <a:spLocks noChangeArrowheads="1"/>
          </p:cNvSpPr>
          <p:nvPr/>
        </p:nvSpPr>
        <p:spPr bwMode="auto">
          <a:xfrm>
            <a:off x="179512" y="188640"/>
            <a:ext cx="7072313" cy="707886"/>
          </a:xfrm>
          <a:prstGeom prst="rect">
            <a:avLst/>
          </a:prstGeom>
          <a:noFill/>
          <a:ln w="9525">
            <a:noFill/>
            <a:miter lim="800000"/>
            <a:headEnd/>
            <a:tailEnd/>
          </a:ln>
        </p:spPr>
        <p:txBody>
          <a:bodyPr>
            <a:spAutoFit/>
          </a:bodyPr>
          <a:lstStyle/>
          <a:p>
            <a:pPr algn="ctr" eaLnBrk="1" hangingPunct="1"/>
            <a:r>
              <a:rPr lang="en-US" sz="4000" b="1" dirty="0" smtClean="0">
                <a:solidFill>
                  <a:schemeClr val="bg1"/>
                </a:solidFill>
              </a:rPr>
              <a:t>Power </a:t>
            </a:r>
            <a:r>
              <a:rPr lang="en-US" sz="4000" b="1" dirty="0">
                <a:solidFill>
                  <a:schemeClr val="bg1"/>
                </a:solidFill>
              </a:rPr>
              <a:t>C</a:t>
            </a:r>
            <a:r>
              <a:rPr lang="en-US" sz="4000" b="1" dirty="0" smtClean="0">
                <a:solidFill>
                  <a:schemeClr val="bg1"/>
                </a:solidFill>
              </a:rPr>
              <a:t>ables and the Future - 2</a:t>
            </a:r>
            <a:endParaRPr lang="en-GB" sz="4000" b="1" dirty="0">
              <a:solidFill>
                <a:schemeClr val="bg1"/>
              </a:solidFill>
            </a:endParaRPr>
          </a:p>
        </p:txBody>
      </p:sp>
    </p:spTree>
    <p:extLst>
      <p:ext uri="{BB962C8B-B14F-4D97-AF65-F5344CB8AC3E}">
        <p14:creationId xmlns:p14="http://schemas.microsoft.com/office/powerpoint/2010/main" xmlns="" val="385358489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1752600" y="228600"/>
            <a:ext cx="184150" cy="701675"/>
          </a:xfrm>
          <a:prstGeom prst="rect">
            <a:avLst/>
          </a:prstGeom>
          <a:noFill/>
          <a:ln w="9525">
            <a:noFill/>
            <a:miter lim="800000"/>
            <a:headEnd/>
            <a:tailEnd/>
          </a:ln>
        </p:spPr>
        <p:txBody>
          <a:bodyPr wrap="none">
            <a:spAutoFit/>
          </a:bodyPr>
          <a:lstStyle/>
          <a:p>
            <a:pPr eaLnBrk="1" hangingPunct="1"/>
            <a:endParaRPr lang="en-US" sz="4000" b="1">
              <a:solidFill>
                <a:srgbClr val="660033"/>
              </a:solidFill>
              <a:latin typeface="Comic Sans MS" pitchFamily="66" charset="0"/>
            </a:endParaRPr>
          </a:p>
        </p:txBody>
      </p:sp>
      <p:sp>
        <p:nvSpPr>
          <p:cNvPr id="31747" name="Text Box 3"/>
          <p:cNvSpPr txBox="1">
            <a:spLocks noChangeArrowheads="1"/>
          </p:cNvSpPr>
          <p:nvPr/>
        </p:nvSpPr>
        <p:spPr bwMode="auto">
          <a:xfrm>
            <a:off x="179512" y="1124744"/>
            <a:ext cx="5256584" cy="5349157"/>
          </a:xfrm>
          <a:prstGeom prst="rect">
            <a:avLst/>
          </a:prstGeom>
          <a:noFill/>
          <a:ln w="9525">
            <a:noFill/>
            <a:miter lim="800000"/>
            <a:headEnd/>
            <a:tailEnd/>
          </a:ln>
        </p:spPr>
        <p:txBody>
          <a:bodyPr wrap="square">
            <a:spAutoFit/>
          </a:bodyPr>
          <a:lstStyle/>
          <a:p>
            <a:pPr marL="355600" indent="-355600" eaLnBrk="1" hangingPunct="1">
              <a:spcBef>
                <a:spcPct val="20000"/>
              </a:spcBef>
              <a:spcAft>
                <a:spcPct val="20000"/>
              </a:spcAft>
            </a:pPr>
            <a:r>
              <a:rPr lang="en-US" sz="2800" b="1" dirty="0" smtClean="0">
                <a:solidFill>
                  <a:srgbClr val="0070C0"/>
                </a:solidFill>
              </a:rPr>
              <a:t>		        </a:t>
            </a:r>
            <a:r>
              <a:rPr lang="en-US" sz="2800" b="1" dirty="0" smtClean="0"/>
              <a:t>TECHNOLOGY</a:t>
            </a:r>
          </a:p>
          <a:p>
            <a:pPr marL="442913" lvl="0" indent="-442913">
              <a:spcBef>
                <a:spcPct val="50000"/>
              </a:spcBef>
              <a:buClr>
                <a:srgbClr val="FF0000"/>
              </a:buClr>
              <a:buFont typeface="Wingdings 2" pitchFamily="-105" charset="2"/>
              <a:buChar char=""/>
            </a:pPr>
            <a:r>
              <a:rPr lang="en-US" sz="2200" b="1" dirty="0" smtClean="0"/>
              <a:t>Cable </a:t>
            </a:r>
            <a:r>
              <a:rPr lang="en-US" sz="2200" b="1" dirty="0"/>
              <a:t>design </a:t>
            </a:r>
            <a:r>
              <a:rPr lang="en-US" sz="2200" b="1" dirty="0" smtClean="0"/>
              <a:t>and </a:t>
            </a:r>
            <a:r>
              <a:rPr lang="en-US" sz="2200" b="1" dirty="0"/>
              <a:t>operations are constantly evolving. Future systems are expected to have </a:t>
            </a:r>
            <a:r>
              <a:rPr lang="en-US" sz="2200" b="1" dirty="0" smtClean="0"/>
              <a:t>greater capacity, reliability and be sited in deeper water</a:t>
            </a:r>
          </a:p>
          <a:p>
            <a:pPr marL="442913" lvl="0" indent="-442913">
              <a:spcBef>
                <a:spcPct val="50000"/>
              </a:spcBef>
              <a:buClr>
                <a:srgbClr val="FF0000"/>
              </a:buClr>
              <a:buFont typeface="Wingdings 2" pitchFamily="-105" charset="2"/>
              <a:buChar char=""/>
            </a:pPr>
            <a:r>
              <a:rPr lang="en-US" sz="2200" b="1" dirty="0" smtClean="0"/>
              <a:t>Longer cable routes are proposed from nations that have surplus energy, e.g. Iceland to Europe</a:t>
            </a:r>
          </a:p>
          <a:p>
            <a:pPr marL="442913" lvl="0" indent="-442913">
              <a:spcBef>
                <a:spcPct val="50000"/>
              </a:spcBef>
              <a:buClr>
                <a:srgbClr val="FF0000"/>
              </a:buClr>
              <a:buFont typeface="Wingdings 2" pitchFamily="-105" charset="2"/>
              <a:buChar char=""/>
            </a:pPr>
            <a:r>
              <a:rPr lang="en-US" sz="2200" b="1" dirty="0" smtClean="0"/>
              <a:t>Offshore </a:t>
            </a:r>
            <a:r>
              <a:rPr lang="en-US" sz="2200" b="1" dirty="0"/>
              <a:t>wind farms and </a:t>
            </a:r>
            <a:r>
              <a:rPr lang="en-US" sz="2200" b="1" dirty="0" smtClean="0"/>
              <a:t>oil/gas </a:t>
            </a:r>
            <a:r>
              <a:rPr lang="en-US" sz="2200" b="1" dirty="0"/>
              <a:t>platforms will </a:t>
            </a:r>
            <a:r>
              <a:rPr lang="en-US" sz="2200" b="1" dirty="0" smtClean="0"/>
              <a:t>extend further offshore</a:t>
            </a:r>
          </a:p>
          <a:p>
            <a:pPr marL="442913" lvl="0" indent="-442913">
              <a:spcBef>
                <a:spcPct val="50000"/>
              </a:spcBef>
              <a:buClr>
                <a:srgbClr val="FF0000"/>
              </a:buClr>
              <a:buFont typeface="Wingdings 2" pitchFamily="-105" charset="2"/>
              <a:buChar char=""/>
            </a:pPr>
            <a:r>
              <a:rPr lang="en-US" sz="2200" b="1" dirty="0" smtClean="0"/>
              <a:t>Wave </a:t>
            </a:r>
            <a:r>
              <a:rPr lang="en-US" sz="2200" b="1" dirty="0"/>
              <a:t>and current/tidal </a:t>
            </a:r>
            <a:r>
              <a:rPr lang="en-US" sz="2200" b="1" dirty="0" smtClean="0"/>
              <a:t>power generation techniques </a:t>
            </a:r>
            <a:r>
              <a:rPr lang="en-US" sz="2200" b="1" dirty="0"/>
              <a:t>are rapidly gaining interest throughout </a:t>
            </a:r>
            <a:r>
              <a:rPr lang="en-US" sz="2200" b="1" dirty="0" smtClean="0"/>
              <a:t>the World</a:t>
            </a:r>
            <a:endParaRPr lang="en-US" sz="2400" b="1" dirty="0">
              <a:solidFill>
                <a:srgbClr val="660033"/>
              </a:solidFill>
            </a:endParaRPr>
          </a:p>
        </p:txBody>
      </p:sp>
      <p:sp>
        <p:nvSpPr>
          <p:cNvPr id="8" name="Rectangle 2"/>
          <p:cNvSpPr>
            <a:spLocks noChangeArrowheads="1"/>
          </p:cNvSpPr>
          <p:nvPr/>
        </p:nvSpPr>
        <p:spPr bwMode="auto">
          <a:xfrm>
            <a:off x="179512" y="188640"/>
            <a:ext cx="7072313" cy="707886"/>
          </a:xfrm>
          <a:prstGeom prst="rect">
            <a:avLst/>
          </a:prstGeom>
          <a:noFill/>
          <a:ln w="9525">
            <a:noFill/>
            <a:miter lim="800000"/>
            <a:headEnd/>
            <a:tailEnd/>
          </a:ln>
        </p:spPr>
        <p:txBody>
          <a:bodyPr>
            <a:spAutoFit/>
          </a:bodyPr>
          <a:lstStyle/>
          <a:p>
            <a:pPr algn="ctr" eaLnBrk="1" hangingPunct="1"/>
            <a:r>
              <a:rPr lang="en-US" sz="4000" b="1" dirty="0" smtClean="0">
                <a:solidFill>
                  <a:schemeClr val="bg1"/>
                </a:solidFill>
              </a:rPr>
              <a:t>Power Cables and the Future - 3</a:t>
            </a:r>
            <a:endParaRPr lang="en-GB" sz="4000" b="1" dirty="0">
              <a:solidFill>
                <a:schemeClr val="bg1"/>
              </a:solidFill>
            </a:endParaRPr>
          </a:p>
        </p:txBody>
      </p:sp>
      <p:pic>
        <p:nvPicPr>
          <p:cNvPr id="54273" name="Picture 1"/>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5508104" y="1124744"/>
            <a:ext cx="3234520" cy="4824536"/>
          </a:xfrm>
          <a:prstGeom prst="rect">
            <a:avLst/>
          </a:prstGeom>
          <a:noFill/>
          <a:ln w="28575">
            <a:solidFill>
              <a:schemeClr val="tx1"/>
            </a:solidFill>
            <a:miter lim="800000"/>
            <a:headEnd/>
            <a:tailEnd/>
          </a:ln>
        </p:spPr>
      </p:pic>
      <p:sp>
        <p:nvSpPr>
          <p:cNvPr id="7" name="TextBox 6"/>
          <p:cNvSpPr txBox="1"/>
          <p:nvPr/>
        </p:nvSpPr>
        <p:spPr>
          <a:xfrm>
            <a:off x="5487974" y="5968412"/>
            <a:ext cx="3254650" cy="738664"/>
          </a:xfrm>
          <a:prstGeom prst="rect">
            <a:avLst/>
          </a:prstGeom>
          <a:noFill/>
        </p:spPr>
        <p:txBody>
          <a:bodyPr wrap="square" rtlCol="0">
            <a:spAutoFit/>
          </a:bodyPr>
          <a:lstStyle/>
          <a:p>
            <a:pPr algn="ctr"/>
            <a:r>
              <a:rPr lang="en-US" sz="1400" b="1" dirty="0" err="1" smtClean="0"/>
              <a:t>Hywind</a:t>
            </a:r>
            <a:r>
              <a:rPr lang="en-US" sz="1400" b="1" dirty="0" smtClean="0"/>
              <a:t> floating wind turbine can be moored in water depths up to 700m</a:t>
            </a:r>
          </a:p>
          <a:p>
            <a:pPr algn="ctr"/>
            <a:r>
              <a:rPr lang="en-US" sz="1400" b="1" i="1" dirty="0" smtClean="0">
                <a:solidFill>
                  <a:srgbClr val="000099"/>
                </a:solidFill>
              </a:rPr>
              <a:t>Source: Statoil</a:t>
            </a:r>
            <a:endParaRPr lang="en-US" sz="1400" b="1" i="1" dirty="0">
              <a:solidFill>
                <a:srgbClr val="000099"/>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23528" y="1340768"/>
            <a:ext cx="8424936" cy="5078313"/>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NZ" sz="2400" b="1" dirty="0" smtClean="0">
                <a:latin typeface="+mj-lt"/>
              </a:rPr>
              <a:t>Power transfer from energy sources, including offshore renewable energy schemes, to consumers</a:t>
            </a:r>
          </a:p>
          <a:p>
            <a:pPr marL="442913" lvl="0" indent="-442913">
              <a:spcBef>
                <a:spcPct val="50000"/>
              </a:spcBef>
              <a:buClr>
                <a:srgbClr val="FF0000"/>
              </a:buClr>
              <a:buFont typeface="Wingdings 2" pitchFamily="-105" charset="2"/>
              <a:buChar char=""/>
            </a:pPr>
            <a:r>
              <a:rPr lang="en-NZ" sz="2400" b="1" dirty="0" smtClean="0">
                <a:latin typeface="+mj-lt"/>
              </a:rPr>
              <a:t>Interconnecting different regional electrical transmission networks to allow global trading of energy</a:t>
            </a:r>
          </a:p>
          <a:p>
            <a:pPr marL="442913" lvl="0" indent="-442913">
              <a:spcBef>
                <a:spcPct val="50000"/>
              </a:spcBef>
              <a:buClr>
                <a:srgbClr val="FF0000"/>
              </a:buClr>
              <a:buFont typeface="Wingdings 2" pitchFamily="-105" charset="2"/>
              <a:buChar char=""/>
            </a:pPr>
            <a:r>
              <a:rPr lang="en-NZ" sz="2400" b="1" dirty="0" smtClean="0">
                <a:latin typeface="+mj-lt"/>
              </a:rPr>
              <a:t>Supply to remote areas</a:t>
            </a:r>
          </a:p>
          <a:p>
            <a:pPr marL="442913" lvl="0" indent="-442913">
              <a:spcBef>
                <a:spcPct val="50000"/>
              </a:spcBef>
              <a:buClr>
                <a:srgbClr val="FF0000"/>
              </a:buClr>
              <a:buFont typeface="Wingdings 2" pitchFamily="-105" charset="2"/>
              <a:buChar char=""/>
            </a:pPr>
            <a:r>
              <a:rPr lang="en-NZ" sz="2400" b="1" dirty="0" smtClean="0">
                <a:latin typeface="+mj-lt"/>
              </a:rPr>
              <a:t>Power (and communications) </a:t>
            </a:r>
            <a:r>
              <a:rPr lang="en-NZ" sz="2400" b="1" dirty="0">
                <a:latin typeface="+mj-lt"/>
              </a:rPr>
              <a:t>for </a:t>
            </a:r>
            <a:r>
              <a:rPr lang="en-NZ" sz="2400" b="1" dirty="0" smtClean="0">
                <a:latin typeface="+mj-lt"/>
              </a:rPr>
              <a:t>offshore installations</a:t>
            </a:r>
            <a:endParaRPr lang="en-NZ" sz="2400" b="1" dirty="0">
              <a:latin typeface="+mj-lt"/>
            </a:endParaRPr>
          </a:p>
          <a:p>
            <a:pPr marL="442913" indent="-442913">
              <a:spcBef>
                <a:spcPct val="50000"/>
              </a:spcBef>
              <a:buClr>
                <a:srgbClr val="FF0000"/>
              </a:buClr>
              <a:buFont typeface="Wingdings 2" pitchFamily="-105" charset="2"/>
              <a:buChar char=""/>
            </a:pPr>
            <a:r>
              <a:rPr lang="en-NZ" sz="2400" b="1" dirty="0" smtClean="0">
                <a:latin typeface="+mj-lt"/>
              </a:rPr>
              <a:t>With growing </a:t>
            </a:r>
            <a:r>
              <a:rPr lang="en-NZ" sz="2400" b="1" dirty="0">
                <a:latin typeface="+mj-lt"/>
              </a:rPr>
              <a:t>reliance </a:t>
            </a:r>
            <a:r>
              <a:rPr lang="en-NZ" sz="2400" b="1" dirty="0" smtClean="0">
                <a:latin typeface="+mj-lt"/>
              </a:rPr>
              <a:t>on offshore-based renewable </a:t>
            </a:r>
            <a:r>
              <a:rPr lang="en-NZ" sz="2400" b="1" dirty="0">
                <a:latin typeface="+mj-lt"/>
              </a:rPr>
              <a:t>energy </a:t>
            </a:r>
            <a:r>
              <a:rPr lang="en-NZ" sz="2400" b="1" dirty="0" smtClean="0">
                <a:latin typeface="+mj-lt"/>
              </a:rPr>
              <a:t>schemes, </a:t>
            </a:r>
            <a:r>
              <a:rPr lang="en-NZ" sz="2400" b="1" dirty="0">
                <a:latin typeface="+mj-lt"/>
              </a:rPr>
              <a:t>many countries </a:t>
            </a:r>
            <a:r>
              <a:rPr lang="en-NZ" sz="2400" b="1" dirty="0" smtClean="0">
                <a:latin typeface="+mj-lt"/>
              </a:rPr>
              <a:t>now class submarine </a:t>
            </a:r>
            <a:r>
              <a:rPr lang="en-NZ" sz="2400" b="1" dirty="0">
                <a:latin typeface="+mj-lt"/>
              </a:rPr>
              <a:t>power cables </a:t>
            </a:r>
            <a:r>
              <a:rPr lang="en-NZ" sz="2400" b="1" dirty="0" smtClean="0">
                <a:latin typeface="+mj-lt"/>
              </a:rPr>
              <a:t>as </a:t>
            </a:r>
            <a:r>
              <a:rPr lang="en-NZ" sz="2400" b="1" dirty="0">
                <a:latin typeface="+mj-lt"/>
              </a:rPr>
              <a:t>critical </a:t>
            </a:r>
            <a:r>
              <a:rPr lang="en-NZ" sz="2400" b="1" dirty="0" smtClean="0">
                <a:latin typeface="+mj-lt"/>
              </a:rPr>
              <a:t>infrastructure</a:t>
            </a:r>
          </a:p>
          <a:p>
            <a:pPr marL="442913" indent="-442913">
              <a:spcBef>
                <a:spcPct val="50000"/>
              </a:spcBef>
              <a:buClr>
                <a:srgbClr val="FF0000"/>
              </a:buClr>
              <a:buFont typeface="Wingdings 2" pitchFamily="-105" charset="2"/>
              <a:buChar char=""/>
            </a:pPr>
            <a:r>
              <a:rPr lang="en-NZ" sz="2400" b="1" dirty="0" smtClean="0">
                <a:latin typeface="+mj-lt"/>
              </a:rPr>
              <a:t>Submarine </a:t>
            </a:r>
            <a:r>
              <a:rPr lang="en-NZ" sz="2400" b="1" dirty="0">
                <a:latin typeface="+mj-lt"/>
              </a:rPr>
              <a:t>power cables are designed to be </a:t>
            </a:r>
            <a:r>
              <a:rPr lang="en-NZ" sz="2400" b="1" dirty="0" smtClean="0">
                <a:latin typeface="+mj-lt"/>
              </a:rPr>
              <a:t>resilient, however </a:t>
            </a:r>
            <a:r>
              <a:rPr lang="en-NZ" sz="2400" b="1" dirty="0">
                <a:latin typeface="+mj-lt"/>
              </a:rPr>
              <a:t>faults can </a:t>
            </a:r>
            <a:r>
              <a:rPr lang="en-NZ" sz="2400" b="1" dirty="0" smtClean="0">
                <a:latin typeface="+mj-lt"/>
              </a:rPr>
              <a:t>temporarily affect supply</a:t>
            </a:r>
            <a:endParaRPr lang="en-NZ" sz="2400" b="1" dirty="0">
              <a:latin typeface="+mj-lt"/>
            </a:endParaRPr>
          </a:p>
        </p:txBody>
      </p:sp>
      <p:sp>
        <p:nvSpPr>
          <p:cNvPr id="3" name="Rectangle 2"/>
          <p:cNvSpPr>
            <a:spLocks noChangeArrowheads="1"/>
          </p:cNvSpPr>
          <p:nvPr/>
        </p:nvSpPr>
        <p:spPr bwMode="auto">
          <a:xfrm>
            <a:off x="251520" y="188640"/>
            <a:ext cx="7000875" cy="707886"/>
          </a:xfrm>
          <a:prstGeom prst="rect">
            <a:avLst/>
          </a:prstGeom>
          <a:noFill/>
          <a:ln w="9525">
            <a:noFill/>
            <a:miter lim="800000"/>
            <a:headEnd/>
            <a:tailEnd/>
          </a:ln>
        </p:spPr>
        <p:txBody>
          <a:bodyPr>
            <a:spAutoFit/>
          </a:bodyPr>
          <a:lstStyle/>
          <a:p>
            <a:pPr algn="ctr" eaLnBrk="1" hangingPunct="1"/>
            <a:r>
              <a:rPr lang="en-US" sz="4000" b="1" dirty="0">
                <a:solidFill>
                  <a:schemeClr val="bg1"/>
                </a:solidFill>
              </a:rPr>
              <a:t>Importance of </a:t>
            </a:r>
            <a:r>
              <a:rPr lang="en-US" sz="4000" b="1" dirty="0" smtClean="0">
                <a:solidFill>
                  <a:schemeClr val="bg1"/>
                </a:solidFill>
              </a:rPr>
              <a:t>Power </a:t>
            </a:r>
            <a:r>
              <a:rPr lang="en-US" sz="4000" b="1" dirty="0">
                <a:solidFill>
                  <a:schemeClr val="bg1"/>
                </a:solidFill>
              </a:rPr>
              <a:t>C</a:t>
            </a:r>
            <a:r>
              <a:rPr lang="en-US" sz="4000" b="1" dirty="0" smtClean="0">
                <a:solidFill>
                  <a:schemeClr val="bg1"/>
                </a:solidFill>
              </a:rPr>
              <a:t>ables</a:t>
            </a:r>
            <a:endParaRPr lang="en-GB" sz="4000" b="1" dirty="0">
              <a:solidFill>
                <a:schemeClr val="bg1"/>
              </a:solidFill>
            </a:endParaRPr>
          </a:p>
        </p:txBody>
      </p:sp>
    </p:spTree>
    <p:extLst>
      <p:ext uri="{BB962C8B-B14F-4D97-AF65-F5344CB8AC3E}">
        <p14:creationId xmlns:p14="http://schemas.microsoft.com/office/powerpoint/2010/main" xmlns="" val="28770463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79388" y="1124744"/>
            <a:ext cx="8964612" cy="5509200"/>
          </a:xfrm>
          <a:prstGeom prst="rect">
            <a:avLst/>
          </a:prstGeom>
          <a:noFill/>
          <a:ln w="9525">
            <a:noFill/>
            <a:miter lim="800000"/>
            <a:headEnd/>
            <a:tailEnd/>
          </a:ln>
        </p:spPr>
        <p:txBody>
          <a:bodyPr>
            <a:spAutoFit/>
          </a:bodyPr>
          <a:lstStyle/>
          <a:p>
            <a:pPr marL="444500" indent="-444500" eaLnBrk="1" hangingPunct="1">
              <a:spcBef>
                <a:spcPct val="50000"/>
              </a:spcBef>
              <a:defRPr/>
            </a:pPr>
            <a:r>
              <a:rPr lang="en-US" sz="2800" b="1" dirty="0" smtClean="0">
                <a:solidFill>
                  <a:srgbClr val="000099"/>
                </a:solidFill>
                <a:latin typeface="+mj-lt"/>
              </a:rPr>
              <a:t>				   </a:t>
            </a:r>
            <a:r>
              <a:rPr lang="en-US" sz="2800" b="1" dirty="0" smtClean="0">
                <a:latin typeface="+mj-lt"/>
              </a:rPr>
              <a:t>ENVIRONMENT</a:t>
            </a:r>
          </a:p>
          <a:p>
            <a:pPr marL="442913" lvl="0" indent="-442913">
              <a:spcBef>
                <a:spcPct val="50000"/>
              </a:spcBef>
              <a:buClr>
                <a:srgbClr val="FF0000"/>
              </a:buClr>
              <a:buFont typeface="Wingdings 2" pitchFamily="-105" charset="2"/>
              <a:buChar char=""/>
            </a:pPr>
            <a:r>
              <a:rPr lang="en-GB" sz="2400" b="1" dirty="0">
                <a:latin typeface="+mj-lt"/>
              </a:rPr>
              <a:t>In some regions of the world, submarine cables are likely to be exposed to more natural hazards related to changing climate</a:t>
            </a:r>
          </a:p>
          <a:p>
            <a:pPr marL="442913" lvl="0" indent="-442913">
              <a:spcBef>
                <a:spcPct val="50000"/>
              </a:spcBef>
              <a:buClr>
                <a:srgbClr val="FF0000"/>
              </a:buClr>
              <a:buFont typeface="Wingdings 2" pitchFamily="-105" charset="2"/>
              <a:buChar char=""/>
            </a:pPr>
            <a:r>
              <a:rPr lang="en-GB" sz="2400" b="1" dirty="0">
                <a:latin typeface="+mj-lt"/>
              </a:rPr>
              <a:t>Climate change may also affect other marine activities such as fishing, with potential impacts on cables</a:t>
            </a:r>
          </a:p>
          <a:p>
            <a:pPr marL="442913" lvl="0" indent="-442913">
              <a:spcBef>
                <a:spcPct val="50000"/>
              </a:spcBef>
              <a:buClr>
                <a:srgbClr val="FF0000"/>
              </a:buClr>
              <a:buFont typeface="Wingdings 2" pitchFamily="-105" charset="2"/>
              <a:buChar char=""/>
            </a:pPr>
            <a:r>
              <a:rPr lang="en-US" sz="2400" b="1" dirty="0" smtClean="0"/>
              <a:t>Electromagnetic </a:t>
            </a:r>
            <a:r>
              <a:rPr lang="en-US" sz="2400" b="1" dirty="0"/>
              <a:t>field </a:t>
            </a:r>
            <a:r>
              <a:rPr lang="en-US" sz="2400" b="1" dirty="0" smtClean="0"/>
              <a:t>studies </a:t>
            </a:r>
            <a:r>
              <a:rPr lang="en-US" sz="2400" b="1" dirty="0"/>
              <a:t>are on-going to determine </a:t>
            </a:r>
            <a:r>
              <a:rPr lang="en-US" sz="2400" b="1" dirty="0" smtClean="0"/>
              <a:t>any effects </a:t>
            </a:r>
            <a:r>
              <a:rPr lang="en-US" sz="2400" b="1" dirty="0"/>
              <a:t>of power cables on marine </a:t>
            </a:r>
            <a:r>
              <a:rPr lang="en-US" sz="2400" b="1" dirty="0" smtClean="0"/>
              <a:t>life</a:t>
            </a:r>
          </a:p>
          <a:p>
            <a:pPr marL="442913" lvl="0" indent="-442913">
              <a:spcBef>
                <a:spcPct val="50000"/>
              </a:spcBef>
              <a:buClr>
                <a:srgbClr val="FF0000"/>
              </a:buClr>
              <a:buFont typeface="Wingdings 2" pitchFamily="-105" charset="2"/>
              <a:buChar char=""/>
            </a:pPr>
            <a:r>
              <a:rPr lang="en-GB" sz="2400" b="1" dirty="0">
                <a:latin typeface="+mj-lt"/>
              </a:rPr>
              <a:t>Measures to preserve biodiversity, ecosystems and resources via various protection zones in national waters and the high seas, may impinge upon cable passage</a:t>
            </a:r>
          </a:p>
          <a:p>
            <a:pPr marL="442913" lvl="0" indent="-442913">
              <a:spcBef>
                <a:spcPct val="50000"/>
              </a:spcBef>
              <a:buClr>
                <a:srgbClr val="FF0000"/>
              </a:buClr>
              <a:buFont typeface="Wingdings 2" pitchFamily="-105" charset="2"/>
              <a:buChar char=""/>
            </a:pPr>
            <a:r>
              <a:rPr lang="en-GB" sz="2400" b="1" dirty="0">
                <a:latin typeface="+mj-lt"/>
              </a:rPr>
              <a:t>The ocean, especially the coastal seas, will be subject to increased human activities due to expansion of renewable energy schemes</a:t>
            </a:r>
          </a:p>
        </p:txBody>
      </p:sp>
      <p:sp>
        <p:nvSpPr>
          <p:cNvPr id="4" name="Rectangle 2"/>
          <p:cNvSpPr>
            <a:spLocks noChangeArrowheads="1"/>
          </p:cNvSpPr>
          <p:nvPr/>
        </p:nvSpPr>
        <p:spPr bwMode="auto">
          <a:xfrm>
            <a:off x="179512" y="188640"/>
            <a:ext cx="7072313" cy="707886"/>
          </a:xfrm>
          <a:prstGeom prst="rect">
            <a:avLst/>
          </a:prstGeom>
          <a:noFill/>
          <a:ln w="9525">
            <a:noFill/>
            <a:miter lim="800000"/>
            <a:headEnd/>
            <a:tailEnd/>
          </a:ln>
        </p:spPr>
        <p:txBody>
          <a:bodyPr>
            <a:spAutoFit/>
          </a:bodyPr>
          <a:lstStyle/>
          <a:p>
            <a:pPr algn="ctr" eaLnBrk="1" hangingPunct="1"/>
            <a:r>
              <a:rPr lang="en-US" sz="4000" b="1" dirty="0" smtClean="0">
                <a:solidFill>
                  <a:schemeClr val="bg1"/>
                </a:solidFill>
              </a:rPr>
              <a:t>Power Cables and the Future - 4</a:t>
            </a:r>
            <a:endParaRPr lang="en-GB" sz="4000" b="1" dirty="0">
              <a:solidFill>
                <a:schemeClr val="bg1"/>
              </a:solidFill>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79512" y="1412776"/>
            <a:ext cx="8712968" cy="4708981"/>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US" sz="2400" b="1" dirty="0" smtClean="0">
                <a:latin typeface="+mj-lt"/>
              </a:rPr>
              <a:t>Longest </a:t>
            </a:r>
            <a:r>
              <a:rPr lang="en-US" sz="2400" b="1" dirty="0">
                <a:latin typeface="+mj-lt"/>
              </a:rPr>
              <a:t>HVAC submarine cable, 104 km, installed from Isle of Man to </a:t>
            </a:r>
            <a:r>
              <a:rPr lang="en-US" sz="2400" b="1" dirty="0" smtClean="0">
                <a:latin typeface="+mj-lt"/>
              </a:rPr>
              <a:t>mainland </a:t>
            </a:r>
            <a:r>
              <a:rPr lang="en-US" sz="2400" b="1" dirty="0">
                <a:latin typeface="+mj-lt"/>
              </a:rPr>
              <a:t>England, </a:t>
            </a:r>
            <a:r>
              <a:rPr lang="en-US" sz="2400" b="1" dirty="0" smtClean="0">
                <a:latin typeface="+mj-lt"/>
              </a:rPr>
              <a:t>1999/2000</a:t>
            </a:r>
          </a:p>
          <a:p>
            <a:pPr marL="442913" lvl="0" indent="-442913">
              <a:spcBef>
                <a:spcPct val="50000"/>
              </a:spcBef>
              <a:buClr>
                <a:srgbClr val="FF0000"/>
              </a:buClr>
              <a:buFont typeface="Wingdings 2" pitchFamily="-105" charset="2"/>
              <a:buChar char=""/>
            </a:pPr>
            <a:r>
              <a:rPr lang="en-US" sz="2400" b="1" dirty="0" smtClean="0">
                <a:latin typeface="+mj-lt"/>
              </a:rPr>
              <a:t>Longest </a:t>
            </a:r>
            <a:r>
              <a:rPr lang="en-US" sz="2400" b="1" dirty="0">
                <a:latin typeface="+mj-lt"/>
              </a:rPr>
              <a:t>HVDC cable, 580 km, </a:t>
            </a:r>
            <a:r>
              <a:rPr lang="en-US" sz="2400" b="1" dirty="0" smtClean="0">
                <a:latin typeface="+mj-lt"/>
              </a:rPr>
              <a:t>installed between Norway and the Netherlands</a:t>
            </a:r>
            <a:r>
              <a:rPr lang="en-US" sz="2400" b="1" dirty="0">
                <a:latin typeface="+mj-lt"/>
              </a:rPr>
              <a:t>, </a:t>
            </a:r>
            <a:r>
              <a:rPr lang="en-US" sz="2400" b="1" dirty="0" smtClean="0">
                <a:latin typeface="+mj-lt"/>
              </a:rPr>
              <a:t>2008</a:t>
            </a:r>
          </a:p>
          <a:p>
            <a:pPr marL="442913" lvl="0" indent="-442913">
              <a:spcBef>
                <a:spcPct val="50000"/>
              </a:spcBef>
              <a:buClr>
                <a:srgbClr val="FF0000"/>
              </a:buClr>
              <a:buFont typeface="Wingdings 2" pitchFamily="-105" charset="2"/>
              <a:buChar char=""/>
            </a:pPr>
            <a:r>
              <a:rPr lang="en-US" sz="2400" b="1" dirty="0" smtClean="0">
                <a:latin typeface="+mj-lt"/>
              </a:rPr>
              <a:t>Highest </a:t>
            </a:r>
            <a:r>
              <a:rPr lang="en-US" sz="2400" b="1" dirty="0">
                <a:latin typeface="+mj-lt"/>
              </a:rPr>
              <a:t>voltage (500kV) and largest conductor (3000 mm²), </a:t>
            </a:r>
            <a:r>
              <a:rPr lang="en-US" sz="2400" b="1" dirty="0" smtClean="0">
                <a:latin typeface="+mj-lt"/>
              </a:rPr>
              <a:t>installed off Japan</a:t>
            </a:r>
            <a:r>
              <a:rPr lang="en-US" sz="2400" b="1" dirty="0">
                <a:latin typeface="+mj-lt"/>
              </a:rPr>
              <a:t>, </a:t>
            </a:r>
            <a:r>
              <a:rPr lang="en-US" sz="2400" b="1" dirty="0" smtClean="0">
                <a:latin typeface="+mj-lt"/>
              </a:rPr>
              <a:t>1998</a:t>
            </a:r>
          </a:p>
          <a:p>
            <a:pPr marL="442913" lvl="0" indent="-442913">
              <a:spcBef>
                <a:spcPct val="50000"/>
              </a:spcBef>
              <a:buClr>
                <a:srgbClr val="FF0000"/>
              </a:buClr>
              <a:buFont typeface="Wingdings 2" pitchFamily="-105" charset="2"/>
              <a:buChar char=""/>
            </a:pPr>
            <a:r>
              <a:rPr lang="en-US" sz="2400" b="1" dirty="0" smtClean="0">
                <a:latin typeface="+mj-lt"/>
              </a:rPr>
              <a:t>Farthest </a:t>
            </a:r>
            <a:r>
              <a:rPr lang="en-US" sz="2400" b="1" dirty="0">
                <a:latin typeface="+mj-lt"/>
              </a:rPr>
              <a:t>offshore wind farm, </a:t>
            </a:r>
            <a:r>
              <a:rPr lang="en-US" sz="2400" b="1" dirty="0" smtClean="0">
                <a:latin typeface="+mj-lt"/>
              </a:rPr>
              <a:t>90 km </a:t>
            </a:r>
            <a:r>
              <a:rPr lang="en-US" sz="2400" b="1" dirty="0">
                <a:latin typeface="+mj-lt"/>
              </a:rPr>
              <a:t>off </a:t>
            </a:r>
            <a:r>
              <a:rPr lang="en-US" sz="2400" b="1" dirty="0" err="1">
                <a:latin typeface="+mj-lt"/>
              </a:rPr>
              <a:t>Borkum</a:t>
            </a:r>
            <a:r>
              <a:rPr lang="en-US" sz="2400" b="1" dirty="0">
                <a:latin typeface="+mj-lt"/>
              </a:rPr>
              <a:t>, </a:t>
            </a:r>
            <a:r>
              <a:rPr lang="en-US" sz="2400" b="1" dirty="0" smtClean="0">
                <a:latin typeface="+mj-lt"/>
              </a:rPr>
              <a:t>Germany,</a:t>
            </a:r>
            <a:r>
              <a:rPr lang="en-US" dirty="0" smtClean="0">
                <a:latin typeface="+mj-lt"/>
              </a:rPr>
              <a:t> </a:t>
            </a:r>
            <a:r>
              <a:rPr lang="en-US" sz="2400" b="1" dirty="0" smtClean="0">
                <a:latin typeface="+mj-lt"/>
              </a:rPr>
              <a:t>2011</a:t>
            </a:r>
          </a:p>
          <a:p>
            <a:pPr marL="442913" lvl="0" indent="-442913">
              <a:spcBef>
                <a:spcPct val="50000"/>
              </a:spcBef>
              <a:buClr>
                <a:srgbClr val="FF0000"/>
              </a:buClr>
              <a:buFont typeface="Wingdings 2" pitchFamily="-105" charset="2"/>
              <a:buChar char=""/>
            </a:pPr>
            <a:r>
              <a:rPr lang="en-US" sz="2400" b="1" dirty="0" smtClean="0">
                <a:latin typeface="+mj-lt"/>
              </a:rPr>
              <a:t>Largest </a:t>
            </a:r>
            <a:r>
              <a:rPr lang="en-US" sz="2400" b="1" dirty="0">
                <a:latin typeface="+mj-lt"/>
              </a:rPr>
              <a:t>offshore wind farm, 300MW, England, installed </a:t>
            </a:r>
            <a:r>
              <a:rPr lang="en-US" sz="2400" b="1" dirty="0" smtClean="0">
                <a:latin typeface="+mj-lt"/>
              </a:rPr>
              <a:t>2010</a:t>
            </a:r>
          </a:p>
          <a:p>
            <a:pPr marL="442913" lvl="0" indent="-442913">
              <a:spcBef>
                <a:spcPct val="50000"/>
              </a:spcBef>
              <a:buClr>
                <a:srgbClr val="FF0000"/>
              </a:buClr>
              <a:buFont typeface="Wingdings 2" pitchFamily="-105" charset="2"/>
              <a:buChar char=""/>
            </a:pPr>
            <a:r>
              <a:rPr lang="en-US" sz="2400" b="1" dirty="0" smtClean="0">
                <a:latin typeface="+mj-lt"/>
              </a:rPr>
              <a:t>First power-from-shore </a:t>
            </a:r>
            <a:r>
              <a:rPr lang="en-US" sz="2400" b="1" dirty="0">
                <a:latin typeface="+mj-lt"/>
              </a:rPr>
              <a:t>Dynamic AC cable for Floating Platform, 40MW, Norway, </a:t>
            </a:r>
            <a:r>
              <a:rPr lang="en-US" sz="2400" b="1" dirty="0" err="1">
                <a:latin typeface="+mj-lt"/>
              </a:rPr>
              <a:t>Gjøa</a:t>
            </a:r>
            <a:r>
              <a:rPr lang="en-US" sz="2400" b="1" dirty="0">
                <a:latin typeface="+mj-lt"/>
              </a:rPr>
              <a:t> Platform, installed </a:t>
            </a:r>
            <a:r>
              <a:rPr lang="en-US" sz="2400" b="1" dirty="0" smtClean="0">
                <a:latin typeface="+mj-lt"/>
              </a:rPr>
              <a:t>2010</a:t>
            </a:r>
            <a:endParaRPr lang="en-US" sz="2400" b="1" dirty="0">
              <a:latin typeface="+mj-lt"/>
            </a:endParaRPr>
          </a:p>
        </p:txBody>
      </p:sp>
      <p:sp>
        <p:nvSpPr>
          <p:cNvPr id="33795" name="Text Box 3"/>
          <p:cNvSpPr txBox="1">
            <a:spLocks noChangeArrowheads="1"/>
          </p:cNvSpPr>
          <p:nvPr/>
        </p:nvSpPr>
        <p:spPr bwMode="auto">
          <a:xfrm>
            <a:off x="323528" y="188640"/>
            <a:ext cx="6929438" cy="708025"/>
          </a:xfrm>
          <a:prstGeom prst="rect">
            <a:avLst/>
          </a:prstGeom>
          <a:noFill/>
          <a:ln w="9525">
            <a:noFill/>
            <a:miter lim="800000"/>
            <a:headEnd/>
            <a:tailEnd/>
          </a:ln>
        </p:spPr>
        <p:txBody>
          <a:bodyPr>
            <a:spAutoFit/>
          </a:bodyPr>
          <a:lstStyle/>
          <a:p>
            <a:pPr algn="ctr" eaLnBrk="1" hangingPunct="1">
              <a:spcBef>
                <a:spcPct val="50000"/>
              </a:spcBef>
              <a:defRPr/>
            </a:pPr>
            <a:r>
              <a:rPr lang="en-US" sz="4000" b="1" dirty="0">
                <a:solidFill>
                  <a:schemeClr val="bg1"/>
                </a:solidFill>
                <a:latin typeface="+mj-lt"/>
              </a:rPr>
              <a:t>Points of Interest</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0" y="1409700"/>
            <a:ext cx="9144000" cy="5016758"/>
          </a:xfrm>
          <a:prstGeom prst="rect">
            <a:avLst/>
          </a:prstGeom>
          <a:noFill/>
          <a:ln w="9525">
            <a:noFill/>
            <a:miter lim="800000"/>
            <a:headEnd/>
            <a:tailEnd/>
          </a:ln>
        </p:spPr>
        <p:txBody>
          <a:bodyPr>
            <a:spAutoFit/>
          </a:bodyPr>
          <a:lstStyle/>
          <a:p>
            <a:pPr marL="442913" lvl="0" indent="-442913">
              <a:spcBef>
                <a:spcPct val="50000"/>
              </a:spcBef>
              <a:buClr>
                <a:srgbClr val="FF0000"/>
              </a:buClr>
              <a:buFont typeface="Wingdings 2" pitchFamily="-105" charset="2"/>
              <a:buChar char=""/>
            </a:pPr>
            <a:r>
              <a:rPr lang="en-US" sz="2000" b="1" dirty="0" err="1" smtClean="0">
                <a:solidFill>
                  <a:srgbClr val="000099"/>
                </a:solidFill>
                <a:latin typeface="+mj-lt"/>
              </a:rPr>
              <a:t>Armour</a:t>
            </a:r>
            <a:r>
              <a:rPr lang="en-US" sz="2000" b="1" dirty="0">
                <a:solidFill>
                  <a:srgbClr val="000099"/>
                </a:solidFill>
                <a:latin typeface="+mj-lt"/>
              </a:rPr>
              <a:t>: </a:t>
            </a:r>
            <a:r>
              <a:rPr lang="en-US" sz="2000" b="1" dirty="0">
                <a:latin typeface="+mj-lt"/>
              </a:rPr>
              <a:t>steel wires around cable for strength </a:t>
            </a:r>
            <a:r>
              <a:rPr lang="en-US" sz="2000" b="1" dirty="0" smtClean="0">
                <a:latin typeface="+mj-lt"/>
              </a:rPr>
              <a:t>and protection</a:t>
            </a:r>
          </a:p>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EPR</a:t>
            </a:r>
            <a:r>
              <a:rPr lang="en-US" sz="2000" b="1" dirty="0">
                <a:solidFill>
                  <a:srgbClr val="000099"/>
                </a:solidFill>
                <a:latin typeface="+mj-lt"/>
              </a:rPr>
              <a:t>: </a:t>
            </a:r>
            <a:r>
              <a:rPr lang="en-US" sz="2000" b="1" dirty="0">
                <a:latin typeface="+mj-lt"/>
              </a:rPr>
              <a:t>Ethylene-propylene rubber, a dielectric developed in the 1950s and used for insulation of submarine power </a:t>
            </a:r>
            <a:r>
              <a:rPr lang="en-US" sz="2000" b="1" dirty="0" smtClean="0">
                <a:latin typeface="+mj-lt"/>
              </a:rPr>
              <a:t>cables</a:t>
            </a:r>
          </a:p>
          <a:p>
            <a:pPr marL="442913" lvl="0" indent="-442913">
              <a:spcBef>
                <a:spcPct val="50000"/>
              </a:spcBef>
              <a:buClr>
                <a:srgbClr val="FF0000"/>
              </a:buClr>
              <a:buFont typeface="Wingdings 2" pitchFamily="-105" charset="2"/>
              <a:buChar char=""/>
            </a:pPr>
            <a:r>
              <a:rPr lang="en-US" sz="2000" b="1" dirty="0" err="1" smtClean="0">
                <a:solidFill>
                  <a:srgbClr val="000099"/>
                </a:solidFill>
                <a:latin typeface="+mj-lt"/>
              </a:rPr>
              <a:t>Gutta</a:t>
            </a:r>
            <a:r>
              <a:rPr lang="en-US" sz="2000" b="1" dirty="0" smtClean="0">
                <a:solidFill>
                  <a:srgbClr val="000099"/>
                </a:solidFill>
                <a:latin typeface="+mj-lt"/>
              </a:rPr>
              <a:t> </a:t>
            </a:r>
            <a:r>
              <a:rPr lang="en-US" sz="2000" b="1" dirty="0" err="1">
                <a:solidFill>
                  <a:srgbClr val="000099"/>
                </a:solidFill>
                <a:latin typeface="+mj-lt"/>
              </a:rPr>
              <a:t>percha</a:t>
            </a:r>
            <a:r>
              <a:rPr lang="en-US" sz="2000" b="1" dirty="0">
                <a:solidFill>
                  <a:srgbClr val="000099"/>
                </a:solidFill>
                <a:latin typeface="+mj-lt"/>
              </a:rPr>
              <a:t>: </a:t>
            </a:r>
            <a:r>
              <a:rPr lang="en-US" sz="2000" b="1" dirty="0">
                <a:latin typeface="+mj-lt"/>
              </a:rPr>
              <a:t>a naturally occurring resin, similar to rubber, used to insulate cables up to </a:t>
            </a:r>
            <a:r>
              <a:rPr lang="en-US" sz="2000" b="1" dirty="0" smtClean="0">
                <a:latin typeface="+mj-lt"/>
              </a:rPr>
              <a:t>1930s</a:t>
            </a:r>
          </a:p>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HVAC</a:t>
            </a:r>
            <a:r>
              <a:rPr lang="en-US" sz="2000" b="1" dirty="0">
                <a:solidFill>
                  <a:srgbClr val="000099"/>
                </a:solidFill>
                <a:latin typeface="+mj-lt"/>
              </a:rPr>
              <a:t>: </a:t>
            </a:r>
            <a:r>
              <a:rPr lang="en-US" sz="2000" b="1" dirty="0">
                <a:latin typeface="+mj-lt"/>
              </a:rPr>
              <a:t>High voltage alternating </a:t>
            </a:r>
            <a:r>
              <a:rPr lang="en-US" sz="2000" b="1" dirty="0" smtClean="0">
                <a:latin typeface="+mj-lt"/>
              </a:rPr>
              <a:t>current for a </a:t>
            </a:r>
            <a:r>
              <a:rPr lang="en-US" sz="2000" b="1" dirty="0">
                <a:latin typeface="+mj-lt"/>
              </a:rPr>
              <a:t>multidirectional flow of electric charge (type of power delivered to buildings and homes for conventional </a:t>
            </a:r>
            <a:r>
              <a:rPr lang="en-US" sz="2000" b="1" dirty="0" smtClean="0">
                <a:latin typeface="+mj-lt"/>
              </a:rPr>
              <a:t>use)</a:t>
            </a:r>
          </a:p>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HVDC</a:t>
            </a:r>
            <a:r>
              <a:rPr lang="en-US" sz="2000" b="1" dirty="0">
                <a:solidFill>
                  <a:srgbClr val="000099"/>
                </a:solidFill>
                <a:latin typeface="+mj-lt"/>
              </a:rPr>
              <a:t>: </a:t>
            </a:r>
            <a:r>
              <a:rPr lang="en-US" sz="2000" b="1" dirty="0">
                <a:latin typeface="+mj-lt"/>
              </a:rPr>
              <a:t>High voltage direct </a:t>
            </a:r>
            <a:r>
              <a:rPr lang="en-US" sz="2000" b="1" dirty="0" smtClean="0">
                <a:latin typeface="+mj-lt"/>
              </a:rPr>
              <a:t>current for a </a:t>
            </a:r>
            <a:r>
              <a:rPr lang="en-US" sz="2000" b="1" dirty="0">
                <a:latin typeface="+mj-lt"/>
              </a:rPr>
              <a:t>unidirectional flow of electric charge (type of power typically delivered by </a:t>
            </a:r>
            <a:r>
              <a:rPr lang="en-US" sz="2000" b="1" dirty="0" smtClean="0">
                <a:latin typeface="+mj-lt"/>
              </a:rPr>
              <a:t>batteries)</a:t>
            </a:r>
          </a:p>
          <a:p>
            <a:pPr marL="442913" lvl="0" indent="-442913">
              <a:spcBef>
                <a:spcPct val="50000"/>
              </a:spcBef>
              <a:buClr>
                <a:srgbClr val="FF0000"/>
              </a:buClr>
              <a:buFont typeface="Wingdings 2" pitchFamily="-105" charset="2"/>
              <a:buChar char=""/>
            </a:pPr>
            <a:r>
              <a:rPr lang="en-US" sz="2000" b="1" dirty="0" err="1" smtClean="0">
                <a:solidFill>
                  <a:srgbClr val="000099"/>
                </a:solidFill>
                <a:latin typeface="+mj-lt"/>
              </a:rPr>
              <a:t>Fibre</a:t>
            </a:r>
            <a:r>
              <a:rPr lang="en-US" sz="2000" b="1" dirty="0" smtClean="0">
                <a:solidFill>
                  <a:srgbClr val="000099"/>
                </a:solidFill>
                <a:latin typeface="+mj-lt"/>
              </a:rPr>
              <a:t>-optic cable</a:t>
            </a:r>
            <a:r>
              <a:rPr lang="en-US" sz="2000" b="1" dirty="0">
                <a:solidFill>
                  <a:srgbClr val="000099"/>
                </a:solidFill>
                <a:latin typeface="+mj-lt"/>
              </a:rPr>
              <a:t>: </a:t>
            </a:r>
            <a:r>
              <a:rPr lang="en-US" sz="2000" b="1" dirty="0">
                <a:latin typeface="+mj-lt"/>
              </a:rPr>
              <a:t>Single conductor cable with a fibre optic core used for </a:t>
            </a:r>
            <a:r>
              <a:rPr lang="en-US" sz="2000" b="1" dirty="0" smtClean="0">
                <a:latin typeface="+mj-lt"/>
              </a:rPr>
              <a:t>communications</a:t>
            </a:r>
          </a:p>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XLPE</a:t>
            </a:r>
            <a:r>
              <a:rPr lang="en-US" sz="2000" b="1" dirty="0">
                <a:solidFill>
                  <a:srgbClr val="000099"/>
                </a:solidFill>
                <a:latin typeface="+mj-lt"/>
              </a:rPr>
              <a:t>: </a:t>
            </a:r>
            <a:r>
              <a:rPr lang="en-US" sz="2000" b="1" dirty="0">
                <a:latin typeface="+mj-lt"/>
              </a:rPr>
              <a:t>Cross linked polyethylene, a plastic developed in 1930s </a:t>
            </a:r>
            <a:r>
              <a:rPr lang="en-US" sz="2000" b="1" dirty="0" smtClean="0">
                <a:latin typeface="+mj-lt"/>
              </a:rPr>
              <a:t>and </a:t>
            </a:r>
            <a:r>
              <a:rPr lang="en-US" sz="2000" b="1" dirty="0">
                <a:latin typeface="+mj-lt"/>
              </a:rPr>
              <a:t>used for submarine power cable </a:t>
            </a:r>
            <a:r>
              <a:rPr lang="en-US" sz="2000" b="1" dirty="0" smtClean="0">
                <a:latin typeface="+mj-lt"/>
              </a:rPr>
              <a:t>insulation</a:t>
            </a:r>
            <a:endParaRPr lang="en-US" sz="2000" b="1" dirty="0">
              <a:latin typeface="+mj-lt"/>
            </a:endParaRPr>
          </a:p>
        </p:txBody>
      </p:sp>
      <p:sp>
        <p:nvSpPr>
          <p:cNvPr id="3" name="TextBox 2"/>
          <p:cNvSpPr txBox="1"/>
          <p:nvPr/>
        </p:nvSpPr>
        <p:spPr>
          <a:xfrm>
            <a:off x="2915816" y="188640"/>
            <a:ext cx="2006318" cy="707886"/>
          </a:xfrm>
          <a:prstGeom prst="rect">
            <a:avLst/>
          </a:prstGeom>
          <a:noFill/>
        </p:spPr>
        <p:txBody>
          <a:bodyPr wrap="none" rtlCol="0">
            <a:spAutoFit/>
          </a:bodyPr>
          <a:lstStyle/>
          <a:p>
            <a:r>
              <a:rPr lang="en-NZ" sz="4000" b="1" dirty="0" smtClean="0">
                <a:solidFill>
                  <a:schemeClr val="bg1"/>
                </a:solidFill>
              </a:rPr>
              <a:t>Glossary</a:t>
            </a:r>
            <a:endParaRPr lang="en-NZ" sz="4000" b="1" dirty="0">
              <a:solidFill>
                <a:schemeClr val="bg1"/>
              </a:solidFill>
            </a:endParaRPr>
          </a:p>
        </p:txBody>
      </p:sp>
    </p:spTree>
    <p:extLst>
      <p:ext uri="{BB962C8B-B14F-4D97-AF65-F5344CB8AC3E}">
        <p14:creationId xmlns:p14="http://schemas.microsoft.com/office/powerpoint/2010/main" xmlns="" val="32788921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672140" y="1412776"/>
            <a:ext cx="5976664" cy="4176464"/>
          </a:xfrm>
          <a:prstGeom prst="rect">
            <a:avLst/>
          </a:prstGeom>
        </p:spPr>
        <p:txBody>
          <a:bodyPr/>
          <a:lstStyle/>
          <a:p>
            <a:pPr marL="342900" lvl="0" indent="-342900">
              <a:lnSpc>
                <a:spcPct val="90000"/>
              </a:lnSpc>
              <a:spcBef>
                <a:spcPct val="20000"/>
              </a:spcBef>
              <a:defRPr/>
            </a:pPr>
            <a:r>
              <a:rPr kumimoji="0" lang="en-GB" sz="2400" b="1" i="0" u="none" strike="noStrike" kern="1200" cap="none" spc="0" normalizeH="0" baseline="0" noProof="0" dirty="0" smtClean="0">
                <a:ln>
                  <a:noFill/>
                </a:ln>
                <a:solidFill>
                  <a:srgbClr val="000099"/>
                </a:solidFill>
                <a:effectLst/>
                <a:uLnTx/>
                <a:uFillTx/>
                <a:latin typeface="Calibri" pitchFamily="34" charset="0"/>
                <a:ea typeface="+mn-ea"/>
                <a:cs typeface="+mn-cs"/>
              </a:rPr>
              <a:t>Technical Content and General Enquiries:</a:t>
            </a:r>
            <a:r>
              <a:rPr kumimoji="0" lang="en-GB" sz="2400" b="1" i="0" u="none" strike="noStrike" kern="1200" cap="none" spc="0" normalizeH="0" baseline="0" noProof="0" dirty="0" smtClean="0">
                <a:ln>
                  <a:noFill/>
                </a:ln>
                <a:solidFill>
                  <a:srgbClr val="660033"/>
                </a:solidFill>
                <a:effectLst/>
                <a:uLnTx/>
                <a:uFillTx/>
                <a:latin typeface="Calibri" pitchFamily="34" charset="0"/>
                <a:ea typeface="+mn-ea"/>
                <a:cs typeface="+mn-cs"/>
              </a:rPr>
              <a:t/>
            </a:r>
            <a:br>
              <a:rPr kumimoji="0" lang="en-GB" sz="2400" b="1" i="0" u="none" strike="noStrike" kern="1200" cap="none" spc="0" normalizeH="0" baseline="0" noProof="0" dirty="0" smtClean="0">
                <a:ln>
                  <a:noFill/>
                </a:ln>
                <a:solidFill>
                  <a:srgbClr val="660033"/>
                </a:solidFill>
                <a:effectLst/>
                <a:uLnTx/>
                <a:uFillTx/>
                <a:latin typeface="Calibri" pitchFamily="34" charset="0"/>
                <a:ea typeface="+mn-ea"/>
                <a:cs typeface="+mn-cs"/>
              </a:rPr>
            </a:br>
            <a:r>
              <a:rPr lang="en-GB" sz="2400" b="1" dirty="0" smtClean="0">
                <a:latin typeface="Calibri" pitchFamily="34" charset="0"/>
              </a:rPr>
              <a:t>Email</a:t>
            </a:r>
            <a:r>
              <a:rPr lang="en-GB" sz="2400" b="1" dirty="0" smtClean="0">
                <a:latin typeface="Calibri" pitchFamily="34" charset="0"/>
              </a:rPr>
              <a:t>: </a:t>
            </a:r>
            <a:r>
              <a:rPr lang="en-GB" sz="2400" b="1" dirty="0" smtClean="0">
                <a:latin typeface="Calibri" pitchFamily="34" charset="0"/>
                <a:hlinkClick r:id="rId3"/>
              </a:rPr>
              <a:t>general.manager@iscpc.org</a:t>
            </a:r>
            <a:endParaRPr kumimoji="0" lang="en-GB" sz="2400" b="1" i="0" u="none" strike="noStrike" kern="1200" cap="none" spc="0" normalizeH="0" baseline="0" noProof="0" dirty="0" smtClean="0">
              <a:ln>
                <a:noFill/>
              </a:ln>
              <a:solidFill>
                <a:srgbClr val="000099"/>
              </a:solidFill>
              <a:effectLst/>
              <a:uLnTx/>
              <a:uFillTx/>
              <a:latin typeface="Calibri" pitchFamily="34" charset="0"/>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Tx/>
              <a:buNone/>
              <a:tabLst/>
              <a:defRPr/>
            </a:pPr>
            <a:endParaRPr kumimoji="0" lang="en-GB" sz="2400" b="1" i="0" u="none" strike="noStrike" kern="1200" cap="none" spc="0" normalizeH="0" baseline="0" noProof="0" dirty="0" smtClean="0">
              <a:ln>
                <a:noFill/>
              </a:ln>
              <a:solidFill>
                <a:srgbClr val="660033"/>
              </a:solidFill>
              <a:effectLst/>
              <a:uLnTx/>
              <a:uFillTx/>
              <a:latin typeface="Calibri" pitchFamily="34" charset="0"/>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Tx/>
              <a:buNone/>
              <a:tabLst/>
              <a:defRPr/>
            </a:pPr>
            <a:r>
              <a:rPr kumimoji="0" lang="en-GB" sz="2400" b="1" i="0" u="none" strike="noStrike" kern="1200" cap="none" spc="0" normalizeH="0" baseline="0" noProof="0" dirty="0" smtClean="0">
                <a:ln>
                  <a:noFill/>
                </a:ln>
                <a:solidFill>
                  <a:srgbClr val="000099"/>
                </a:solidFill>
                <a:effectLst/>
                <a:uLnTx/>
                <a:uFillTx/>
                <a:latin typeface="Calibri" pitchFamily="34" charset="0"/>
                <a:ea typeface="+mn-ea"/>
                <a:cs typeface="+mn-cs"/>
              </a:rPr>
              <a:t>Historical and Environmental Content:</a:t>
            </a:r>
            <a:r>
              <a:rPr kumimoji="0" lang="en-GB" sz="2400" b="1" i="0" u="none" strike="noStrike" kern="1200" cap="none" spc="0" normalizeH="0" baseline="0" noProof="0" dirty="0" smtClean="0">
                <a:ln>
                  <a:noFill/>
                </a:ln>
                <a:solidFill>
                  <a:srgbClr val="660033"/>
                </a:solidFill>
                <a:effectLst/>
                <a:uLnTx/>
                <a:uFillTx/>
                <a:latin typeface="Calibri" pitchFamily="34" charset="0"/>
                <a:ea typeface="+mn-ea"/>
                <a:cs typeface="+mn-cs"/>
              </a:rPr>
              <a:t/>
            </a:r>
            <a:br>
              <a:rPr kumimoji="0" lang="en-GB" sz="2400" b="1" i="0" u="none" strike="noStrike" kern="1200" cap="none" spc="0" normalizeH="0" baseline="0" noProof="0" dirty="0" smtClean="0">
                <a:ln>
                  <a:noFill/>
                </a:ln>
                <a:solidFill>
                  <a:srgbClr val="660033"/>
                </a:solidFill>
                <a:effectLst/>
                <a:uLnTx/>
                <a:uFillTx/>
                <a:latin typeface="Calibri" pitchFamily="34" charset="0"/>
                <a:ea typeface="+mn-ea"/>
                <a:cs typeface="+mn-cs"/>
              </a:rPr>
            </a:br>
            <a:r>
              <a:rPr kumimoji="0" lang="en-GB" sz="2400" b="1" i="0" u="none" strike="noStrike" kern="1200" cap="none" spc="0" normalizeH="0" baseline="0" noProof="0" dirty="0" smtClean="0">
                <a:ln>
                  <a:noFill/>
                </a:ln>
                <a:effectLst/>
                <a:uLnTx/>
                <a:uFillTx/>
                <a:latin typeface="Calibri" pitchFamily="34" charset="0"/>
                <a:ea typeface="+mn-ea"/>
                <a:cs typeface="+mn-cs"/>
              </a:rPr>
              <a:t>Professor Lionel Carter</a:t>
            </a:r>
            <a:br>
              <a:rPr kumimoji="0" lang="en-GB" sz="2400" b="1" i="0" u="none" strike="noStrike" kern="1200" cap="none" spc="0" normalizeH="0" baseline="0" noProof="0" dirty="0" smtClean="0">
                <a:ln>
                  <a:noFill/>
                </a:ln>
                <a:effectLst/>
                <a:uLnTx/>
                <a:uFillTx/>
                <a:latin typeface="Calibri" pitchFamily="34" charset="0"/>
                <a:ea typeface="+mn-ea"/>
                <a:cs typeface="+mn-cs"/>
              </a:rPr>
            </a:br>
            <a:r>
              <a:rPr kumimoji="0" lang="en-GB" sz="2400" b="1" i="0" u="none" strike="noStrike" kern="1200" cap="none" spc="0" normalizeH="0" baseline="0" noProof="0" dirty="0" smtClean="0">
                <a:ln>
                  <a:noFill/>
                </a:ln>
                <a:effectLst/>
                <a:uLnTx/>
                <a:uFillTx/>
                <a:latin typeface="Calibri" pitchFamily="34" charset="0"/>
                <a:ea typeface="+mn-ea"/>
                <a:cs typeface="+mn-cs"/>
              </a:rPr>
              <a:t>Email</a:t>
            </a:r>
            <a:r>
              <a:rPr kumimoji="0" lang="en-GB" sz="2400" b="1" i="0" u="none" strike="noStrike" kern="1200" cap="none" spc="0" normalizeH="0" baseline="0" noProof="0" dirty="0" smtClean="0">
                <a:ln>
                  <a:noFill/>
                </a:ln>
                <a:effectLst/>
                <a:uLnTx/>
                <a:uFillTx/>
                <a:latin typeface="Calibri" pitchFamily="34" charset="0"/>
                <a:ea typeface="+mn-ea"/>
                <a:cs typeface="+mn-cs"/>
              </a:rPr>
              <a:t>: </a:t>
            </a:r>
            <a:r>
              <a:rPr kumimoji="0" lang="en-GB" sz="2400" b="1" i="0" u="none" strike="noStrike" kern="1200" cap="none" spc="0" normalizeH="0" baseline="0" noProof="0" dirty="0" smtClean="0">
                <a:ln>
                  <a:noFill/>
                </a:ln>
                <a:effectLst/>
                <a:uLnTx/>
                <a:uFillTx/>
                <a:latin typeface="Calibri" pitchFamily="34" charset="0"/>
                <a:ea typeface="+mn-ea"/>
                <a:cs typeface="+mn-cs"/>
                <a:hlinkClick r:id="rId4"/>
              </a:rPr>
              <a:t>lionel.carter@iscpc.org</a:t>
            </a:r>
            <a:endParaRPr kumimoji="0" lang="en-GB" sz="2400" b="1" i="0" u="none" strike="noStrike" kern="1200" cap="none" spc="0" normalizeH="0" baseline="0" noProof="0" dirty="0" smtClean="0">
              <a:ln>
                <a:noFill/>
              </a:ln>
              <a:effectLst/>
              <a:uLnTx/>
              <a:uFillTx/>
              <a:latin typeface="Calibri" pitchFamily="34" charset="0"/>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Tx/>
              <a:buNone/>
              <a:tabLst/>
              <a:defRPr/>
            </a:pPr>
            <a:endParaRPr kumimoji="0" lang="en-GB" sz="2400" b="1" i="0" u="none" strike="noStrike" kern="1200" cap="none" spc="0" normalizeH="0" baseline="0" noProof="0" dirty="0" smtClean="0">
              <a:ln>
                <a:noFill/>
              </a:ln>
              <a:solidFill>
                <a:srgbClr val="660033"/>
              </a:solidFill>
              <a:effectLst/>
              <a:uLnTx/>
              <a:uFillTx/>
              <a:latin typeface="Calibri" pitchFamily="34" charset="0"/>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Tx/>
              <a:buNone/>
              <a:tabLst/>
              <a:defRPr/>
            </a:pPr>
            <a:r>
              <a:rPr kumimoji="0" lang="en-GB" sz="2400" b="1" i="0" u="none" strike="noStrike" kern="1200" cap="none" spc="0" normalizeH="0" baseline="0" noProof="0" dirty="0" smtClean="0">
                <a:ln>
                  <a:noFill/>
                </a:ln>
                <a:solidFill>
                  <a:srgbClr val="000099"/>
                </a:solidFill>
                <a:effectLst/>
                <a:uLnTx/>
                <a:uFillTx/>
                <a:latin typeface="Calibri" pitchFamily="34" charset="0"/>
                <a:ea typeface="+mn-ea"/>
                <a:cs typeface="+mn-cs"/>
              </a:rPr>
              <a:t>Legal </a:t>
            </a:r>
            <a:r>
              <a:rPr kumimoji="0" lang="en-GB" sz="2400" b="1" i="0" u="none" strike="noStrike" kern="1200" cap="none" spc="0" normalizeH="0" baseline="0" noProof="0" dirty="0" smtClean="0">
                <a:ln>
                  <a:noFill/>
                </a:ln>
                <a:solidFill>
                  <a:srgbClr val="000099"/>
                </a:solidFill>
                <a:effectLst/>
                <a:uLnTx/>
                <a:uFillTx/>
                <a:latin typeface="Calibri" pitchFamily="34" charset="0"/>
                <a:ea typeface="+mn-ea"/>
                <a:cs typeface="+mn-cs"/>
              </a:rPr>
              <a:t>Content:</a:t>
            </a:r>
            <a:r>
              <a:rPr kumimoji="0" lang="en-GB" sz="2400" b="1" i="0" u="none" strike="noStrike" kern="1200" cap="none" spc="0" normalizeH="0" baseline="0" noProof="0" dirty="0" smtClean="0">
                <a:ln>
                  <a:noFill/>
                </a:ln>
                <a:solidFill>
                  <a:srgbClr val="660033"/>
                </a:solidFill>
                <a:effectLst/>
                <a:uLnTx/>
                <a:uFillTx/>
                <a:latin typeface="Calibri" pitchFamily="34" charset="0"/>
                <a:ea typeface="+mn-ea"/>
                <a:cs typeface="+mn-cs"/>
              </a:rPr>
              <a:t/>
            </a:r>
            <a:br>
              <a:rPr kumimoji="0" lang="en-GB" sz="2400" b="1" i="0" u="none" strike="noStrike" kern="1200" cap="none" spc="0" normalizeH="0" baseline="0" noProof="0" dirty="0" smtClean="0">
                <a:ln>
                  <a:noFill/>
                </a:ln>
                <a:solidFill>
                  <a:srgbClr val="660033"/>
                </a:solidFill>
                <a:effectLst/>
                <a:uLnTx/>
                <a:uFillTx/>
                <a:latin typeface="Calibri" pitchFamily="34" charset="0"/>
                <a:ea typeface="+mn-ea"/>
                <a:cs typeface="+mn-cs"/>
              </a:rPr>
            </a:br>
            <a:r>
              <a:rPr kumimoji="0" lang="en-GB" sz="2400" b="1" i="0" u="none" strike="noStrike" kern="1200" cap="none" spc="0" normalizeH="0" baseline="0" noProof="0" dirty="0" smtClean="0">
                <a:ln>
                  <a:noFill/>
                </a:ln>
                <a:effectLst/>
                <a:uLnTx/>
                <a:uFillTx/>
                <a:latin typeface="Calibri" pitchFamily="34" charset="0"/>
                <a:ea typeface="+mn-ea"/>
                <a:cs typeface="+mn-cs"/>
              </a:rPr>
              <a:t>Mr. Doug Burnett</a:t>
            </a:r>
            <a:br>
              <a:rPr kumimoji="0" lang="en-GB" sz="2400" b="1" i="0" u="none" strike="noStrike" kern="1200" cap="none" spc="0" normalizeH="0" baseline="0" noProof="0" dirty="0" smtClean="0">
                <a:ln>
                  <a:noFill/>
                </a:ln>
                <a:effectLst/>
                <a:uLnTx/>
                <a:uFillTx/>
                <a:latin typeface="Calibri" pitchFamily="34" charset="0"/>
                <a:ea typeface="+mn-ea"/>
                <a:cs typeface="+mn-cs"/>
              </a:rPr>
            </a:br>
            <a:r>
              <a:rPr kumimoji="0" lang="en-GB" sz="2400" b="1" i="0" u="none" strike="noStrike" kern="1200" cap="none" spc="0" normalizeH="0" baseline="0" noProof="0" dirty="0" smtClean="0">
                <a:ln>
                  <a:noFill/>
                </a:ln>
                <a:effectLst/>
                <a:uLnTx/>
                <a:uFillTx/>
                <a:latin typeface="Calibri" pitchFamily="34" charset="0"/>
                <a:ea typeface="+mn-ea"/>
                <a:cs typeface="+mn-cs"/>
              </a:rPr>
              <a:t>Email</a:t>
            </a:r>
            <a:r>
              <a:rPr kumimoji="0" lang="en-GB" sz="2400" b="1" i="0" u="none" strike="noStrike" kern="1200" cap="none" spc="0" normalizeH="0" baseline="0" noProof="0" dirty="0" smtClean="0">
                <a:ln>
                  <a:noFill/>
                </a:ln>
                <a:effectLst/>
                <a:uLnTx/>
                <a:uFillTx/>
                <a:latin typeface="Calibri" pitchFamily="34" charset="0"/>
                <a:ea typeface="+mn-ea"/>
                <a:cs typeface="+mn-cs"/>
              </a:rPr>
              <a:t>: </a:t>
            </a:r>
            <a:r>
              <a:rPr kumimoji="0" lang="en-GB" sz="2400" b="1" i="0" u="none" strike="noStrike" kern="1200" cap="none" spc="0" normalizeH="0" baseline="0" noProof="0" dirty="0" smtClean="0">
                <a:ln>
                  <a:noFill/>
                </a:ln>
                <a:effectLst/>
                <a:uLnTx/>
                <a:uFillTx/>
                <a:latin typeface="Calibri" pitchFamily="34" charset="0"/>
                <a:ea typeface="+mn-ea"/>
                <a:cs typeface="+mn-cs"/>
                <a:hlinkClick r:id="rId5"/>
              </a:rPr>
              <a:t>doug.burnett@iscpc.org</a:t>
            </a:r>
            <a:endParaRPr kumimoji="0" lang="en-GB" sz="2400" b="1" i="0" u="none" strike="noStrike" kern="1200" cap="none" spc="0" normalizeH="0" baseline="0" noProof="0" dirty="0" smtClean="0">
              <a:ln>
                <a:noFill/>
              </a:ln>
              <a:effectLst/>
              <a:uLnTx/>
              <a:uFillTx/>
              <a:latin typeface="Calibri" pitchFamily="34" charset="0"/>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Tx/>
              <a:buNone/>
              <a:tabLst/>
              <a:defRPr/>
            </a:pPr>
            <a:endParaRPr kumimoji="0" lang="en-GB" sz="2400" b="1" i="0" u="none" strike="noStrike" kern="1200" cap="none" spc="0" normalizeH="0" baseline="0" noProof="0" dirty="0" smtClean="0">
              <a:ln>
                <a:noFill/>
              </a:ln>
              <a:effectLst/>
              <a:uLnTx/>
              <a:uFillTx/>
              <a:latin typeface="Calibri" pitchFamily="34" charset="0"/>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Tx/>
              <a:buNone/>
              <a:tabLst/>
              <a:defRPr/>
            </a:pPr>
            <a:endParaRPr lang="en-GB" sz="2400" b="1" dirty="0" smtClean="0">
              <a:solidFill>
                <a:srgbClr val="660033"/>
              </a:solidFill>
              <a:latin typeface="Calibri" pitchFamily="34" charset="0"/>
            </a:endParaRPr>
          </a:p>
          <a:p>
            <a:pPr marL="342900" marR="0" lvl="0" indent="-342900" algn="l" defTabSz="914400" rtl="0" eaLnBrk="1" fontAlgn="auto" latinLnBrk="0" hangingPunct="1">
              <a:lnSpc>
                <a:spcPct val="90000"/>
              </a:lnSpc>
              <a:spcBef>
                <a:spcPct val="20000"/>
              </a:spcBef>
              <a:spcAft>
                <a:spcPts val="0"/>
              </a:spcAft>
              <a:buClrTx/>
              <a:buSzTx/>
              <a:buFontTx/>
              <a:buNone/>
              <a:tabLst/>
              <a:defRPr/>
            </a:pPr>
            <a:endParaRPr kumimoji="0" lang="en-GB" sz="2400" b="1" i="0" u="none" strike="noStrike" kern="1200" cap="none" spc="0" normalizeH="0" baseline="0" noProof="0" dirty="0" smtClean="0">
              <a:ln>
                <a:noFill/>
              </a:ln>
              <a:solidFill>
                <a:srgbClr val="660033"/>
              </a:solidFill>
              <a:effectLst/>
              <a:uLnTx/>
              <a:uFillTx/>
              <a:latin typeface="Calibri" pitchFamily="34" charset="0"/>
              <a:ea typeface="+mn-ea"/>
              <a:cs typeface="+mn-cs"/>
            </a:endParaRPr>
          </a:p>
        </p:txBody>
      </p:sp>
      <p:sp>
        <p:nvSpPr>
          <p:cNvPr id="5" name="TextBox 4"/>
          <p:cNvSpPr txBox="1"/>
          <p:nvPr/>
        </p:nvSpPr>
        <p:spPr>
          <a:xfrm>
            <a:off x="3203848" y="188640"/>
            <a:ext cx="2026389" cy="707886"/>
          </a:xfrm>
          <a:prstGeom prst="rect">
            <a:avLst/>
          </a:prstGeom>
          <a:noFill/>
        </p:spPr>
        <p:txBody>
          <a:bodyPr wrap="none" rtlCol="0">
            <a:spAutoFit/>
          </a:bodyPr>
          <a:lstStyle/>
          <a:p>
            <a:r>
              <a:rPr lang="en-NZ" sz="4000" b="1" dirty="0" smtClean="0">
                <a:solidFill>
                  <a:schemeClr val="bg1"/>
                </a:solidFill>
              </a:rPr>
              <a:t>Contacts</a:t>
            </a:r>
            <a:endParaRPr lang="en-NZ" sz="4000" b="1" dirty="0">
              <a:solidFill>
                <a:schemeClr val="bg1"/>
              </a:solidFill>
            </a:endParaRPr>
          </a:p>
        </p:txBody>
      </p:sp>
      <p:sp>
        <p:nvSpPr>
          <p:cNvPr id="6" name="TextBox 5"/>
          <p:cNvSpPr txBox="1"/>
          <p:nvPr/>
        </p:nvSpPr>
        <p:spPr>
          <a:xfrm>
            <a:off x="1644996" y="5877272"/>
            <a:ext cx="5854360" cy="400110"/>
          </a:xfrm>
          <a:prstGeom prst="rect">
            <a:avLst/>
          </a:prstGeom>
          <a:noFill/>
        </p:spPr>
        <p:txBody>
          <a:bodyPr wrap="none" rtlCol="0">
            <a:spAutoFit/>
          </a:bodyPr>
          <a:lstStyle/>
          <a:p>
            <a:pPr algn="ctr"/>
            <a:r>
              <a:rPr lang="en-US" sz="2000" b="1" dirty="0" smtClean="0"/>
              <a:t>Compiled </a:t>
            </a:r>
            <a:r>
              <a:rPr lang="en-US" sz="2000" b="1" dirty="0"/>
              <a:t>by Jennifer Snyder </a:t>
            </a:r>
            <a:r>
              <a:rPr lang="en-US" sz="2000" b="1" dirty="0" smtClean="0"/>
              <a:t>and </a:t>
            </a:r>
            <a:r>
              <a:rPr lang="en-US" sz="2000" b="1" dirty="0"/>
              <a:t>Neil </a:t>
            </a:r>
            <a:r>
              <a:rPr lang="en-US" sz="2000" b="1" dirty="0" err="1"/>
              <a:t>Rondorf</a:t>
            </a:r>
            <a:r>
              <a:rPr lang="en-US" sz="2000" b="1" dirty="0"/>
              <a:t> (</a:t>
            </a:r>
            <a:r>
              <a:rPr lang="en-US" sz="2000" b="1" dirty="0" err="1"/>
              <a:t>SAIC</a:t>
            </a:r>
            <a:r>
              <a:rPr lang="en-US" sz="2000" b="1" dirty="0" smtClean="0"/>
              <a:t>)</a:t>
            </a:r>
            <a:endParaRPr lang="en-US" sz="2000" b="1" dirty="0"/>
          </a:p>
        </p:txBody>
      </p:sp>
    </p:spTree>
    <p:extLst>
      <p:ext uri="{BB962C8B-B14F-4D97-AF65-F5344CB8AC3E}">
        <p14:creationId xmlns:p14="http://schemas.microsoft.com/office/powerpoint/2010/main" xmlns="" val="2299021379"/>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323528" y="1071801"/>
            <a:ext cx="3600400" cy="5770811"/>
          </a:xfrm>
          <a:prstGeom prst="rect">
            <a:avLst/>
          </a:prstGeom>
          <a:noFill/>
          <a:ln w="9525">
            <a:noFill/>
            <a:miter lim="800000"/>
            <a:headEnd/>
            <a:tailEnd/>
          </a:ln>
        </p:spPr>
        <p:txBody>
          <a:bodyPr wrap="square">
            <a:spAutoFit/>
          </a:bodyPr>
          <a:lstStyle/>
          <a:p>
            <a:pPr eaLnBrk="1" hangingPunct="1">
              <a:spcBef>
                <a:spcPct val="50000"/>
              </a:spcBef>
            </a:pPr>
            <a:r>
              <a:rPr lang="en-US" b="1" dirty="0"/>
              <a:t>Alcatel Submarine Networks</a:t>
            </a:r>
          </a:p>
          <a:p>
            <a:pPr eaLnBrk="1" hangingPunct="1">
              <a:spcBef>
                <a:spcPct val="50000"/>
              </a:spcBef>
            </a:pPr>
            <a:r>
              <a:rPr lang="en-US" b="1" dirty="0"/>
              <a:t>ABB</a:t>
            </a:r>
          </a:p>
          <a:p>
            <a:pPr eaLnBrk="1" hangingPunct="1">
              <a:spcBef>
                <a:spcPct val="50000"/>
              </a:spcBef>
            </a:pPr>
            <a:r>
              <a:rPr lang="en-US" b="1" dirty="0" err="1" smtClean="0"/>
              <a:t>Basslink</a:t>
            </a:r>
            <a:endParaRPr lang="en-US" b="1" dirty="0" smtClean="0"/>
          </a:p>
          <a:p>
            <a:pPr eaLnBrk="1" hangingPunct="1">
              <a:spcBef>
                <a:spcPct val="50000"/>
              </a:spcBef>
            </a:pPr>
            <a:r>
              <a:rPr lang="en-US" b="1" dirty="0" smtClean="0"/>
              <a:t>Center </a:t>
            </a:r>
            <a:r>
              <a:rPr lang="en-US" b="1" dirty="0"/>
              <a:t>Marine</a:t>
            </a:r>
          </a:p>
          <a:p>
            <a:pPr eaLnBrk="1" hangingPunct="1">
              <a:spcBef>
                <a:spcPct val="50000"/>
              </a:spcBef>
            </a:pPr>
            <a:r>
              <a:rPr lang="en-US" b="1" dirty="0"/>
              <a:t>LM </a:t>
            </a:r>
            <a:r>
              <a:rPr lang="en-US" b="1" dirty="0" err="1" smtClean="0"/>
              <a:t>Glasfiber</a:t>
            </a:r>
            <a:endParaRPr lang="en-US" b="1" dirty="0" smtClean="0"/>
          </a:p>
          <a:p>
            <a:pPr eaLnBrk="1" hangingPunct="1">
              <a:spcBef>
                <a:spcPct val="50000"/>
              </a:spcBef>
            </a:pPr>
            <a:r>
              <a:rPr lang="en-US" b="1" dirty="0" err="1" smtClean="0"/>
              <a:t>Elsam</a:t>
            </a:r>
            <a:endParaRPr lang="en-US" b="1" dirty="0"/>
          </a:p>
          <a:p>
            <a:pPr eaLnBrk="1" hangingPunct="1">
              <a:spcBef>
                <a:spcPct val="50000"/>
              </a:spcBef>
            </a:pPr>
            <a:r>
              <a:rPr lang="en-US" b="1" dirty="0"/>
              <a:t>European Marine Energy Centre</a:t>
            </a:r>
          </a:p>
          <a:p>
            <a:pPr eaLnBrk="1" hangingPunct="1">
              <a:spcBef>
                <a:spcPct val="50000"/>
              </a:spcBef>
            </a:pPr>
            <a:r>
              <a:rPr lang="en-US" b="1" dirty="0"/>
              <a:t>Found Ocean</a:t>
            </a:r>
          </a:p>
          <a:p>
            <a:pPr eaLnBrk="1" hangingPunct="1">
              <a:spcBef>
                <a:spcPct val="50000"/>
              </a:spcBef>
            </a:pPr>
            <a:r>
              <a:rPr lang="en-US" b="1" dirty="0"/>
              <a:t>Friends of the Supergrid</a:t>
            </a:r>
          </a:p>
          <a:p>
            <a:pPr eaLnBrk="1" hangingPunct="1">
              <a:spcBef>
                <a:spcPct val="50000"/>
              </a:spcBef>
            </a:pPr>
            <a:r>
              <a:rPr lang="en-AU" b="1" dirty="0" smtClean="0"/>
              <a:t>Global Marine Systems Ltd</a:t>
            </a:r>
          </a:p>
          <a:p>
            <a:pPr eaLnBrk="1" hangingPunct="1">
              <a:spcBef>
                <a:spcPct val="50000"/>
              </a:spcBef>
            </a:pPr>
            <a:r>
              <a:rPr lang="en-AU" b="1" dirty="0" smtClean="0"/>
              <a:t>Guernsey </a:t>
            </a:r>
            <a:r>
              <a:rPr lang="en-AU" b="1" dirty="0"/>
              <a:t>Electricity</a:t>
            </a:r>
            <a:endParaRPr lang="en-US" b="1" dirty="0"/>
          </a:p>
          <a:p>
            <a:pPr>
              <a:spcBef>
                <a:spcPct val="50000"/>
              </a:spcBef>
            </a:pPr>
            <a:r>
              <a:rPr lang="en-US" b="1" dirty="0" smtClean="0"/>
              <a:t>IEEE</a:t>
            </a:r>
          </a:p>
          <a:p>
            <a:pPr>
              <a:spcBef>
                <a:spcPct val="50000"/>
              </a:spcBef>
            </a:pPr>
            <a:r>
              <a:rPr lang="en-US" b="1" dirty="0" smtClean="0"/>
              <a:t>JDR Cables</a:t>
            </a:r>
          </a:p>
          <a:p>
            <a:pPr eaLnBrk="1" hangingPunct="1">
              <a:spcBef>
                <a:spcPct val="50000"/>
              </a:spcBef>
            </a:pPr>
            <a:endParaRPr lang="en-US" b="1" dirty="0"/>
          </a:p>
        </p:txBody>
      </p:sp>
      <p:sp>
        <p:nvSpPr>
          <p:cNvPr id="44035" name="Text Box 3"/>
          <p:cNvSpPr txBox="1">
            <a:spLocks noChangeArrowheads="1"/>
          </p:cNvSpPr>
          <p:nvPr/>
        </p:nvSpPr>
        <p:spPr bwMode="auto">
          <a:xfrm>
            <a:off x="4632325" y="798513"/>
            <a:ext cx="184150" cy="366712"/>
          </a:xfrm>
          <a:prstGeom prst="rect">
            <a:avLst/>
          </a:prstGeom>
          <a:noFill/>
          <a:ln w="9525">
            <a:noFill/>
            <a:miter lim="800000"/>
            <a:headEnd/>
            <a:tailEnd/>
          </a:ln>
        </p:spPr>
        <p:txBody>
          <a:bodyPr wrap="none">
            <a:spAutoFit/>
          </a:bodyPr>
          <a:lstStyle/>
          <a:p>
            <a:pPr eaLnBrk="1" hangingPunct="1"/>
            <a:endParaRPr lang="en-US"/>
          </a:p>
        </p:txBody>
      </p:sp>
      <p:sp>
        <p:nvSpPr>
          <p:cNvPr id="44036" name="Text Box 4"/>
          <p:cNvSpPr txBox="1">
            <a:spLocks noChangeArrowheads="1"/>
          </p:cNvSpPr>
          <p:nvPr/>
        </p:nvSpPr>
        <p:spPr bwMode="auto">
          <a:xfrm>
            <a:off x="4648200" y="762000"/>
            <a:ext cx="4267200" cy="701675"/>
          </a:xfrm>
          <a:prstGeom prst="rect">
            <a:avLst/>
          </a:prstGeom>
          <a:noFill/>
          <a:ln w="9525">
            <a:noFill/>
            <a:miter lim="800000"/>
            <a:headEnd/>
            <a:tailEnd/>
          </a:ln>
        </p:spPr>
        <p:txBody>
          <a:bodyPr>
            <a:spAutoFit/>
          </a:bodyPr>
          <a:lstStyle/>
          <a:p>
            <a:pPr eaLnBrk="1" hangingPunct="1"/>
            <a:endParaRPr lang="en-US" sz="2000" b="1"/>
          </a:p>
          <a:p>
            <a:pPr eaLnBrk="1" hangingPunct="1"/>
            <a:endParaRPr lang="en-US" sz="2000" b="1"/>
          </a:p>
        </p:txBody>
      </p:sp>
      <p:sp>
        <p:nvSpPr>
          <p:cNvPr id="36869" name="Rectangle 7"/>
          <p:cNvSpPr>
            <a:spLocks noChangeArrowheads="1"/>
          </p:cNvSpPr>
          <p:nvPr/>
        </p:nvSpPr>
        <p:spPr bwMode="auto">
          <a:xfrm>
            <a:off x="4211638" y="1052736"/>
            <a:ext cx="3744738" cy="5770811"/>
          </a:xfrm>
          <a:prstGeom prst="rect">
            <a:avLst/>
          </a:prstGeom>
          <a:noFill/>
          <a:ln w="9525">
            <a:noFill/>
            <a:miter lim="800000"/>
            <a:headEnd/>
            <a:tailEnd/>
          </a:ln>
        </p:spPr>
        <p:txBody>
          <a:bodyPr wrap="square">
            <a:spAutoFit/>
          </a:bodyPr>
          <a:lstStyle/>
          <a:p>
            <a:pPr eaLnBrk="1" hangingPunct="1">
              <a:spcBef>
                <a:spcPct val="50000"/>
              </a:spcBef>
            </a:pPr>
            <a:r>
              <a:rPr lang="en-US" b="1" dirty="0" smtClean="0"/>
              <a:t>Kingston </a:t>
            </a:r>
            <a:r>
              <a:rPr lang="en-US" b="1" dirty="0"/>
              <a:t>Community News</a:t>
            </a:r>
          </a:p>
          <a:p>
            <a:pPr eaLnBrk="1" hangingPunct="1">
              <a:spcBef>
                <a:spcPct val="50000"/>
              </a:spcBef>
            </a:pPr>
            <a:r>
              <a:rPr lang="en-US" b="1" dirty="0"/>
              <a:t>LD </a:t>
            </a:r>
            <a:r>
              <a:rPr lang="en-US" b="1" dirty="0" err="1"/>
              <a:t>TravOcean</a:t>
            </a:r>
            <a:endParaRPr lang="en-US" b="1" dirty="0"/>
          </a:p>
          <a:p>
            <a:pPr eaLnBrk="1" hangingPunct="1">
              <a:spcBef>
                <a:spcPct val="50000"/>
              </a:spcBef>
            </a:pPr>
            <a:r>
              <a:rPr lang="en-US" b="1" dirty="0"/>
              <a:t>Marine Traffic</a:t>
            </a:r>
          </a:p>
          <a:p>
            <a:pPr eaLnBrk="1" hangingPunct="1">
              <a:spcBef>
                <a:spcPct val="50000"/>
              </a:spcBef>
            </a:pPr>
            <a:r>
              <a:rPr lang="en-US" b="1" dirty="0" smtClean="0"/>
              <a:t>NOAA</a:t>
            </a:r>
            <a:endParaRPr lang="en-US" b="1" dirty="0"/>
          </a:p>
          <a:p>
            <a:pPr eaLnBrk="1" hangingPunct="1">
              <a:spcBef>
                <a:spcPct val="50000"/>
              </a:spcBef>
            </a:pPr>
            <a:r>
              <a:rPr lang="en-US" b="1" dirty="0"/>
              <a:t>NIWA</a:t>
            </a:r>
          </a:p>
          <a:p>
            <a:pPr eaLnBrk="1" hangingPunct="1">
              <a:spcBef>
                <a:spcPct val="50000"/>
              </a:spcBef>
            </a:pPr>
            <a:r>
              <a:rPr lang="en-US" b="1" dirty="0"/>
              <a:t>Neptune Canada</a:t>
            </a:r>
          </a:p>
          <a:p>
            <a:pPr eaLnBrk="1" hangingPunct="1">
              <a:spcBef>
                <a:spcPct val="50000"/>
              </a:spcBef>
            </a:pPr>
            <a:r>
              <a:rPr lang="en-US" b="1" dirty="0" err="1"/>
              <a:t>Nexans</a:t>
            </a:r>
            <a:endParaRPr lang="en-US" b="1" dirty="0"/>
          </a:p>
          <a:p>
            <a:pPr eaLnBrk="1" hangingPunct="1">
              <a:spcBef>
                <a:spcPct val="50000"/>
              </a:spcBef>
            </a:pPr>
            <a:r>
              <a:rPr lang="en-US" b="1" dirty="0"/>
              <a:t>OSPAR Commission</a:t>
            </a:r>
          </a:p>
          <a:p>
            <a:pPr eaLnBrk="1" hangingPunct="1">
              <a:spcBef>
                <a:spcPct val="50000"/>
              </a:spcBef>
            </a:pPr>
            <a:r>
              <a:rPr lang="en-US" b="1" dirty="0" smtClean="0"/>
              <a:t>Statoil</a:t>
            </a:r>
          </a:p>
          <a:p>
            <a:pPr eaLnBrk="1" hangingPunct="1">
              <a:spcBef>
                <a:spcPct val="50000"/>
              </a:spcBef>
            </a:pPr>
            <a:r>
              <a:rPr lang="en-US" b="1" dirty="0" smtClean="0"/>
              <a:t>Transpower NZ and </a:t>
            </a:r>
            <a:r>
              <a:rPr lang="en-US" b="1" dirty="0" err="1" smtClean="0"/>
              <a:t>Seaworks</a:t>
            </a:r>
            <a:endParaRPr lang="en-US" b="1" dirty="0"/>
          </a:p>
          <a:p>
            <a:pPr eaLnBrk="1" hangingPunct="1">
              <a:spcBef>
                <a:spcPct val="50000"/>
              </a:spcBef>
            </a:pPr>
            <a:r>
              <a:rPr lang="en-US" b="1" dirty="0"/>
              <a:t>UK Cable Protection Committee</a:t>
            </a:r>
          </a:p>
          <a:p>
            <a:pPr eaLnBrk="1" hangingPunct="1">
              <a:spcBef>
                <a:spcPct val="50000"/>
              </a:spcBef>
            </a:pPr>
            <a:r>
              <a:rPr lang="en-US" b="1" dirty="0" smtClean="0"/>
              <a:t>University Washington</a:t>
            </a:r>
          </a:p>
          <a:p>
            <a:pPr eaLnBrk="1" hangingPunct="1">
              <a:spcBef>
                <a:spcPct val="50000"/>
              </a:spcBef>
            </a:pPr>
            <a:r>
              <a:rPr lang="en-US" b="1" dirty="0" smtClean="0"/>
              <a:t>Wikipedia</a:t>
            </a:r>
            <a:endParaRPr lang="en-US" b="1" dirty="0"/>
          </a:p>
          <a:p>
            <a:pPr eaLnBrk="1" hangingPunct="1">
              <a:spcBef>
                <a:spcPct val="50000"/>
              </a:spcBef>
            </a:pPr>
            <a:endParaRPr lang="en-US" b="1" dirty="0"/>
          </a:p>
        </p:txBody>
      </p:sp>
      <p:sp>
        <p:nvSpPr>
          <p:cNvPr id="36870" name="Rectangle 8"/>
          <p:cNvSpPr>
            <a:spLocks noChangeArrowheads="1"/>
          </p:cNvSpPr>
          <p:nvPr/>
        </p:nvSpPr>
        <p:spPr bwMode="auto">
          <a:xfrm>
            <a:off x="1547664" y="188640"/>
            <a:ext cx="4896544" cy="707886"/>
          </a:xfrm>
          <a:prstGeom prst="rect">
            <a:avLst/>
          </a:prstGeom>
          <a:noFill/>
          <a:ln w="9525">
            <a:noFill/>
            <a:miter lim="800000"/>
            <a:headEnd/>
            <a:tailEnd/>
          </a:ln>
        </p:spPr>
        <p:txBody>
          <a:bodyPr wrap="square">
            <a:spAutoFit/>
          </a:bodyPr>
          <a:lstStyle/>
          <a:p>
            <a:pPr eaLnBrk="1" hangingPunct="1">
              <a:defRPr/>
            </a:pPr>
            <a:r>
              <a:rPr lang="en-AU" sz="4000" b="1" dirty="0">
                <a:solidFill>
                  <a:schemeClr val="bg1"/>
                </a:solidFill>
                <a:latin typeface="+mj-lt"/>
              </a:rPr>
              <a:t>Acknowledgements</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Picture1.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0"/>
            <a:ext cx="9144000" cy="6858000"/>
          </a:xfrm>
          <a:prstGeom prst="rect">
            <a:avLst/>
          </a:prstGeom>
          <a:noFill/>
          <a:ln w="9525">
            <a:noFill/>
            <a:miter lim="800000"/>
            <a:headEnd/>
            <a:tailEnd/>
          </a:ln>
        </p:spPr>
      </p:pic>
      <p:pic>
        <p:nvPicPr>
          <p:cNvPr id="5" name="Picture 4" descr="ICPC Transparent"/>
          <p:cNvPicPr>
            <a:picLocks noChangeAspect="1" noChangeArrowheads="1"/>
          </p:cNvPicPr>
          <p:nvPr/>
        </p:nvPicPr>
        <p:blipFill>
          <a:blip r:embed="rId4" cstate="print">
            <a:extLst>
              <a:ext uri="{28A0092B-C50C-407E-A947-70E740481C1C}">
                <a14:useLocalDpi xmlns:a14="http://schemas.microsoft.com/office/drawing/2010/main" xmlns=""/>
              </a:ext>
            </a:extLst>
          </a:blip>
          <a:srcRect/>
          <a:stretch>
            <a:fillRect/>
          </a:stretch>
        </p:blipFill>
        <p:spPr bwMode="auto">
          <a:xfrm>
            <a:off x="4355976" y="1124744"/>
            <a:ext cx="3552825" cy="3552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 Box 3"/>
          <p:cNvSpPr txBox="1">
            <a:spLocks noChangeArrowheads="1"/>
          </p:cNvSpPr>
          <p:nvPr/>
        </p:nvSpPr>
        <p:spPr bwMode="auto">
          <a:xfrm>
            <a:off x="419099" y="6021288"/>
            <a:ext cx="8305800"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a:lstStyle>
          <a:p>
            <a:pPr algn="ctr">
              <a:spcBef>
                <a:spcPct val="50000"/>
              </a:spcBef>
            </a:pPr>
            <a:r>
              <a:rPr lang="en-GB" sz="2800" dirty="0" smtClean="0">
                <a:solidFill>
                  <a:srgbClr val="FF0000"/>
                </a:solidFill>
              </a:rPr>
              <a:t>ICPC - Sharing </a:t>
            </a:r>
            <a:r>
              <a:rPr lang="en-GB" sz="2800" dirty="0">
                <a:solidFill>
                  <a:srgbClr val="FF0000"/>
                </a:solidFill>
              </a:rPr>
              <a:t>the seabed in harmony</a:t>
            </a:r>
          </a:p>
        </p:txBody>
      </p:sp>
    </p:spTree>
    <p:extLst>
      <p:ext uri="{BB962C8B-B14F-4D97-AF65-F5344CB8AC3E}">
        <p14:creationId xmlns:p14="http://schemas.microsoft.com/office/powerpoint/2010/main" xmlns="" val="3455514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6"/>
                                        </p:tgtEl>
                                        <p:attrNameLst>
                                          <p:attrName>ppt_y</p:attrName>
                                        </p:attrNameLst>
                                      </p:cBhvr>
                                      <p:tavLst>
                                        <p:tav tm="0">
                                          <p:val>
                                            <p:strVal val="#ppt_y"/>
                                          </p:val>
                                        </p:tav>
                                        <p:tav tm="100000">
                                          <p:val>
                                            <p:strVal val="#ppt_y"/>
                                          </p:val>
                                        </p:tav>
                                      </p:tavLst>
                                    </p:anim>
                                    <p:anim calcmode="lin" valueType="num">
                                      <p:cBhvr>
                                        <p:cTn id="1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9961" y="1432487"/>
            <a:ext cx="6261041" cy="4555093"/>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1811:</a:t>
            </a:r>
            <a:r>
              <a:rPr lang="en-US" sz="2000" b="1" dirty="0" smtClean="0">
                <a:solidFill>
                  <a:srgbClr val="0070C0"/>
                </a:solidFill>
                <a:latin typeface="+mj-lt"/>
              </a:rPr>
              <a:t> </a:t>
            </a:r>
            <a:r>
              <a:rPr lang="en-US" sz="2000" b="1" dirty="0" smtClean="0">
                <a:latin typeface="+mj-lt"/>
              </a:rPr>
              <a:t>1</a:t>
            </a:r>
            <a:r>
              <a:rPr lang="en-US" sz="2000" b="1" baseline="30000" dirty="0" smtClean="0">
                <a:latin typeface="+mj-lt"/>
              </a:rPr>
              <a:t>st</a:t>
            </a:r>
            <a:r>
              <a:rPr lang="en-US" sz="2000" b="1" dirty="0" smtClean="0">
                <a:latin typeface="+mj-lt"/>
              </a:rPr>
              <a:t> submarine power cable installed in Germany, insulated with natural rubber</a:t>
            </a:r>
          </a:p>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1924</a:t>
            </a:r>
            <a:r>
              <a:rPr lang="en-US" sz="2000" b="1" dirty="0">
                <a:solidFill>
                  <a:srgbClr val="000099"/>
                </a:solidFill>
                <a:latin typeface="+mj-lt"/>
              </a:rPr>
              <a:t>:</a:t>
            </a:r>
            <a:r>
              <a:rPr lang="en-US" sz="2000" b="1" dirty="0">
                <a:solidFill>
                  <a:srgbClr val="0070C0"/>
                </a:solidFill>
                <a:latin typeface="+mj-lt"/>
              </a:rPr>
              <a:t> </a:t>
            </a:r>
            <a:r>
              <a:rPr lang="en-US" sz="2000" b="1" dirty="0">
                <a:latin typeface="+mj-lt"/>
              </a:rPr>
              <a:t>L</a:t>
            </a:r>
            <a:r>
              <a:rPr lang="en-US" sz="2000" b="1" dirty="0" smtClean="0">
                <a:latin typeface="+mj-lt"/>
              </a:rPr>
              <a:t>ead </a:t>
            </a:r>
            <a:r>
              <a:rPr lang="en-US" sz="2000" b="1" dirty="0">
                <a:latin typeface="+mj-lt"/>
              </a:rPr>
              <a:t>extrusion </a:t>
            </a:r>
            <a:r>
              <a:rPr lang="en-US" sz="2000" b="1" dirty="0" smtClean="0">
                <a:latin typeface="+mj-lt"/>
              </a:rPr>
              <a:t>introduced as a water barrier</a:t>
            </a:r>
            <a:endParaRPr lang="en-US" sz="2000" b="1" dirty="0">
              <a:solidFill>
                <a:srgbClr val="FF0000"/>
              </a:solidFill>
              <a:latin typeface="+mj-lt"/>
            </a:endParaRPr>
          </a:p>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1937</a:t>
            </a:r>
            <a:r>
              <a:rPr lang="en-US" sz="2000" b="1" dirty="0">
                <a:solidFill>
                  <a:srgbClr val="000099"/>
                </a:solidFill>
                <a:latin typeface="+mj-lt"/>
              </a:rPr>
              <a:t>: </a:t>
            </a:r>
            <a:r>
              <a:rPr lang="en-US" sz="2000" b="1" dirty="0" smtClean="0">
                <a:latin typeface="+mj-lt"/>
              </a:rPr>
              <a:t>1st synthetic insulation cable - butyl </a:t>
            </a:r>
            <a:r>
              <a:rPr lang="en-US" sz="2000" b="1" dirty="0">
                <a:latin typeface="+mj-lt"/>
              </a:rPr>
              <a:t>rubber </a:t>
            </a:r>
            <a:endParaRPr lang="en-US" sz="2000" b="1" dirty="0" smtClean="0">
              <a:latin typeface="+mj-lt"/>
            </a:endParaRPr>
          </a:p>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1952</a:t>
            </a:r>
            <a:r>
              <a:rPr lang="en-US" sz="2000" b="1" dirty="0">
                <a:solidFill>
                  <a:srgbClr val="000099"/>
                </a:solidFill>
                <a:latin typeface="+mj-lt"/>
              </a:rPr>
              <a:t>:</a:t>
            </a:r>
            <a:r>
              <a:rPr lang="en-US" sz="2000" b="1" dirty="0">
                <a:solidFill>
                  <a:srgbClr val="0070C0"/>
                </a:solidFill>
                <a:latin typeface="+mj-lt"/>
              </a:rPr>
              <a:t> </a:t>
            </a:r>
            <a:r>
              <a:rPr lang="en-US" sz="2000" b="1" dirty="0">
                <a:latin typeface="+mj-lt"/>
              </a:rPr>
              <a:t>Introduction of oil-filled </a:t>
            </a:r>
            <a:r>
              <a:rPr lang="en-US" sz="2000" b="1" dirty="0" smtClean="0">
                <a:latin typeface="+mj-lt"/>
              </a:rPr>
              <a:t>insulation</a:t>
            </a:r>
            <a:endParaRPr lang="en-US" sz="2000" b="1" dirty="0">
              <a:latin typeface="+mj-lt"/>
            </a:endParaRPr>
          </a:p>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1954</a:t>
            </a:r>
            <a:r>
              <a:rPr lang="en-US" sz="2000" b="1" dirty="0">
                <a:solidFill>
                  <a:srgbClr val="000099"/>
                </a:solidFill>
                <a:latin typeface="+mj-lt"/>
              </a:rPr>
              <a:t>:</a:t>
            </a:r>
            <a:r>
              <a:rPr lang="en-US" sz="2000" b="1" dirty="0">
                <a:solidFill>
                  <a:srgbClr val="0070C0"/>
                </a:solidFill>
                <a:latin typeface="+mj-lt"/>
              </a:rPr>
              <a:t> </a:t>
            </a:r>
            <a:r>
              <a:rPr lang="en-US" sz="2000" b="1" dirty="0">
                <a:latin typeface="+mj-lt"/>
              </a:rPr>
              <a:t>1</a:t>
            </a:r>
            <a:r>
              <a:rPr lang="en-US" sz="2000" b="1" baseline="30000" dirty="0">
                <a:latin typeface="+mj-lt"/>
              </a:rPr>
              <a:t>st</a:t>
            </a:r>
            <a:r>
              <a:rPr lang="en-US" sz="2000" b="1" dirty="0">
                <a:latin typeface="+mj-lt"/>
              </a:rPr>
              <a:t> Submarine HVDC Cable installed between Gotland and </a:t>
            </a:r>
            <a:r>
              <a:rPr lang="en-US" sz="2000" b="1" dirty="0" err="1">
                <a:latin typeface="+mj-lt"/>
              </a:rPr>
              <a:t>Västervick</a:t>
            </a:r>
            <a:r>
              <a:rPr lang="en-US" sz="2000" b="1" dirty="0">
                <a:latin typeface="+mj-lt"/>
              </a:rPr>
              <a:t> (</a:t>
            </a:r>
            <a:r>
              <a:rPr lang="en-US" sz="2000" b="1" dirty="0" smtClean="0">
                <a:latin typeface="+mj-lt"/>
              </a:rPr>
              <a:t>Sweden) - 98 km long</a:t>
            </a:r>
            <a:endParaRPr lang="en-US" sz="2000" b="1" dirty="0">
              <a:latin typeface="+mj-lt"/>
            </a:endParaRPr>
          </a:p>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1962</a:t>
            </a:r>
            <a:r>
              <a:rPr lang="en-US" sz="2000" b="1" dirty="0">
                <a:solidFill>
                  <a:srgbClr val="000099"/>
                </a:solidFill>
                <a:latin typeface="+mj-lt"/>
              </a:rPr>
              <a:t>:</a:t>
            </a:r>
            <a:r>
              <a:rPr lang="en-US" sz="2000" b="1" dirty="0">
                <a:solidFill>
                  <a:srgbClr val="0070C0"/>
                </a:solidFill>
                <a:latin typeface="+mj-lt"/>
              </a:rPr>
              <a:t> </a:t>
            </a:r>
            <a:r>
              <a:rPr lang="en-US" sz="2000" b="1" dirty="0" smtClean="0">
                <a:latin typeface="+mj-lt"/>
              </a:rPr>
              <a:t>1</a:t>
            </a:r>
            <a:r>
              <a:rPr lang="en-US" sz="2000" b="1" baseline="30000" dirty="0" smtClean="0">
                <a:latin typeface="+mj-lt"/>
              </a:rPr>
              <a:t>st</a:t>
            </a:r>
            <a:r>
              <a:rPr lang="en-US" sz="2000" b="1" dirty="0" smtClean="0">
                <a:latin typeface="+mj-lt"/>
              </a:rPr>
              <a:t> ethylene-propylene </a:t>
            </a:r>
            <a:r>
              <a:rPr lang="en-US" sz="2000" b="1" dirty="0">
                <a:latin typeface="+mj-lt"/>
              </a:rPr>
              <a:t>rubber (EPR)</a:t>
            </a:r>
            <a:r>
              <a:rPr lang="en-US" sz="2000" dirty="0">
                <a:latin typeface="+mj-lt"/>
              </a:rPr>
              <a:t> </a:t>
            </a:r>
            <a:r>
              <a:rPr lang="en-US" sz="2000" b="1" dirty="0" smtClean="0">
                <a:latin typeface="+mj-lt"/>
              </a:rPr>
              <a:t>insulation</a:t>
            </a:r>
            <a:endParaRPr lang="en-US" sz="2000" b="1" dirty="0">
              <a:latin typeface="+mj-lt"/>
            </a:endParaRPr>
          </a:p>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1973</a:t>
            </a:r>
            <a:r>
              <a:rPr lang="en-US" sz="2000" b="1" dirty="0">
                <a:solidFill>
                  <a:srgbClr val="000099"/>
                </a:solidFill>
                <a:latin typeface="+mj-lt"/>
              </a:rPr>
              <a:t>:</a:t>
            </a:r>
            <a:r>
              <a:rPr lang="en-US" sz="2000" b="1" dirty="0">
                <a:solidFill>
                  <a:srgbClr val="0070C0"/>
                </a:solidFill>
                <a:latin typeface="+mj-lt"/>
              </a:rPr>
              <a:t> </a:t>
            </a:r>
            <a:r>
              <a:rPr lang="en-US" sz="2000" b="1" dirty="0" smtClean="0">
                <a:latin typeface="+mj-lt"/>
              </a:rPr>
              <a:t>1</a:t>
            </a:r>
            <a:r>
              <a:rPr lang="en-US" sz="2000" b="1" baseline="30000" dirty="0" smtClean="0">
                <a:latin typeface="+mj-lt"/>
              </a:rPr>
              <a:t>st</a:t>
            </a:r>
            <a:r>
              <a:rPr lang="en-US" sz="2000" b="1" dirty="0" smtClean="0">
                <a:latin typeface="+mj-lt"/>
              </a:rPr>
              <a:t> cross </a:t>
            </a:r>
            <a:r>
              <a:rPr lang="en-US" sz="2000" b="1" dirty="0">
                <a:latin typeface="+mj-lt"/>
              </a:rPr>
              <a:t>linked polyethylene (XLPE) </a:t>
            </a:r>
            <a:r>
              <a:rPr lang="en-US" sz="2000" b="1" dirty="0" smtClean="0">
                <a:latin typeface="+mj-lt"/>
              </a:rPr>
              <a:t>insulation</a:t>
            </a:r>
            <a:endParaRPr lang="en-US" sz="2000" b="1" dirty="0">
              <a:latin typeface="+mj-lt"/>
            </a:endParaRPr>
          </a:p>
          <a:p>
            <a:pPr marL="442913" lvl="0" indent="-442913">
              <a:spcBef>
                <a:spcPct val="50000"/>
              </a:spcBef>
              <a:buClr>
                <a:srgbClr val="FF0000"/>
              </a:buClr>
              <a:buFont typeface="Wingdings 2" pitchFamily="-105" charset="2"/>
              <a:buChar char=""/>
            </a:pPr>
            <a:r>
              <a:rPr lang="en-US" sz="2000" b="1" dirty="0" smtClean="0">
                <a:solidFill>
                  <a:srgbClr val="000099"/>
                </a:solidFill>
                <a:latin typeface="+mj-lt"/>
              </a:rPr>
              <a:t>1990’s:</a:t>
            </a:r>
            <a:r>
              <a:rPr lang="en-US" sz="2000" b="1" dirty="0" smtClean="0">
                <a:solidFill>
                  <a:srgbClr val="0070C0"/>
                </a:solidFill>
                <a:latin typeface="+mj-lt"/>
              </a:rPr>
              <a:t> </a:t>
            </a:r>
            <a:r>
              <a:rPr lang="en-US" sz="2000" b="1" dirty="0" smtClean="0">
                <a:latin typeface="+mj-lt"/>
              </a:rPr>
              <a:t>Oil-filled insulation mostly abandoned and replaced by plastics</a:t>
            </a:r>
            <a:endParaRPr lang="en-US" sz="2000" b="1" dirty="0">
              <a:latin typeface="+mj-lt"/>
            </a:endParaRPr>
          </a:p>
        </p:txBody>
      </p:sp>
      <p:sp>
        <p:nvSpPr>
          <p:cNvPr id="6147" name="Text Box 4"/>
          <p:cNvSpPr txBox="1">
            <a:spLocks noChangeArrowheads="1"/>
          </p:cNvSpPr>
          <p:nvPr/>
        </p:nvSpPr>
        <p:spPr bwMode="auto">
          <a:xfrm>
            <a:off x="1763688" y="116632"/>
            <a:ext cx="4176713" cy="701675"/>
          </a:xfrm>
          <a:prstGeom prst="rect">
            <a:avLst/>
          </a:prstGeom>
          <a:noFill/>
          <a:ln w="9525">
            <a:noFill/>
            <a:miter lim="800000"/>
            <a:headEnd/>
            <a:tailEnd/>
          </a:ln>
        </p:spPr>
        <p:txBody>
          <a:bodyPr>
            <a:spAutoFit/>
          </a:bodyPr>
          <a:lstStyle/>
          <a:p>
            <a:pPr eaLnBrk="1" hangingPunct="1">
              <a:spcBef>
                <a:spcPct val="50000"/>
              </a:spcBef>
              <a:defRPr/>
            </a:pPr>
            <a:r>
              <a:rPr lang="en-US" sz="4000" b="1" dirty="0">
                <a:solidFill>
                  <a:schemeClr val="bg1"/>
                </a:solidFill>
                <a:latin typeface="+mj-lt"/>
              </a:rPr>
              <a:t>A B</a:t>
            </a:r>
            <a:r>
              <a:rPr lang="en-US" sz="4000" b="1" dirty="0" smtClean="0">
                <a:solidFill>
                  <a:schemeClr val="bg1"/>
                </a:solidFill>
                <a:latin typeface="+mj-lt"/>
              </a:rPr>
              <a:t>rief </a:t>
            </a:r>
            <a:r>
              <a:rPr lang="en-US" sz="4000" b="1" dirty="0">
                <a:solidFill>
                  <a:schemeClr val="bg1"/>
                </a:solidFill>
                <a:latin typeface="+mj-lt"/>
              </a:rPr>
              <a:t>H</a:t>
            </a:r>
            <a:r>
              <a:rPr lang="en-US" sz="4000" b="1" dirty="0" smtClean="0">
                <a:solidFill>
                  <a:schemeClr val="bg1"/>
                </a:solidFill>
                <a:latin typeface="+mj-lt"/>
              </a:rPr>
              <a:t>istory </a:t>
            </a:r>
            <a:endParaRPr lang="en-US" sz="4000" b="1" dirty="0">
              <a:solidFill>
                <a:schemeClr val="bg1"/>
              </a:solidFill>
              <a:latin typeface="+mj-lt"/>
            </a:endParaRPr>
          </a:p>
        </p:txBody>
      </p:sp>
      <p:pic>
        <p:nvPicPr>
          <p:cNvPr id="13316" name="Picture 7" descr="NorNed_cable_cutaway"/>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6291003" y="1124744"/>
            <a:ext cx="2663825" cy="1872208"/>
          </a:xfrm>
          <a:prstGeom prst="rect">
            <a:avLst/>
          </a:prstGeom>
          <a:noFill/>
          <a:ln w="28575" cmpd="tri">
            <a:solidFill>
              <a:schemeClr val="tx1"/>
            </a:solidFill>
            <a:miter lim="800000"/>
            <a:headEnd/>
            <a:tailEnd/>
          </a:ln>
        </p:spPr>
      </p:pic>
      <p:sp>
        <p:nvSpPr>
          <p:cNvPr id="6149" name="Text Box 8"/>
          <p:cNvSpPr txBox="1">
            <a:spLocks noChangeArrowheads="1"/>
          </p:cNvSpPr>
          <p:nvPr/>
        </p:nvSpPr>
        <p:spPr bwMode="auto">
          <a:xfrm>
            <a:off x="6228184" y="3068960"/>
            <a:ext cx="2622064" cy="307777"/>
          </a:xfrm>
          <a:prstGeom prst="rect">
            <a:avLst/>
          </a:prstGeom>
          <a:noFill/>
          <a:ln w="9525">
            <a:noFill/>
            <a:miter lim="800000"/>
            <a:headEnd/>
            <a:tailEnd/>
          </a:ln>
        </p:spPr>
        <p:txBody>
          <a:bodyPr wrap="none">
            <a:spAutoFit/>
          </a:bodyPr>
          <a:lstStyle/>
          <a:p>
            <a:pPr eaLnBrk="1" hangingPunct="1"/>
            <a:r>
              <a:rPr lang="en-AU" sz="1400" b="1" dirty="0"/>
              <a:t>Modern </a:t>
            </a:r>
            <a:r>
              <a:rPr lang="en-AU" sz="1400" b="1" dirty="0" err="1"/>
              <a:t>HVDC</a:t>
            </a:r>
            <a:r>
              <a:rPr lang="en-AU" sz="1400" b="1" dirty="0"/>
              <a:t> </a:t>
            </a:r>
            <a:r>
              <a:rPr lang="en-AU" sz="1400" b="1" dirty="0" smtClean="0"/>
              <a:t>cable </a:t>
            </a:r>
            <a:r>
              <a:rPr lang="en-AU" sz="1400" b="1" i="1" dirty="0" smtClean="0">
                <a:solidFill>
                  <a:srgbClr val="000099"/>
                </a:solidFill>
              </a:rPr>
              <a:t>Source: ABB</a:t>
            </a:r>
            <a:endParaRPr lang="en-AU" sz="1400" b="1" i="1" dirty="0"/>
          </a:p>
        </p:txBody>
      </p:sp>
      <p:pic>
        <p:nvPicPr>
          <p:cNvPr id="13318" name="Picture 9" descr="SE010191_CIEG_2-2_195"/>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6362541" y="3428999"/>
            <a:ext cx="2592287" cy="2558581"/>
          </a:xfrm>
          <a:prstGeom prst="rect">
            <a:avLst/>
          </a:prstGeom>
          <a:noFill/>
          <a:ln w="28575" cmpd="tri">
            <a:solidFill>
              <a:schemeClr val="tx1"/>
            </a:solidFill>
            <a:miter lim="800000"/>
            <a:headEnd/>
            <a:tailEnd/>
          </a:ln>
        </p:spPr>
      </p:pic>
      <p:sp>
        <p:nvSpPr>
          <p:cNvPr id="6151" name="Text Box 10"/>
          <p:cNvSpPr txBox="1">
            <a:spLocks noChangeArrowheads="1"/>
          </p:cNvSpPr>
          <p:nvPr/>
        </p:nvSpPr>
        <p:spPr bwMode="auto">
          <a:xfrm>
            <a:off x="6156176" y="6021288"/>
            <a:ext cx="3283767" cy="523220"/>
          </a:xfrm>
          <a:prstGeom prst="rect">
            <a:avLst/>
          </a:prstGeom>
          <a:noFill/>
          <a:ln w="9525">
            <a:noFill/>
            <a:miter lim="800000"/>
            <a:headEnd/>
            <a:tailEnd/>
          </a:ln>
        </p:spPr>
        <p:txBody>
          <a:bodyPr wrap="square">
            <a:spAutoFit/>
          </a:bodyPr>
          <a:lstStyle/>
          <a:p>
            <a:pPr eaLnBrk="1" hangingPunct="1"/>
            <a:r>
              <a:rPr lang="en-AU" sz="1400" b="1" dirty="0"/>
              <a:t>Modern HVAC cable with fibre </a:t>
            </a:r>
            <a:r>
              <a:rPr lang="en-AU" sz="1400" b="1" dirty="0" smtClean="0"/>
              <a:t>optic telecom cable (arrow) </a:t>
            </a:r>
            <a:r>
              <a:rPr lang="en-AU" sz="1400" b="1" i="1" dirty="0" smtClean="0">
                <a:solidFill>
                  <a:srgbClr val="000099"/>
                </a:solidFill>
              </a:rPr>
              <a:t>Source: ABB</a:t>
            </a:r>
            <a:endParaRPr lang="en-AU" sz="1400" b="1" i="1" dirty="0"/>
          </a:p>
        </p:txBody>
      </p:sp>
      <p:sp>
        <p:nvSpPr>
          <p:cNvPr id="6152" name="Text Box 11"/>
          <p:cNvSpPr txBox="1">
            <a:spLocks noChangeArrowheads="1"/>
          </p:cNvSpPr>
          <p:nvPr/>
        </p:nvSpPr>
        <p:spPr bwMode="auto">
          <a:xfrm>
            <a:off x="29961" y="6146340"/>
            <a:ext cx="4980274" cy="369332"/>
          </a:xfrm>
          <a:prstGeom prst="rect">
            <a:avLst/>
          </a:prstGeom>
          <a:noFill/>
          <a:ln w="9525">
            <a:noFill/>
            <a:miter lim="800000"/>
            <a:headEnd/>
            <a:tailEnd/>
          </a:ln>
        </p:spPr>
        <p:txBody>
          <a:bodyPr wrap="none">
            <a:spAutoFit/>
          </a:bodyPr>
          <a:lstStyle/>
          <a:p>
            <a:pPr eaLnBrk="1" hangingPunct="1"/>
            <a:r>
              <a:rPr lang="en-AU" i="1" dirty="0" smtClean="0"/>
              <a:t>Note: See Glossary for </a:t>
            </a:r>
            <a:r>
              <a:rPr lang="en-AU" i="1" dirty="0"/>
              <a:t>explanation of above </a:t>
            </a:r>
            <a:r>
              <a:rPr lang="en-AU" i="1" dirty="0" smtClean="0"/>
              <a:t>terms</a:t>
            </a:r>
            <a:endParaRPr lang="en-AU" i="1" dirty="0"/>
          </a:p>
        </p:txBody>
      </p:sp>
      <p:cxnSp>
        <p:nvCxnSpPr>
          <p:cNvPr id="10" name="Straight Arrow Connector 9"/>
          <p:cNvCxnSpPr/>
          <p:nvPr/>
        </p:nvCxnSpPr>
        <p:spPr>
          <a:xfrm flipH="1" flipV="1">
            <a:off x="7708360" y="4138698"/>
            <a:ext cx="824080" cy="370422"/>
          </a:xfrm>
          <a:prstGeom prst="straightConnector1">
            <a:avLst/>
          </a:prstGeom>
          <a:ln w="38100">
            <a:solidFill>
              <a:schemeClr val="bg1"/>
            </a:solidFill>
            <a:headEnd type="none"/>
            <a:tailEnd type="stealt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80528" y="188640"/>
            <a:ext cx="7776864" cy="646331"/>
          </a:xfrm>
          <a:prstGeom prst="rect">
            <a:avLst/>
          </a:prstGeom>
          <a:noFill/>
          <a:ln w="9525">
            <a:noFill/>
            <a:miter lim="800000"/>
            <a:headEnd/>
            <a:tailEnd/>
          </a:ln>
        </p:spPr>
        <p:txBody>
          <a:bodyPr wrap="square">
            <a:spAutoFit/>
          </a:bodyPr>
          <a:lstStyle/>
          <a:p>
            <a:pPr algn="ctr" eaLnBrk="1" hangingPunct="1">
              <a:defRPr/>
            </a:pPr>
            <a:r>
              <a:rPr lang="en-US" sz="3600" b="1" dirty="0" smtClean="0">
                <a:solidFill>
                  <a:schemeClr val="bg1"/>
                </a:solidFill>
                <a:latin typeface="+mj-lt"/>
              </a:rPr>
              <a:t>Early Submarine </a:t>
            </a:r>
            <a:r>
              <a:rPr lang="en-US" sz="3600" b="1" dirty="0">
                <a:solidFill>
                  <a:schemeClr val="bg1"/>
                </a:solidFill>
                <a:latin typeface="+mj-lt"/>
              </a:rPr>
              <a:t>P</a:t>
            </a:r>
            <a:r>
              <a:rPr lang="en-US" sz="3600" b="1" dirty="0" smtClean="0">
                <a:solidFill>
                  <a:schemeClr val="bg1"/>
                </a:solidFill>
                <a:latin typeface="+mj-lt"/>
              </a:rPr>
              <a:t>ower Cable</a:t>
            </a:r>
            <a:endParaRPr lang="en-US" sz="3600" b="1" dirty="0">
              <a:solidFill>
                <a:schemeClr val="bg1"/>
              </a:solidFill>
              <a:latin typeface="+mj-lt"/>
            </a:endParaRPr>
          </a:p>
        </p:txBody>
      </p:sp>
      <p:sp>
        <p:nvSpPr>
          <p:cNvPr id="7172" name="Text Box 15"/>
          <p:cNvSpPr txBox="1">
            <a:spLocks noChangeArrowheads="1"/>
          </p:cNvSpPr>
          <p:nvPr/>
        </p:nvSpPr>
        <p:spPr bwMode="auto">
          <a:xfrm>
            <a:off x="5239172" y="4828321"/>
            <a:ext cx="3744416" cy="738664"/>
          </a:xfrm>
          <a:prstGeom prst="rect">
            <a:avLst/>
          </a:prstGeom>
          <a:noFill/>
          <a:ln w="9525">
            <a:noFill/>
            <a:miter lim="800000"/>
            <a:headEnd/>
            <a:tailEnd/>
          </a:ln>
        </p:spPr>
        <p:txBody>
          <a:bodyPr wrap="square">
            <a:spAutoFit/>
          </a:bodyPr>
          <a:lstStyle/>
          <a:p>
            <a:pPr algn="ctr" eaLnBrk="1" hangingPunct="1">
              <a:defRPr/>
            </a:pPr>
            <a:r>
              <a:rPr lang="en-US" sz="1400" b="1" dirty="0" smtClean="0">
                <a:latin typeface="+mj-lt"/>
              </a:rPr>
              <a:t>Horses pulling submarine power </a:t>
            </a:r>
            <a:r>
              <a:rPr lang="en-US" sz="1400" b="1" dirty="0">
                <a:latin typeface="+mj-lt"/>
              </a:rPr>
              <a:t>c</a:t>
            </a:r>
            <a:r>
              <a:rPr lang="en-US" sz="1400" b="1" dirty="0" smtClean="0">
                <a:latin typeface="+mj-lt"/>
              </a:rPr>
              <a:t>able ashore to form terminal, around </a:t>
            </a:r>
            <a:r>
              <a:rPr lang="en-US" sz="1400" b="1" dirty="0">
                <a:latin typeface="+mj-lt"/>
              </a:rPr>
              <a:t>1930; Washington, </a:t>
            </a:r>
            <a:r>
              <a:rPr lang="en-US" sz="1400" b="1" dirty="0" smtClean="0">
                <a:latin typeface="+mj-lt"/>
              </a:rPr>
              <a:t>USA             </a:t>
            </a:r>
            <a:r>
              <a:rPr lang="en-US" sz="1400" b="1" i="1" dirty="0" smtClean="0">
                <a:solidFill>
                  <a:srgbClr val="000099"/>
                </a:solidFill>
                <a:latin typeface="+mj-lt"/>
              </a:rPr>
              <a:t>Source: </a:t>
            </a:r>
            <a:r>
              <a:rPr lang="en-US" sz="1400" b="1" i="1" dirty="0">
                <a:solidFill>
                  <a:srgbClr val="000099"/>
                </a:solidFill>
                <a:latin typeface="+mj-lt"/>
              </a:rPr>
              <a:t>Kingston Community </a:t>
            </a:r>
            <a:r>
              <a:rPr lang="en-US" sz="1400" b="1" i="1" dirty="0" smtClean="0">
                <a:solidFill>
                  <a:srgbClr val="000099"/>
                </a:solidFill>
                <a:latin typeface="+mj-lt"/>
              </a:rPr>
              <a:t>News</a:t>
            </a:r>
            <a:endParaRPr lang="en-US" sz="1400" b="1" i="1" dirty="0">
              <a:solidFill>
                <a:srgbClr val="000099"/>
              </a:solidFill>
              <a:latin typeface="+mj-lt"/>
            </a:endParaRPr>
          </a:p>
        </p:txBody>
      </p:sp>
      <p:pic>
        <p:nvPicPr>
          <p:cNvPr id="14342" name="Picture 26" descr="kingston power cable installation.jpg"/>
          <p:cNvPicPr>
            <a:picLocks noChangeAspect="1"/>
          </p:cNvPicPr>
          <p:nvPr/>
        </p:nvPicPr>
        <p:blipFill>
          <a:blip r:embed="rId3" cstate="print"/>
          <a:srcRect/>
          <a:stretch>
            <a:fillRect/>
          </a:stretch>
        </p:blipFill>
        <p:spPr bwMode="auto">
          <a:xfrm>
            <a:off x="5301630" y="2276872"/>
            <a:ext cx="3619500" cy="2390775"/>
          </a:xfrm>
          <a:prstGeom prst="rect">
            <a:avLst/>
          </a:prstGeom>
          <a:noFill/>
          <a:ln w="28575" cmpd="tri">
            <a:solidFill>
              <a:schemeClr val="tx1"/>
            </a:solidFill>
            <a:miter lim="800000"/>
            <a:headEnd/>
            <a:tailEnd/>
          </a:ln>
        </p:spPr>
      </p:pic>
      <p:sp>
        <p:nvSpPr>
          <p:cNvPr id="11" name="TextBox 10"/>
          <p:cNvSpPr txBox="1"/>
          <p:nvPr/>
        </p:nvSpPr>
        <p:spPr>
          <a:xfrm>
            <a:off x="144984" y="6165305"/>
            <a:ext cx="5059660" cy="584775"/>
          </a:xfrm>
          <a:prstGeom prst="rect">
            <a:avLst/>
          </a:prstGeom>
          <a:noFill/>
        </p:spPr>
        <p:txBody>
          <a:bodyPr wrap="square" rtlCol="0">
            <a:spAutoFit/>
          </a:bodyPr>
          <a:lstStyle/>
          <a:p>
            <a:pPr algn="ctr">
              <a:defRPr/>
            </a:pPr>
            <a:r>
              <a:rPr lang="en-US" sz="1600" b="1" dirty="0" smtClean="0"/>
              <a:t>115kV single </a:t>
            </a:r>
            <a:r>
              <a:rPr lang="en-US" sz="1600" b="1" dirty="0"/>
              <a:t>conductor submarine power </a:t>
            </a:r>
            <a:r>
              <a:rPr lang="en-US" sz="1600" b="1" dirty="0" smtClean="0"/>
              <a:t>cable - 1962</a:t>
            </a:r>
            <a:r>
              <a:rPr lang="en-US" sz="1600" b="1" dirty="0"/>
              <a:t/>
            </a:r>
            <a:br>
              <a:rPr lang="en-US" sz="1600" b="1" dirty="0"/>
            </a:br>
            <a:r>
              <a:rPr lang="en-US" sz="1600" b="1" i="1" dirty="0" smtClean="0">
                <a:solidFill>
                  <a:srgbClr val="000099"/>
                </a:solidFill>
              </a:rPr>
              <a:t>Source: IEEE</a:t>
            </a:r>
            <a:endParaRPr lang="en-US" sz="1600" b="1" i="1" dirty="0">
              <a:solidFill>
                <a:srgbClr val="000099"/>
              </a:solidFill>
            </a:endParaRPr>
          </a:p>
        </p:txBody>
      </p:sp>
      <p:sp>
        <p:nvSpPr>
          <p:cNvPr id="2" name="Rectangle 1"/>
          <p:cNvSpPr/>
          <p:nvPr/>
        </p:nvSpPr>
        <p:spPr bwMode="auto">
          <a:xfrm>
            <a:off x="2674814" y="5301208"/>
            <a:ext cx="2185218" cy="432048"/>
          </a:xfrm>
          <a:prstGeom prst="rect">
            <a:avLst/>
          </a:prstGeom>
          <a:solidFill>
            <a:schemeClr val="bg1"/>
          </a:solidFill>
          <a:ln w="25400" cap="rnd">
            <a:noFill/>
            <a:round/>
            <a:headEnd/>
            <a:tailEnd/>
          </a:ln>
        </p:spPr>
        <p:txBody>
          <a:bodyPr rtlCol="0" anchor="ctr"/>
          <a:lstStyle/>
          <a:p>
            <a:pPr algn="ctr"/>
            <a:endParaRPr lang="en-GB"/>
          </a:p>
        </p:txBody>
      </p:sp>
      <p:pic>
        <p:nvPicPr>
          <p:cNvPr id="4" name="Picture 3"/>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439692" y="1133515"/>
            <a:ext cx="4417685" cy="5019268"/>
          </a:xfrm>
          <a:prstGeom prst="rect">
            <a:avLst/>
          </a:prstGeom>
          <a:ln w="28575" cmpd="tri">
            <a:solidFill>
              <a:schemeClr val="tx1"/>
            </a:solidFill>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19"/>
          <p:cNvSpPr txBox="1">
            <a:spLocks noChangeArrowheads="1"/>
          </p:cNvSpPr>
          <p:nvPr/>
        </p:nvSpPr>
        <p:spPr bwMode="auto">
          <a:xfrm>
            <a:off x="2915816" y="5790317"/>
            <a:ext cx="6300192" cy="615553"/>
          </a:xfrm>
          <a:prstGeom prst="rect">
            <a:avLst/>
          </a:prstGeom>
          <a:noFill/>
          <a:ln w="9525">
            <a:noFill/>
            <a:miter lim="800000"/>
            <a:headEnd/>
            <a:tailEnd/>
          </a:ln>
        </p:spPr>
        <p:txBody>
          <a:bodyPr wrap="square">
            <a:spAutoFit/>
          </a:bodyPr>
          <a:lstStyle/>
          <a:p>
            <a:pPr>
              <a:defRPr/>
            </a:pPr>
            <a:r>
              <a:rPr lang="en-US" b="1" dirty="0">
                <a:latin typeface="+mj-lt"/>
              </a:rPr>
              <a:t>C</a:t>
            </a:r>
            <a:r>
              <a:rPr lang="en-US" sz="1600" b="1" dirty="0">
                <a:latin typeface="+mj-lt"/>
              </a:rPr>
              <a:t>onstruction varies with manufacturer </a:t>
            </a:r>
            <a:r>
              <a:rPr lang="en-US" sz="1600" b="1" dirty="0" smtClean="0">
                <a:latin typeface="+mj-lt"/>
              </a:rPr>
              <a:t>and </a:t>
            </a:r>
            <a:r>
              <a:rPr lang="en-US" sz="1600" b="1" dirty="0">
                <a:latin typeface="+mj-lt"/>
              </a:rPr>
              <a:t>seabed </a:t>
            </a:r>
            <a:r>
              <a:rPr lang="en-US" sz="1600" b="1" dirty="0" smtClean="0">
                <a:latin typeface="+mj-lt"/>
              </a:rPr>
              <a:t>conditions, with more </a:t>
            </a:r>
            <a:r>
              <a:rPr lang="en-US" sz="1600" b="1" dirty="0" err="1" smtClean="0">
                <a:latin typeface="+mj-lt"/>
              </a:rPr>
              <a:t>armour</a:t>
            </a:r>
            <a:r>
              <a:rPr lang="en-US" sz="1600" b="1" dirty="0" smtClean="0">
                <a:latin typeface="+mj-lt"/>
              </a:rPr>
              <a:t> added where, for example, waves and currents are strong </a:t>
            </a:r>
            <a:endParaRPr lang="en-US" sz="1600" b="1" i="1" dirty="0" smtClean="0">
              <a:solidFill>
                <a:srgbClr val="000099"/>
              </a:solidFill>
            </a:endParaRPr>
          </a:p>
        </p:txBody>
      </p:sp>
      <p:sp>
        <p:nvSpPr>
          <p:cNvPr id="8197" name="Text Box 24"/>
          <p:cNvSpPr txBox="1">
            <a:spLocks noChangeArrowheads="1"/>
          </p:cNvSpPr>
          <p:nvPr/>
        </p:nvSpPr>
        <p:spPr bwMode="auto">
          <a:xfrm>
            <a:off x="2915816" y="1196752"/>
            <a:ext cx="6048672" cy="4593565"/>
          </a:xfrm>
          <a:prstGeom prst="rect">
            <a:avLst/>
          </a:prstGeom>
          <a:noFill/>
          <a:ln w="9525">
            <a:noFill/>
            <a:miter lim="800000"/>
            <a:headEnd/>
            <a:tailEnd/>
          </a:ln>
        </p:spPr>
        <p:txBody>
          <a:bodyPr wrap="square">
            <a:spAutoFit/>
          </a:bodyPr>
          <a:lstStyle/>
          <a:p>
            <a:pPr marL="444500" indent="-444500" eaLnBrk="1" hangingPunct="1">
              <a:lnSpc>
                <a:spcPct val="125000"/>
              </a:lnSpc>
              <a:buClr>
                <a:srgbClr val="FF0000"/>
              </a:buClr>
              <a:buFontTx/>
              <a:buAutoNum type="arabicPeriod"/>
              <a:defRPr/>
            </a:pPr>
            <a:r>
              <a:rPr lang="en-US" b="1" dirty="0">
                <a:latin typeface="+mj-lt"/>
              </a:rPr>
              <a:t>Conductor – usually copper</a:t>
            </a:r>
          </a:p>
          <a:p>
            <a:pPr marL="444500" indent="-444500" eaLnBrk="1" hangingPunct="1">
              <a:lnSpc>
                <a:spcPct val="125000"/>
              </a:lnSpc>
              <a:buClr>
                <a:srgbClr val="FF0000"/>
              </a:buClr>
              <a:buFontTx/>
              <a:buAutoNum type="arabicPeriod"/>
              <a:defRPr/>
            </a:pPr>
            <a:r>
              <a:rPr lang="en-US" b="1" dirty="0">
                <a:latin typeface="+mj-lt"/>
              </a:rPr>
              <a:t>Conductor screening – usually extruded</a:t>
            </a:r>
          </a:p>
          <a:p>
            <a:pPr marL="444500" indent="-444500" eaLnBrk="1" hangingPunct="1">
              <a:lnSpc>
                <a:spcPct val="125000"/>
              </a:lnSpc>
              <a:buClr>
                <a:srgbClr val="FF0000"/>
              </a:buClr>
              <a:buFontTx/>
              <a:buAutoNum type="arabicPeriod"/>
              <a:defRPr/>
            </a:pPr>
            <a:r>
              <a:rPr lang="en-US" b="1" dirty="0">
                <a:latin typeface="+mj-lt"/>
              </a:rPr>
              <a:t>Insulation – XLPE or EPR </a:t>
            </a:r>
          </a:p>
          <a:p>
            <a:pPr marL="444500" indent="-444500" eaLnBrk="1" hangingPunct="1">
              <a:lnSpc>
                <a:spcPct val="125000"/>
              </a:lnSpc>
              <a:buClr>
                <a:srgbClr val="FF0000"/>
              </a:buClr>
              <a:buFontTx/>
              <a:buAutoNum type="arabicPeriod"/>
              <a:defRPr/>
            </a:pPr>
            <a:r>
              <a:rPr lang="en-US" b="1" dirty="0">
                <a:latin typeface="+mj-lt"/>
              </a:rPr>
              <a:t>Insulation screening – semi-conductive</a:t>
            </a:r>
          </a:p>
          <a:p>
            <a:pPr marL="444500" indent="-444500" eaLnBrk="1" hangingPunct="1">
              <a:lnSpc>
                <a:spcPct val="125000"/>
              </a:lnSpc>
              <a:buClr>
                <a:srgbClr val="FF0000"/>
              </a:buClr>
              <a:buFontTx/>
              <a:buAutoNum type="arabicPeriod"/>
              <a:defRPr/>
            </a:pPr>
            <a:r>
              <a:rPr lang="en-US" b="1" dirty="0">
                <a:latin typeface="+mj-lt"/>
              </a:rPr>
              <a:t>Screen</a:t>
            </a:r>
          </a:p>
          <a:p>
            <a:pPr marL="444500" indent="-444500" eaLnBrk="1" hangingPunct="1">
              <a:lnSpc>
                <a:spcPct val="125000"/>
              </a:lnSpc>
              <a:buClr>
                <a:srgbClr val="FF0000"/>
              </a:buClr>
              <a:buFontTx/>
              <a:buAutoNum type="arabicPeriod"/>
              <a:defRPr/>
            </a:pPr>
            <a:r>
              <a:rPr lang="en-US" b="1" dirty="0">
                <a:latin typeface="+mj-lt"/>
              </a:rPr>
              <a:t>Laminated sheath – aluminum tape and polyethylene</a:t>
            </a:r>
          </a:p>
          <a:p>
            <a:pPr marL="444500" indent="-444500" eaLnBrk="1" hangingPunct="1">
              <a:lnSpc>
                <a:spcPct val="125000"/>
              </a:lnSpc>
              <a:buClr>
                <a:srgbClr val="FF0000"/>
              </a:buClr>
              <a:buFontTx/>
              <a:buAutoNum type="arabicPeriod"/>
              <a:defRPr/>
            </a:pPr>
            <a:r>
              <a:rPr lang="en-US" b="1" dirty="0" smtClean="0">
                <a:latin typeface="+mj-lt"/>
              </a:rPr>
              <a:t>Optical </a:t>
            </a:r>
            <a:r>
              <a:rPr lang="en-US" b="1" dirty="0" err="1" smtClean="0">
                <a:latin typeface="+mj-lt"/>
              </a:rPr>
              <a:t>fibres</a:t>
            </a:r>
            <a:r>
              <a:rPr lang="en-US" b="1" dirty="0" smtClean="0">
                <a:latin typeface="+mj-lt"/>
              </a:rPr>
              <a:t> </a:t>
            </a:r>
            <a:r>
              <a:rPr lang="en-US" b="1" dirty="0">
                <a:latin typeface="+mj-lt"/>
              </a:rPr>
              <a:t>– </a:t>
            </a:r>
            <a:r>
              <a:rPr lang="en-US" b="1" dirty="0" smtClean="0">
                <a:latin typeface="+mj-lt"/>
              </a:rPr>
              <a:t>optionally </a:t>
            </a:r>
            <a:r>
              <a:rPr lang="en-US" b="1" dirty="0">
                <a:latin typeface="+mj-lt"/>
              </a:rPr>
              <a:t>used for </a:t>
            </a:r>
            <a:r>
              <a:rPr lang="en-US" b="1" dirty="0" smtClean="0">
                <a:latin typeface="+mj-lt"/>
              </a:rPr>
              <a:t>telecommunications</a:t>
            </a:r>
            <a:endParaRPr lang="en-US" b="1" dirty="0">
              <a:latin typeface="+mj-lt"/>
            </a:endParaRPr>
          </a:p>
          <a:p>
            <a:pPr marL="444500" indent="-444500" eaLnBrk="1" hangingPunct="1">
              <a:lnSpc>
                <a:spcPct val="125000"/>
              </a:lnSpc>
              <a:buClr>
                <a:srgbClr val="FF0000"/>
              </a:buClr>
              <a:buFontTx/>
              <a:buAutoNum type="arabicPeriod"/>
              <a:defRPr/>
            </a:pPr>
            <a:r>
              <a:rPr lang="en-US" b="1" dirty="0">
                <a:latin typeface="+mj-lt"/>
              </a:rPr>
              <a:t>Fillers – as needed</a:t>
            </a:r>
          </a:p>
          <a:p>
            <a:pPr marL="444500" indent="-444500" eaLnBrk="1" hangingPunct="1">
              <a:lnSpc>
                <a:spcPct val="125000"/>
              </a:lnSpc>
              <a:buClr>
                <a:srgbClr val="FF0000"/>
              </a:buClr>
              <a:buFontTx/>
              <a:buAutoNum type="arabicPeriod"/>
              <a:defRPr/>
            </a:pPr>
            <a:r>
              <a:rPr lang="en-US" b="1" dirty="0">
                <a:latin typeface="+mj-lt"/>
              </a:rPr>
              <a:t>Binder tapes</a:t>
            </a:r>
          </a:p>
          <a:p>
            <a:pPr marL="444500" indent="-444500" eaLnBrk="1" hangingPunct="1">
              <a:lnSpc>
                <a:spcPct val="125000"/>
              </a:lnSpc>
              <a:buClr>
                <a:srgbClr val="FF0000"/>
              </a:buClr>
              <a:buFontTx/>
              <a:buAutoNum type="arabicPeriod"/>
              <a:defRPr/>
            </a:pPr>
            <a:r>
              <a:rPr lang="en-US" b="1" dirty="0" err="1">
                <a:latin typeface="+mj-lt"/>
              </a:rPr>
              <a:t>Armour</a:t>
            </a:r>
            <a:r>
              <a:rPr lang="en-US" b="1" dirty="0">
                <a:latin typeface="+mj-lt"/>
              </a:rPr>
              <a:t> Bedding – polypropylene strings</a:t>
            </a:r>
          </a:p>
          <a:p>
            <a:pPr marL="444500" indent="-444500" eaLnBrk="1" hangingPunct="1">
              <a:lnSpc>
                <a:spcPct val="125000"/>
              </a:lnSpc>
              <a:buClr>
                <a:srgbClr val="FF0000"/>
              </a:buClr>
              <a:buFontTx/>
              <a:buAutoNum type="arabicPeriod"/>
              <a:defRPr/>
            </a:pPr>
            <a:r>
              <a:rPr lang="en-US" b="1" dirty="0" err="1">
                <a:latin typeface="+mj-lt"/>
              </a:rPr>
              <a:t>Armour</a:t>
            </a:r>
            <a:r>
              <a:rPr lang="en-US" b="1" dirty="0">
                <a:latin typeface="+mj-lt"/>
              </a:rPr>
              <a:t> – galvanized round steel wires</a:t>
            </a:r>
          </a:p>
          <a:p>
            <a:pPr marL="444500" indent="-444500" eaLnBrk="1" hangingPunct="1">
              <a:lnSpc>
                <a:spcPct val="125000"/>
              </a:lnSpc>
              <a:buClr>
                <a:srgbClr val="FF0000"/>
              </a:buClr>
              <a:buFontTx/>
              <a:buAutoNum type="arabicPeriod"/>
              <a:defRPr/>
            </a:pPr>
            <a:r>
              <a:rPr lang="en-US" b="1" dirty="0">
                <a:latin typeface="+mj-lt"/>
              </a:rPr>
              <a:t>Serving – bituminous compound, hessian </a:t>
            </a:r>
            <a:r>
              <a:rPr lang="en-US" b="1" dirty="0" smtClean="0">
                <a:latin typeface="+mj-lt"/>
              </a:rPr>
              <a:t>tape with polypropylene </a:t>
            </a:r>
            <a:r>
              <a:rPr lang="en-US" b="1" dirty="0" err="1" smtClean="0">
                <a:latin typeface="+mj-lt"/>
              </a:rPr>
              <a:t>coloured</a:t>
            </a:r>
            <a:r>
              <a:rPr lang="en-US" b="1" dirty="0" smtClean="0">
                <a:latin typeface="+mj-lt"/>
              </a:rPr>
              <a:t> stripe</a:t>
            </a:r>
            <a:endParaRPr lang="en-US" b="1" dirty="0">
              <a:latin typeface="+mj-lt"/>
            </a:endParaRPr>
          </a:p>
        </p:txBody>
      </p:sp>
      <p:sp>
        <p:nvSpPr>
          <p:cNvPr id="7" name="Text Box 2"/>
          <p:cNvSpPr txBox="1">
            <a:spLocks noChangeArrowheads="1"/>
          </p:cNvSpPr>
          <p:nvPr/>
        </p:nvSpPr>
        <p:spPr bwMode="auto">
          <a:xfrm>
            <a:off x="-180528" y="188640"/>
            <a:ext cx="7776864" cy="646331"/>
          </a:xfrm>
          <a:prstGeom prst="rect">
            <a:avLst/>
          </a:prstGeom>
          <a:noFill/>
          <a:ln w="9525">
            <a:noFill/>
            <a:miter lim="800000"/>
            <a:headEnd/>
            <a:tailEnd/>
          </a:ln>
        </p:spPr>
        <p:txBody>
          <a:bodyPr wrap="square">
            <a:spAutoFit/>
          </a:bodyPr>
          <a:lstStyle/>
          <a:p>
            <a:pPr algn="ctr" eaLnBrk="1" hangingPunct="1">
              <a:defRPr/>
            </a:pPr>
            <a:r>
              <a:rPr lang="en-US" sz="3600" b="1" dirty="0" smtClean="0">
                <a:solidFill>
                  <a:schemeClr val="bg1"/>
                </a:solidFill>
                <a:latin typeface="+mj-lt"/>
              </a:rPr>
              <a:t>Modern Submarine </a:t>
            </a:r>
            <a:r>
              <a:rPr lang="en-US" sz="3600" b="1" dirty="0">
                <a:solidFill>
                  <a:schemeClr val="bg1"/>
                </a:solidFill>
                <a:latin typeface="+mj-lt"/>
              </a:rPr>
              <a:t>P</a:t>
            </a:r>
            <a:r>
              <a:rPr lang="en-US" sz="3600" b="1" dirty="0" smtClean="0">
                <a:solidFill>
                  <a:schemeClr val="bg1"/>
                </a:solidFill>
                <a:latin typeface="+mj-lt"/>
              </a:rPr>
              <a:t>ower Cable</a:t>
            </a:r>
            <a:endParaRPr lang="en-US" sz="3600" b="1" dirty="0">
              <a:solidFill>
                <a:schemeClr val="bg1"/>
              </a:solidFill>
              <a:latin typeface="+mj-lt"/>
            </a:endParaRPr>
          </a:p>
        </p:txBody>
      </p:sp>
      <p:grpSp>
        <p:nvGrpSpPr>
          <p:cNvPr id="27" name="Group 26"/>
          <p:cNvGrpSpPr/>
          <p:nvPr/>
        </p:nvGrpSpPr>
        <p:grpSpPr>
          <a:xfrm>
            <a:off x="251520" y="1200299"/>
            <a:ext cx="2592288" cy="5328592"/>
            <a:chOff x="251520" y="1200299"/>
            <a:chExt cx="2592288" cy="5328592"/>
          </a:xfrm>
        </p:grpSpPr>
        <p:grpSp>
          <p:nvGrpSpPr>
            <p:cNvPr id="11" name="Group 10"/>
            <p:cNvGrpSpPr/>
            <p:nvPr/>
          </p:nvGrpSpPr>
          <p:grpSpPr>
            <a:xfrm>
              <a:off x="251520" y="1200299"/>
              <a:ext cx="2592288" cy="5328592"/>
              <a:chOff x="251520" y="1200299"/>
              <a:chExt cx="2592288" cy="5328592"/>
            </a:xfrm>
          </p:grpSpPr>
          <p:pic>
            <p:nvPicPr>
              <p:cNvPr id="15364" name="Picture 2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323528" y="1344315"/>
                <a:ext cx="2354462" cy="5112219"/>
              </a:xfrm>
              <a:prstGeom prst="rect">
                <a:avLst/>
              </a:prstGeom>
              <a:noFill/>
              <a:ln w="28575" cmpd="sng">
                <a:noFill/>
                <a:miter lim="800000"/>
                <a:headEnd/>
                <a:tailEnd/>
              </a:ln>
            </p:spPr>
          </p:pic>
          <p:sp>
            <p:nvSpPr>
              <p:cNvPr id="10" name="Rectangle 9"/>
              <p:cNvSpPr/>
              <p:nvPr/>
            </p:nvSpPr>
            <p:spPr bwMode="auto">
              <a:xfrm>
                <a:off x="251520" y="1200299"/>
                <a:ext cx="2592288" cy="5328592"/>
              </a:xfrm>
              <a:prstGeom prst="rect">
                <a:avLst/>
              </a:prstGeom>
              <a:noFill/>
              <a:ln w="28575" cap="rnd">
                <a:solidFill>
                  <a:schemeClr val="tx1"/>
                </a:solidFill>
                <a:round/>
                <a:headEnd/>
                <a:tailEnd/>
              </a:ln>
            </p:spPr>
            <p:txBody>
              <a:bodyPr rtlCol="0" anchor="ctr"/>
              <a:lstStyle/>
              <a:p>
                <a:pPr algn="ctr"/>
                <a:endParaRPr lang="en-NZ"/>
              </a:p>
            </p:txBody>
          </p:sp>
        </p:grpSp>
        <p:cxnSp>
          <p:nvCxnSpPr>
            <p:cNvPr id="13" name="Straight Connector 12"/>
            <p:cNvCxnSpPr/>
            <p:nvPr/>
          </p:nvCxnSpPr>
          <p:spPr>
            <a:xfrm>
              <a:off x="600489" y="1722837"/>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06428" y="1948110"/>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03431" y="2250035"/>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89175" y="2474322"/>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06428" y="2712467"/>
              <a:ext cx="941236" cy="339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06428" y="2931522"/>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92172" y="3138555"/>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97802" y="3319710"/>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92172" y="3561250"/>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97802" y="3751031"/>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00798" y="3932186"/>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92172" y="4205234"/>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95169" y="4380759"/>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92172" y="4820706"/>
              <a:ext cx="5760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 name="Rectangle 1"/>
          <p:cNvSpPr/>
          <p:nvPr/>
        </p:nvSpPr>
        <p:spPr>
          <a:xfrm>
            <a:off x="761934" y="6528891"/>
            <a:ext cx="1477649" cy="338554"/>
          </a:xfrm>
          <a:prstGeom prst="rect">
            <a:avLst/>
          </a:prstGeom>
        </p:spPr>
        <p:txBody>
          <a:bodyPr wrap="none">
            <a:spAutoFit/>
          </a:bodyPr>
          <a:lstStyle/>
          <a:p>
            <a:r>
              <a:rPr lang="en-US" sz="1600" b="1" i="1" dirty="0">
                <a:solidFill>
                  <a:srgbClr val="000099"/>
                </a:solidFill>
              </a:rPr>
              <a:t>Source: </a:t>
            </a:r>
            <a:r>
              <a:rPr lang="en-US" sz="1600" b="1" i="1" dirty="0" err="1">
                <a:solidFill>
                  <a:srgbClr val="000099"/>
                </a:solidFill>
              </a:rPr>
              <a:t>Nexans</a:t>
            </a:r>
            <a:endParaRPr lang="en-GB"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59668" y="1412776"/>
            <a:ext cx="8712968" cy="4773102"/>
          </a:xfrm>
          <a:prstGeom prst="rect">
            <a:avLst/>
          </a:prstGeom>
          <a:noFill/>
          <a:ln w="9525">
            <a:noFill/>
            <a:miter lim="800000"/>
            <a:headEnd/>
            <a:tailEnd/>
          </a:ln>
        </p:spPr>
        <p:txBody>
          <a:bodyPr wrap="square">
            <a:spAutoFit/>
          </a:bodyPr>
          <a:lstStyle/>
          <a:p>
            <a:pPr marL="355600" indent="-355600" eaLnBrk="1" hangingPunct="1">
              <a:spcBef>
                <a:spcPts val="500"/>
              </a:spcBef>
              <a:spcAft>
                <a:spcPts val="500"/>
              </a:spcAft>
              <a:buClr>
                <a:srgbClr val="FF0000"/>
              </a:buClr>
              <a:defRPr/>
            </a:pPr>
            <a:r>
              <a:rPr lang="en-US" sz="2400" b="1" dirty="0">
                <a:solidFill>
                  <a:srgbClr val="000099"/>
                </a:solidFill>
                <a:latin typeface="+mj-lt"/>
              </a:rPr>
              <a:t>Two basic types of </a:t>
            </a:r>
            <a:r>
              <a:rPr lang="en-US" sz="2400" b="1" dirty="0" smtClean="0">
                <a:solidFill>
                  <a:srgbClr val="000099"/>
                </a:solidFill>
                <a:latin typeface="+mj-lt"/>
              </a:rPr>
              <a:t>cable:</a:t>
            </a:r>
          </a:p>
          <a:p>
            <a:pPr marL="442913" lvl="0" indent="-442913">
              <a:spcBef>
                <a:spcPct val="50000"/>
              </a:spcBef>
              <a:buClr>
                <a:srgbClr val="FF0000"/>
              </a:buClr>
              <a:buFont typeface="Wingdings 2" pitchFamily="-105" charset="2"/>
              <a:buChar char=""/>
            </a:pPr>
            <a:r>
              <a:rPr lang="en-US" sz="2400" b="1" dirty="0" smtClean="0">
                <a:latin typeface="+mj-lt"/>
              </a:rPr>
              <a:t>HVAC (High Voltage, Alternating Current) is limited by transmission distance, normally less than 80km</a:t>
            </a:r>
          </a:p>
          <a:p>
            <a:pPr marL="442913" lvl="0" indent="-442913">
              <a:spcBef>
                <a:spcPct val="50000"/>
              </a:spcBef>
              <a:buClr>
                <a:srgbClr val="FF0000"/>
              </a:buClr>
              <a:buFont typeface="Wingdings 2" pitchFamily="-105" charset="2"/>
              <a:buChar char=""/>
            </a:pPr>
            <a:r>
              <a:rPr lang="en-US" sz="2400" b="1" dirty="0" err="1" smtClean="0">
                <a:latin typeface="+mj-lt"/>
              </a:rPr>
              <a:t>HVDC</a:t>
            </a:r>
            <a:r>
              <a:rPr lang="en-US" sz="2400" b="1" dirty="0" smtClean="0">
                <a:latin typeface="+mj-lt"/>
              </a:rPr>
              <a:t> (High </a:t>
            </a:r>
            <a:r>
              <a:rPr lang="en-US" sz="2400" b="1" dirty="0">
                <a:latin typeface="+mj-lt"/>
              </a:rPr>
              <a:t>V</a:t>
            </a:r>
            <a:r>
              <a:rPr lang="en-US" sz="2400" b="1" dirty="0" smtClean="0">
                <a:latin typeface="+mj-lt"/>
              </a:rPr>
              <a:t>oltage</a:t>
            </a:r>
            <a:r>
              <a:rPr lang="en-US" sz="2400" b="1" dirty="0">
                <a:latin typeface="+mj-lt"/>
              </a:rPr>
              <a:t>, </a:t>
            </a:r>
            <a:r>
              <a:rPr lang="en-US" sz="2400" b="1" dirty="0" smtClean="0">
                <a:latin typeface="+mj-lt"/>
              </a:rPr>
              <a:t>Direct Current) used for longer distances and for system interconnection. AC is converted to DC for transmission through the cable and back to AC at the other end</a:t>
            </a:r>
          </a:p>
          <a:p>
            <a:pPr lvl="0">
              <a:spcBef>
                <a:spcPct val="50000"/>
              </a:spcBef>
              <a:buClr>
                <a:srgbClr val="FF0000"/>
              </a:buClr>
            </a:pPr>
            <a:r>
              <a:rPr lang="en-US" sz="2400" b="1" dirty="0" smtClean="0">
                <a:solidFill>
                  <a:srgbClr val="000099"/>
                </a:solidFill>
                <a:latin typeface="+mj-lt"/>
              </a:rPr>
              <a:t>Two </a:t>
            </a:r>
            <a:r>
              <a:rPr lang="en-US" sz="2400" b="1" dirty="0">
                <a:solidFill>
                  <a:srgbClr val="000099"/>
                </a:solidFill>
                <a:latin typeface="+mj-lt"/>
              </a:rPr>
              <a:t>basic types of </a:t>
            </a:r>
            <a:r>
              <a:rPr lang="en-US" sz="2400" b="1" dirty="0" smtClean="0">
                <a:solidFill>
                  <a:srgbClr val="000099"/>
                </a:solidFill>
                <a:latin typeface="+mj-lt"/>
              </a:rPr>
              <a:t>insulation:</a:t>
            </a:r>
            <a:endParaRPr lang="en-US" sz="2400" b="1" dirty="0">
              <a:solidFill>
                <a:srgbClr val="000099"/>
              </a:solidFill>
              <a:latin typeface="+mj-lt"/>
            </a:endParaRPr>
          </a:p>
          <a:p>
            <a:pPr marL="442913" lvl="0" indent="-442913">
              <a:spcBef>
                <a:spcPct val="50000"/>
              </a:spcBef>
              <a:buClr>
                <a:srgbClr val="FF0000"/>
              </a:buClr>
              <a:buFont typeface="Wingdings 2" pitchFamily="-105" charset="2"/>
              <a:buChar char=""/>
            </a:pPr>
            <a:r>
              <a:rPr lang="en-US" sz="2400" b="1" dirty="0" smtClean="0">
                <a:latin typeface="+mj-lt"/>
              </a:rPr>
              <a:t>Paper insulated </a:t>
            </a:r>
            <a:r>
              <a:rPr lang="en-US" sz="2400" b="1" dirty="0">
                <a:latin typeface="+mj-lt"/>
              </a:rPr>
              <a:t>and </a:t>
            </a:r>
            <a:r>
              <a:rPr lang="en-US" sz="2400" b="1" dirty="0" smtClean="0">
                <a:latin typeface="+mj-lt"/>
              </a:rPr>
              <a:t>fluid filled </a:t>
            </a:r>
            <a:r>
              <a:rPr lang="en-US" sz="2400" b="1" dirty="0">
                <a:latin typeface="+mj-lt"/>
              </a:rPr>
              <a:t>(often </a:t>
            </a:r>
            <a:r>
              <a:rPr lang="en-US" sz="2400" b="1" dirty="0" smtClean="0">
                <a:latin typeface="+mj-lt"/>
              </a:rPr>
              <a:t>includes </a:t>
            </a:r>
            <a:r>
              <a:rPr lang="en-US" sz="2400" b="1" dirty="0">
                <a:latin typeface="+mj-lt"/>
              </a:rPr>
              <a:t>lead sheath </a:t>
            </a:r>
            <a:r>
              <a:rPr lang="en-US" sz="2400" b="1" dirty="0" smtClean="0">
                <a:latin typeface="+mj-lt"/>
              </a:rPr>
              <a:t>for water blocking)</a:t>
            </a:r>
          </a:p>
          <a:p>
            <a:pPr marL="442913" lvl="0" indent="-442913">
              <a:spcBef>
                <a:spcPct val="50000"/>
              </a:spcBef>
              <a:buClr>
                <a:srgbClr val="FF0000"/>
              </a:buClr>
              <a:buFont typeface="Wingdings 2" pitchFamily="-105" charset="2"/>
              <a:buChar char=""/>
            </a:pPr>
            <a:r>
              <a:rPr lang="en-US" sz="2400" b="1" dirty="0" smtClean="0">
                <a:latin typeface="+mj-lt"/>
              </a:rPr>
              <a:t>Extruded plastic insulation (</a:t>
            </a:r>
            <a:r>
              <a:rPr lang="en-US" sz="2400" b="1" dirty="0" err="1" smtClean="0">
                <a:latin typeface="+mj-lt"/>
              </a:rPr>
              <a:t>XLPE</a:t>
            </a:r>
            <a:r>
              <a:rPr lang="en-US" sz="2400" b="1" dirty="0">
                <a:latin typeface="+mj-lt"/>
              </a:rPr>
              <a:t> </a:t>
            </a:r>
            <a:r>
              <a:rPr lang="en-US" sz="2400" b="1" dirty="0" smtClean="0">
                <a:latin typeface="+mj-lt"/>
              </a:rPr>
              <a:t>or </a:t>
            </a:r>
            <a:r>
              <a:rPr lang="en-US" sz="2400" b="1" dirty="0" err="1" smtClean="0">
                <a:latin typeface="+mj-lt"/>
              </a:rPr>
              <a:t>EPR</a:t>
            </a:r>
            <a:r>
              <a:rPr lang="en-US" sz="2400" b="1" dirty="0" smtClean="0">
                <a:latin typeface="+mj-lt"/>
              </a:rPr>
              <a:t>)</a:t>
            </a:r>
            <a:endParaRPr lang="en-US" sz="2400" b="1" dirty="0">
              <a:latin typeface="+mj-lt"/>
            </a:endParaRPr>
          </a:p>
        </p:txBody>
      </p:sp>
      <p:sp>
        <p:nvSpPr>
          <p:cNvPr id="9219" name="Rectangle 5"/>
          <p:cNvSpPr>
            <a:spLocks noChangeArrowheads="1"/>
          </p:cNvSpPr>
          <p:nvPr/>
        </p:nvSpPr>
        <p:spPr bwMode="auto">
          <a:xfrm>
            <a:off x="251520" y="116632"/>
            <a:ext cx="7072313" cy="707886"/>
          </a:xfrm>
          <a:prstGeom prst="rect">
            <a:avLst/>
          </a:prstGeom>
          <a:noFill/>
          <a:ln w="9525">
            <a:noFill/>
            <a:miter lim="800000"/>
            <a:headEnd/>
            <a:tailEnd/>
          </a:ln>
        </p:spPr>
        <p:txBody>
          <a:bodyPr>
            <a:spAutoFit/>
          </a:bodyPr>
          <a:lstStyle/>
          <a:p>
            <a:pPr algn="ctr" eaLnBrk="1" hangingPunct="1">
              <a:defRPr/>
            </a:pPr>
            <a:r>
              <a:rPr lang="en-US" sz="4000" b="1" dirty="0" smtClean="0">
                <a:solidFill>
                  <a:schemeClr val="bg1"/>
                </a:solidFill>
                <a:latin typeface="+mj-lt"/>
              </a:rPr>
              <a:t>Power Cable Types</a:t>
            </a:r>
            <a:endParaRPr lang="en-US" sz="4000" b="1" dirty="0">
              <a:solidFill>
                <a:schemeClr val="bg1"/>
              </a:solidFill>
              <a:latin typeface="+mj-lt"/>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95200" y="1844824"/>
            <a:ext cx="8820472" cy="4247317"/>
          </a:xfrm>
          <a:prstGeom prst="rect">
            <a:avLst/>
          </a:prstGeom>
          <a:noFill/>
          <a:ln w="9525">
            <a:noFill/>
            <a:miter lim="800000"/>
            <a:headEnd/>
            <a:tailEnd/>
          </a:ln>
        </p:spPr>
        <p:txBody>
          <a:bodyPr wrap="square">
            <a:spAutoFit/>
          </a:bodyPr>
          <a:lstStyle/>
          <a:p>
            <a:pPr marL="442913" lvl="0" indent="-442913">
              <a:spcBef>
                <a:spcPct val="50000"/>
              </a:spcBef>
              <a:buClr>
                <a:srgbClr val="FF0000"/>
              </a:buClr>
              <a:buFont typeface="Wingdings 2" pitchFamily="-105" charset="2"/>
              <a:buChar char=""/>
            </a:pPr>
            <a:r>
              <a:rPr lang="en-US" sz="2400" b="1" dirty="0" smtClean="0">
                <a:solidFill>
                  <a:srgbClr val="000099"/>
                </a:solidFill>
              </a:rPr>
              <a:t>HVAC </a:t>
            </a:r>
            <a:r>
              <a:rPr lang="en-US" sz="2400" b="1" dirty="0">
                <a:solidFill>
                  <a:srgbClr val="000099"/>
                </a:solidFill>
              </a:rPr>
              <a:t>C</a:t>
            </a:r>
            <a:r>
              <a:rPr lang="en-US" sz="2400" b="1" dirty="0" smtClean="0">
                <a:solidFill>
                  <a:srgbClr val="000099"/>
                </a:solidFill>
              </a:rPr>
              <a:t>ables</a:t>
            </a:r>
            <a:r>
              <a:rPr lang="en-US" sz="2400" b="1" dirty="0">
                <a:solidFill>
                  <a:srgbClr val="000099"/>
                </a:solidFill>
              </a:rPr>
              <a:t>: </a:t>
            </a:r>
            <a:r>
              <a:rPr lang="en-US" sz="2400" b="1" dirty="0"/>
              <a:t>Alternating </a:t>
            </a:r>
            <a:r>
              <a:rPr lang="en-US" sz="2400" b="1" dirty="0" smtClean="0"/>
              <a:t>Current </a:t>
            </a:r>
            <a:r>
              <a:rPr lang="en-US" sz="2400" b="1" dirty="0"/>
              <a:t>transmitted down each of </a:t>
            </a:r>
            <a:r>
              <a:rPr lang="en-US" sz="2400" b="1" dirty="0" smtClean="0"/>
              <a:t>three conductors</a:t>
            </a:r>
            <a:endParaRPr lang="en-US" sz="2400" b="1" dirty="0"/>
          </a:p>
          <a:p>
            <a:pPr marL="442913" lvl="0" indent="-442913">
              <a:spcBef>
                <a:spcPct val="50000"/>
              </a:spcBef>
              <a:buClr>
                <a:srgbClr val="FF0000"/>
              </a:buClr>
              <a:buFont typeface="Wingdings 2" pitchFamily="-105" charset="2"/>
              <a:buChar char=""/>
            </a:pPr>
            <a:r>
              <a:rPr lang="en-US" sz="2400" b="1" dirty="0" smtClean="0">
                <a:solidFill>
                  <a:srgbClr val="000099"/>
                </a:solidFill>
              </a:rPr>
              <a:t>HVDC </a:t>
            </a:r>
            <a:r>
              <a:rPr lang="en-US" sz="2400" b="1" dirty="0">
                <a:solidFill>
                  <a:srgbClr val="000099"/>
                </a:solidFill>
              </a:rPr>
              <a:t>C</a:t>
            </a:r>
            <a:r>
              <a:rPr lang="en-US" sz="2400" b="1" dirty="0" smtClean="0">
                <a:solidFill>
                  <a:srgbClr val="000099"/>
                </a:solidFill>
              </a:rPr>
              <a:t>ables</a:t>
            </a:r>
            <a:r>
              <a:rPr lang="en-US" sz="2400" b="1" dirty="0">
                <a:solidFill>
                  <a:srgbClr val="000099"/>
                </a:solidFill>
              </a:rPr>
              <a:t>: </a:t>
            </a:r>
            <a:r>
              <a:rPr lang="en-US" sz="2400" b="1" dirty="0"/>
              <a:t>Direct </a:t>
            </a:r>
            <a:r>
              <a:rPr lang="en-US" sz="2400" b="1" dirty="0" smtClean="0"/>
              <a:t>Current </a:t>
            </a:r>
            <a:r>
              <a:rPr lang="en-US" sz="2400" b="1" dirty="0"/>
              <a:t>transmitted down a primary </a:t>
            </a:r>
            <a:r>
              <a:rPr lang="en-US" sz="2400" b="1" dirty="0" smtClean="0"/>
              <a:t>conductor and requires a return path provided via another conductor </a:t>
            </a:r>
            <a:r>
              <a:rPr lang="en-US" sz="2400" b="1" dirty="0"/>
              <a:t>or </a:t>
            </a:r>
            <a:r>
              <a:rPr lang="en-US" sz="2400" b="1" dirty="0" smtClean="0"/>
              <a:t>via seawater </a:t>
            </a:r>
            <a:r>
              <a:rPr lang="en-US" sz="2400" b="1" dirty="0"/>
              <a:t>using an </a:t>
            </a:r>
            <a:r>
              <a:rPr lang="en-US" sz="2400" b="1" dirty="0" smtClean="0"/>
              <a:t>anode/cathode</a:t>
            </a:r>
            <a:endParaRPr lang="en-US" sz="2400" b="1" dirty="0"/>
          </a:p>
          <a:p>
            <a:pPr lvl="0">
              <a:spcBef>
                <a:spcPct val="50000"/>
              </a:spcBef>
              <a:buClr>
                <a:srgbClr val="FF0000"/>
              </a:buClr>
            </a:pPr>
            <a:endParaRPr lang="en-US" sz="2000" i="1" dirty="0" smtClean="0"/>
          </a:p>
          <a:p>
            <a:pPr lvl="0">
              <a:spcBef>
                <a:spcPct val="50000"/>
              </a:spcBef>
              <a:buClr>
                <a:srgbClr val="FF0000"/>
              </a:buClr>
            </a:pPr>
            <a:r>
              <a:rPr lang="en-US" sz="2000" i="1" dirty="0" smtClean="0"/>
              <a:t>Note: Communications within </a:t>
            </a:r>
            <a:r>
              <a:rPr lang="en-US" sz="2000" i="1" dirty="0"/>
              <a:t>a </a:t>
            </a:r>
            <a:r>
              <a:rPr lang="en-US" sz="2000" i="1" dirty="0" smtClean="0"/>
              <a:t>power cable system are often achieved by the inclusion of a </a:t>
            </a:r>
            <a:r>
              <a:rPr lang="en-US" sz="2000" i="1" dirty="0" err="1" smtClean="0"/>
              <a:t>fibre</a:t>
            </a:r>
            <a:r>
              <a:rPr lang="en-US" sz="2000" i="1" dirty="0" smtClean="0"/>
              <a:t>-optic package</a:t>
            </a:r>
            <a:r>
              <a:rPr lang="en-US" sz="2000" i="1" dirty="0"/>
              <a:t> </a:t>
            </a:r>
            <a:r>
              <a:rPr lang="en-US" sz="2000" i="1" dirty="0" smtClean="0"/>
              <a:t>to carry the laser light signals. For more information about </a:t>
            </a:r>
            <a:r>
              <a:rPr lang="en-US" sz="2000" i="1" dirty="0" err="1" smtClean="0"/>
              <a:t>fibre</a:t>
            </a:r>
            <a:r>
              <a:rPr lang="en-US" sz="2000" i="1" dirty="0" smtClean="0"/>
              <a:t>-optic submarine cables please refer to “About Submarine Telecommunications Cables” on the </a:t>
            </a:r>
            <a:r>
              <a:rPr lang="en-US" sz="2000" i="1" dirty="0" err="1" smtClean="0"/>
              <a:t>ICPC</a:t>
            </a:r>
            <a:r>
              <a:rPr lang="en-US" sz="2000" i="1" dirty="0" smtClean="0"/>
              <a:t> website.</a:t>
            </a:r>
            <a:endParaRPr lang="en-US" sz="2000" i="1" dirty="0"/>
          </a:p>
          <a:p>
            <a:pPr marL="355600" indent="-355600"/>
            <a:endParaRPr lang="en-US" b="1" dirty="0"/>
          </a:p>
        </p:txBody>
      </p:sp>
      <p:sp>
        <p:nvSpPr>
          <p:cNvPr id="10243" name="Rectangle 3"/>
          <p:cNvSpPr>
            <a:spLocks noChangeArrowheads="1"/>
          </p:cNvSpPr>
          <p:nvPr/>
        </p:nvSpPr>
        <p:spPr bwMode="auto">
          <a:xfrm>
            <a:off x="288124" y="142504"/>
            <a:ext cx="7072313" cy="707886"/>
          </a:xfrm>
          <a:prstGeom prst="rect">
            <a:avLst/>
          </a:prstGeom>
          <a:noFill/>
          <a:ln w="9525">
            <a:noFill/>
            <a:miter lim="800000"/>
            <a:headEnd/>
            <a:tailEnd/>
          </a:ln>
        </p:spPr>
        <p:txBody>
          <a:bodyPr>
            <a:spAutoFit/>
          </a:bodyPr>
          <a:lstStyle/>
          <a:p>
            <a:pPr algn="ctr" eaLnBrk="1" hangingPunct="1">
              <a:defRPr/>
            </a:pPr>
            <a:r>
              <a:rPr lang="en-US" sz="4000" b="1" dirty="0">
                <a:solidFill>
                  <a:schemeClr val="bg1"/>
                </a:solidFill>
                <a:latin typeface="+mj-lt"/>
              </a:rPr>
              <a:t>How </a:t>
            </a:r>
            <a:r>
              <a:rPr lang="en-US" sz="4000" b="1" dirty="0" smtClean="0">
                <a:solidFill>
                  <a:schemeClr val="bg1"/>
                </a:solidFill>
                <a:latin typeface="+mj-lt"/>
              </a:rPr>
              <a:t>Power </a:t>
            </a:r>
            <a:r>
              <a:rPr lang="en-US" sz="4000" b="1" dirty="0">
                <a:solidFill>
                  <a:schemeClr val="bg1"/>
                </a:solidFill>
                <a:latin typeface="+mj-lt"/>
              </a:rPr>
              <a:t>C</a:t>
            </a:r>
            <a:r>
              <a:rPr lang="en-US" sz="4000" b="1" dirty="0" smtClean="0">
                <a:solidFill>
                  <a:schemeClr val="bg1"/>
                </a:solidFill>
                <a:latin typeface="+mj-lt"/>
              </a:rPr>
              <a:t>ables </a:t>
            </a:r>
            <a:r>
              <a:rPr lang="en-US" sz="4000" b="1" dirty="0">
                <a:solidFill>
                  <a:schemeClr val="bg1"/>
                </a:solidFill>
                <a:latin typeface="+mj-lt"/>
              </a:rPr>
              <a:t>W</a:t>
            </a:r>
            <a:r>
              <a:rPr lang="en-US" sz="4000" b="1" dirty="0" smtClean="0">
                <a:solidFill>
                  <a:schemeClr val="bg1"/>
                </a:solidFill>
                <a:latin typeface="+mj-lt"/>
              </a:rPr>
              <a:t>ork</a:t>
            </a:r>
            <a:endParaRPr lang="en-US" sz="4000" b="1" dirty="0">
              <a:solidFill>
                <a:schemeClr val="bg1"/>
              </a:solidFill>
              <a:latin typeface="+mj-lt"/>
            </a:endParaRPr>
          </a:p>
        </p:txBody>
      </p:sp>
      <p:pic>
        <p:nvPicPr>
          <p:cNvPr id="5" name="Picture 9" descr="shutterstock_3416294"/>
          <p:cNvPicPr>
            <a:picLocks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7410203" y="-1"/>
            <a:ext cx="1733797" cy="961901"/>
          </a:xfrm>
          <a:prstGeom prst="rect">
            <a:avLst/>
          </a:prstGeom>
          <a:noFill/>
          <a:ln w="6350">
            <a:noFill/>
            <a:miter lim="800000"/>
            <a:headEnd/>
            <a:tailEnd/>
          </a:ln>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blipFill dpi="0" rotWithShape="0">
          <a:blip xmlns:r="http://schemas.openxmlformats.org/officeDocument/2006/relationships" r:embed="rId1" cstate="print"/>
          <a:srcRect/>
          <a:stretch>
            <a:fillRect/>
          </a:stretch>
        </a:blipFill>
        <a:ln w="25400" cap="rnd">
          <a:noFill/>
          <a:round/>
          <a:headEnd/>
          <a:tailEnd/>
        </a:ln>
      </a:spPr>
      <a:bodyPr/>
      <a:lstStyle>
        <a:defPPr>
          <a:defRPr/>
        </a:defPPr>
      </a:lst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2428</TotalTime>
  <Words>2873</Words>
  <Application>Microsoft Office PowerPoint</Application>
  <PresentationFormat>On-screen Show (4:3)</PresentationFormat>
  <Paragraphs>401</Paragraphs>
  <Slides>45</Slides>
  <Notes>45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45</vt:i4>
      </vt:variant>
    </vt:vector>
  </HeadingPairs>
  <TitlesOfParts>
    <vt:vector size="48" baseType="lpstr">
      <vt:lpstr>Office Theme</vt:lpstr>
      <vt:lpstr>CorelDRAW!</vt:lpstr>
      <vt:lpstr>Clip</vt:lpstr>
      <vt:lpstr>Title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vector>
  </TitlesOfParts>
  <Company>Victoria University of Wellington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Lionel Carter</dc:creator>
  <cp:lastModifiedBy>cbeththom</cp:lastModifiedBy>
  <cp:revision>238</cp:revision>
  <dcterms:created xsi:type="dcterms:W3CDTF">2011-05-30T21:31:02Z</dcterms:created>
  <dcterms:modified xsi:type="dcterms:W3CDTF">2014-09-23T14:39:44Z</dcterms:modified>
</cp:coreProperties>
</file>