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5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notesSlides/notesSlide14.xml" ContentType="application/vnd.openxmlformats-officedocument.presentationml.notesSlide+xml"/>
  <Override PartName="/ppt/notesSlides/notesSlide32.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54"/>
  </p:notesMasterIdLst>
  <p:handoutMasterIdLst>
    <p:handoutMasterId r:id="rId55"/>
  </p:handoutMasterIdLst>
  <p:sldIdLst>
    <p:sldId id="309" r:id="rId2"/>
    <p:sldId id="307" r:id="rId3"/>
    <p:sldId id="308" r:id="rId4"/>
    <p:sldId id="259" r:id="rId5"/>
    <p:sldId id="265" r:id="rId6"/>
    <p:sldId id="260" r:id="rId7"/>
    <p:sldId id="261" r:id="rId8"/>
    <p:sldId id="273" r:id="rId9"/>
    <p:sldId id="277" r:id="rId10"/>
    <p:sldId id="317" r:id="rId11"/>
    <p:sldId id="262" r:id="rId12"/>
    <p:sldId id="318" r:id="rId13"/>
    <p:sldId id="266" r:id="rId14"/>
    <p:sldId id="263" r:id="rId15"/>
    <p:sldId id="267" r:id="rId16"/>
    <p:sldId id="268" r:id="rId17"/>
    <p:sldId id="269" r:id="rId18"/>
    <p:sldId id="270" r:id="rId19"/>
    <p:sldId id="271" r:id="rId20"/>
    <p:sldId id="315" r:id="rId21"/>
    <p:sldId id="274" r:id="rId22"/>
    <p:sldId id="275" r:id="rId23"/>
    <p:sldId id="276" r:id="rId24"/>
    <p:sldId id="278" r:id="rId25"/>
    <p:sldId id="279" r:id="rId26"/>
    <p:sldId id="280" r:id="rId27"/>
    <p:sldId id="281" r:id="rId28"/>
    <p:sldId id="282" r:id="rId29"/>
    <p:sldId id="283" r:id="rId30"/>
    <p:sldId id="284" r:id="rId31"/>
    <p:sldId id="286" r:id="rId32"/>
    <p:sldId id="285" r:id="rId33"/>
    <p:sldId id="287" r:id="rId34"/>
    <p:sldId id="288" r:id="rId35"/>
    <p:sldId id="289" r:id="rId36"/>
    <p:sldId id="290" r:id="rId37"/>
    <p:sldId id="292" r:id="rId38"/>
    <p:sldId id="291" r:id="rId39"/>
    <p:sldId id="311" r:id="rId40"/>
    <p:sldId id="294" r:id="rId41"/>
    <p:sldId id="296" r:id="rId42"/>
    <p:sldId id="297" r:id="rId43"/>
    <p:sldId id="295" r:id="rId44"/>
    <p:sldId id="298" r:id="rId45"/>
    <p:sldId id="300" r:id="rId46"/>
    <p:sldId id="301" r:id="rId47"/>
    <p:sldId id="299" r:id="rId48"/>
    <p:sldId id="302" r:id="rId49"/>
    <p:sldId id="312" r:id="rId50"/>
    <p:sldId id="313" r:id="rId51"/>
    <p:sldId id="305" r:id="rId52"/>
    <p:sldId id="314" r:id="rId5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0000FF"/>
    <a:srgbClr val="145F76"/>
    <a:srgbClr val="128CB3"/>
    <a:srgbClr val="FFFF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8750" autoAdjust="0"/>
    <p:restoredTop sz="94585" autoAdjust="0"/>
  </p:normalViewPr>
  <p:slideViewPr>
    <p:cSldViewPr>
      <p:cViewPr>
        <p:scale>
          <a:sx n="70" d="100"/>
          <a:sy n="70" d="100"/>
        </p:scale>
        <p:origin x="-1374"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0" d="100"/>
        <a:sy n="60" d="100"/>
      </p:scale>
      <p:origin x="0" y="0"/>
    </p:cViewPr>
  </p:sorterViewPr>
  <p:notesViewPr>
    <p:cSldViewPr>
      <p:cViewPr varScale="1">
        <p:scale>
          <a:sx n="64" d="100"/>
          <a:sy n="64" d="100"/>
        </p:scale>
        <p:origin x="-691" y="-7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4874E30-BFA5-4521-AB22-2706857BB46C}" type="datetimeFigureOut">
              <a:rPr lang="en-GB" smtClean="0"/>
              <a:pPr/>
              <a:t>30/10/2014</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6BEE450-3A69-428F-B21E-726AE88AFE85}" type="slidenum">
              <a:rPr lang="en-GB" smtClean="0"/>
              <a:pPr/>
              <a:t>‹#›</a:t>
            </a:fld>
            <a:endParaRPr lang="en-GB"/>
          </a:p>
        </p:txBody>
      </p:sp>
    </p:spTree>
    <p:extLst>
      <p:ext uri="{BB962C8B-B14F-4D97-AF65-F5344CB8AC3E}">
        <p14:creationId xmlns:p14="http://schemas.microsoft.com/office/powerpoint/2010/main" xmlns="" val="8880469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0345165-711B-4441-AF0C-2FAF6B3C01CC}" type="datetimeFigureOut">
              <a:rPr lang="en-US" smtClean="0"/>
              <a:pPr/>
              <a:t>10/30/2014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517E0EE-179D-4A1F-A179-8B4F79BA4AED}" type="slidenum">
              <a:rPr lang="en-US" smtClean="0"/>
              <a:pPr/>
              <a:t>‹#›</a:t>
            </a:fld>
            <a:endParaRPr lang="en-US"/>
          </a:p>
        </p:txBody>
      </p:sp>
    </p:spTree>
    <p:extLst>
      <p:ext uri="{BB962C8B-B14F-4D97-AF65-F5344CB8AC3E}">
        <p14:creationId xmlns:p14="http://schemas.microsoft.com/office/powerpoint/2010/main" xmlns="" val="1453498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1C85457F-F322-4E48-B2E2-76B4B5328D84}" type="slidenum">
              <a:rPr lang="en-US" smtClean="0"/>
              <a:pPr/>
              <a:t>1</a:t>
            </a:fld>
            <a:endParaRPr lang="en-US" dirty="0" smtClean="0"/>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517E0EE-179D-4A1F-A179-8B4F79BA4AED}" type="slidenum">
              <a:rPr lang="en-US" smtClean="0"/>
              <a:pPr/>
              <a:t>10</a:t>
            </a:fld>
            <a:endParaRPr lang="en-US" dirty="0"/>
          </a:p>
        </p:txBody>
      </p:sp>
    </p:spTree>
    <p:extLst>
      <p:ext uri="{BB962C8B-B14F-4D97-AF65-F5344CB8AC3E}">
        <p14:creationId xmlns:p14="http://schemas.microsoft.com/office/powerpoint/2010/main" xmlns="" val="33805731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517E0EE-179D-4A1F-A179-8B4F79BA4AED}" type="slidenum">
              <a:rPr lang="en-US" smtClean="0"/>
              <a:pPr/>
              <a:t>11</a:t>
            </a:fld>
            <a:endParaRPr lang="en-US" dirty="0"/>
          </a:p>
        </p:txBody>
      </p:sp>
    </p:spTree>
    <p:extLst>
      <p:ext uri="{BB962C8B-B14F-4D97-AF65-F5344CB8AC3E}">
        <p14:creationId xmlns:p14="http://schemas.microsoft.com/office/powerpoint/2010/main" xmlns="" val="16983723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517E0EE-179D-4A1F-A179-8B4F79BA4AED}" type="slidenum">
              <a:rPr lang="en-US" smtClean="0"/>
              <a:pPr/>
              <a:t>12</a:t>
            </a:fld>
            <a:endParaRPr lang="en-US" dirty="0"/>
          </a:p>
        </p:txBody>
      </p:sp>
    </p:spTree>
    <p:extLst>
      <p:ext uri="{BB962C8B-B14F-4D97-AF65-F5344CB8AC3E}">
        <p14:creationId xmlns:p14="http://schemas.microsoft.com/office/powerpoint/2010/main" xmlns="" val="16983723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517E0EE-179D-4A1F-A179-8B4F79BA4AED}" type="slidenum">
              <a:rPr lang="en-US" smtClean="0"/>
              <a:pPr/>
              <a:t>13</a:t>
            </a:fld>
            <a:endParaRPr lang="en-US" dirty="0"/>
          </a:p>
        </p:txBody>
      </p:sp>
    </p:spTree>
    <p:extLst>
      <p:ext uri="{BB962C8B-B14F-4D97-AF65-F5344CB8AC3E}">
        <p14:creationId xmlns:p14="http://schemas.microsoft.com/office/powerpoint/2010/main" xmlns="" val="8022260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517E0EE-179D-4A1F-A179-8B4F79BA4AED}" type="slidenum">
              <a:rPr lang="en-US" smtClean="0"/>
              <a:pPr/>
              <a:t>14</a:t>
            </a:fld>
            <a:endParaRPr lang="en-US" dirty="0"/>
          </a:p>
        </p:txBody>
      </p:sp>
    </p:spTree>
    <p:extLst>
      <p:ext uri="{BB962C8B-B14F-4D97-AF65-F5344CB8AC3E}">
        <p14:creationId xmlns:p14="http://schemas.microsoft.com/office/powerpoint/2010/main" xmlns="" val="33169762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517E0EE-179D-4A1F-A179-8B4F79BA4AED}" type="slidenum">
              <a:rPr lang="en-US" smtClean="0"/>
              <a:pPr/>
              <a:t>15</a:t>
            </a:fld>
            <a:endParaRPr lang="en-US" dirty="0"/>
          </a:p>
        </p:txBody>
      </p:sp>
    </p:spTree>
    <p:extLst>
      <p:ext uri="{BB962C8B-B14F-4D97-AF65-F5344CB8AC3E}">
        <p14:creationId xmlns:p14="http://schemas.microsoft.com/office/powerpoint/2010/main" xmlns="" val="11788424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517E0EE-179D-4A1F-A179-8B4F79BA4AED}" type="slidenum">
              <a:rPr lang="en-US" smtClean="0"/>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517E0EE-179D-4A1F-A179-8B4F79BA4AED}" type="slidenum">
              <a:rPr lang="en-US" smtClean="0"/>
              <a:pPr/>
              <a:t>17</a:t>
            </a:fld>
            <a:endParaRPr lang="en-US" dirty="0"/>
          </a:p>
        </p:txBody>
      </p:sp>
    </p:spTree>
    <p:extLst>
      <p:ext uri="{BB962C8B-B14F-4D97-AF65-F5344CB8AC3E}">
        <p14:creationId xmlns:p14="http://schemas.microsoft.com/office/powerpoint/2010/main" xmlns="" val="36260821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517E0EE-179D-4A1F-A179-8B4F79BA4AED}" type="slidenum">
              <a:rPr lang="en-US" smtClean="0"/>
              <a:pPr/>
              <a:t>18</a:t>
            </a:fld>
            <a:endParaRPr lang="en-US" dirty="0"/>
          </a:p>
        </p:txBody>
      </p:sp>
    </p:spTree>
    <p:extLst>
      <p:ext uri="{BB962C8B-B14F-4D97-AF65-F5344CB8AC3E}">
        <p14:creationId xmlns:p14="http://schemas.microsoft.com/office/powerpoint/2010/main" xmlns="" val="39710822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517E0EE-179D-4A1F-A179-8B4F79BA4AED}" type="slidenum">
              <a:rPr lang="en-US" smtClean="0"/>
              <a:pPr/>
              <a:t>19</a:t>
            </a:fld>
            <a:endParaRPr lang="en-US" dirty="0"/>
          </a:p>
        </p:txBody>
      </p:sp>
    </p:spTree>
    <p:extLst>
      <p:ext uri="{BB962C8B-B14F-4D97-AF65-F5344CB8AC3E}">
        <p14:creationId xmlns:p14="http://schemas.microsoft.com/office/powerpoint/2010/main" xmlns="" val="1819373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517E0EE-179D-4A1F-A179-8B4F79BA4AED}" type="slidenum">
              <a:rPr lang="en-US" smtClean="0"/>
              <a:pPr/>
              <a:t>2</a:t>
            </a:fld>
            <a:endParaRPr lang="en-US" dirty="0"/>
          </a:p>
        </p:txBody>
      </p:sp>
    </p:spTree>
    <p:extLst>
      <p:ext uri="{BB962C8B-B14F-4D97-AF65-F5344CB8AC3E}">
        <p14:creationId xmlns:p14="http://schemas.microsoft.com/office/powerpoint/2010/main" xmlns="" val="417906182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517E0EE-179D-4A1F-A179-8B4F79BA4AED}" type="slidenum">
              <a:rPr lang="en-US" smtClean="0"/>
              <a:pPr/>
              <a:t>20</a:t>
            </a:fld>
            <a:endParaRPr lang="en-US" dirty="0"/>
          </a:p>
        </p:txBody>
      </p:sp>
    </p:spTree>
    <p:extLst>
      <p:ext uri="{BB962C8B-B14F-4D97-AF65-F5344CB8AC3E}">
        <p14:creationId xmlns:p14="http://schemas.microsoft.com/office/powerpoint/2010/main" xmlns="" val="24894425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517E0EE-179D-4A1F-A179-8B4F79BA4AED}" type="slidenum">
              <a:rPr lang="en-US" smtClean="0"/>
              <a:pPr/>
              <a:t>21</a:t>
            </a:fld>
            <a:endParaRPr lang="en-US" dirty="0"/>
          </a:p>
        </p:txBody>
      </p:sp>
    </p:spTree>
    <p:extLst>
      <p:ext uri="{BB962C8B-B14F-4D97-AF65-F5344CB8AC3E}">
        <p14:creationId xmlns:p14="http://schemas.microsoft.com/office/powerpoint/2010/main" xmlns="" val="19565811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517E0EE-179D-4A1F-A179-8B4F79BA4AED}" type="slidenum">
              <a:rPr lang="en-US" smtClean="0"/>
              <a:pPr/>
              <a:t>22</a:t>
            </a:fld>
            <a:endParaRPr lang="en-US" dirty="0"/>
          </a:p>
        </p:txBody>
      </p:sp>
    </p:spTree>
    <p:extLst>
      <p:ext uri="{BB962C8B-B14F-4D97-AF65-F5344CB8AC3E}">
        <p14:creationId xmlns:p14="http://schemas.microsoft.com/office/powerpoint/2010/main" xmlns="" val="240008858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517E0EE-179D-4A1F-A179-8B4F79BA4AED}" type="slidenum">
              <a:rPr lang="en-US" smtClean="0"/>
              <a:pPr/>
              <a:t>23</a:t>
            </a:fld>
            <a:endParaRPr lang="en-US" dirty="0"/>
          </a:p>
        </p:txBody>
      </p:sp>
    </p:spTree>
    <p:extLst>
      <p:ext uri="{BB962C8B-B14F-4D97-AF65-F5344CB8AC3E}">
        <p14:creationId xmlns:p14="http://schemas.microsoft.com/office/powerpoint/2010/main" xmlns="" val="298824783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517E0EE-179D-4A1F-A179-8B4F79BA4AED}" type="slidenum">
              <a:rPr lang="en-US" smtClean="0"/>
              <a:pPr/>
              <a:t>24</a:t>
            </a:fld>
            <a:endParaRPr lang="en-US" dirty="0"/>
          </a:p>
        </p:txBody>
      </p:sp>
    </p:spTree>
    <p:extLst>
      <p:ext uri="{BB962C8B-B14F-4D97-AF65-F5344CB8AC3E}">
        <p14:creationId xmlns:p14="http://schemas.microsoft.com/office/powerpoint/2010/main" xmlns="" val="366575526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517E0EE-179D-4A1F-A179-8B4F79BA4AED}" type="slidenum">
              <a:rPr lang="en-US" smtClean="0"/>
              <a:pPr/>
              <a:t>25</a:t>
            </a:fld>
            <a:endParaRPr lang="en-US" dirty="0"/>
          </a:p>
        </p:txBody>
      </p:sp>
    </p:spTree>
    <p:extLst>
      <p:ext uri="{BB962C8B-B14F-4D97-AF65-F5344CB8AC3E}">
        <p14:creationId xmlns:p14="http://schemas.microsoft.com/office/powerpoint/2010/main" xmlns="" val="277790838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517E0EE-179D-4A1F-A179-8B4F79BA4AED}" type="slidenum">
              <a:rPr lang="en-US" smtClean="0"/>
              <a:pPr/>
              <a:t>26</a:t>
            </a:fld>
            <a:endParaRPr lang="en-US" dirty="0"/>
          </a:p>
        </p:txBody>
      </p:sp>
    </p:spTree>
    <p:extLst>
      <p:ext uri="{BB962C8B-B14F-4D97-AF65-F5344CB8AC3E}">
        <p14:creationId xmlns:p14="http://schemas.microsoft.com/office/powerpoint/2010/main" xmlns="" val="265951574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517E0EE-179D-4A1F-A179-8B4F79BA4AED}" type="slidenum">
              <a:rPr lang="en-US" smtClean="0"/>
              <a:pPr/>
              <a:t>27</a:t>
            </a:fld>
            <a:endParaRPr lang="en-US" dirty="0"/>
          </a:p>
        </p:txBody>
      </p:sp>
    </p:spTree>
    <p:extLst>
      <p:ext uri="{BB962C8B-B14F-4D97-AF65-F5344CB8AC3E}">
        <p14:creationId xmlns:p14="http://schemas.microsoft.com/office/powerpoint/2010/main" xmlns="" val="392024279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517E0EE-179D-4A1F-A179-8B4F79BA4AED}" type="slidenum">
              <a:rPr lang="en-US" smtClean="0"/>
              <a:pPr/>
              <a:t>28</a:t>
            </a:fld>
            <a:endParaRPr lang="en-US" dirty="0"/>
          </a:p>
        </p:txBody>
      </p:sp>
    </p:spTree>
    <p:extLst>
      <p:ext uri="{BB962C8B-B14F-4D97-AF65-F5344CB8AC3E}">
        <p14:creationId xmlns:p14="http://schemas.microsoft.com/office/powerpoint/2010/main" xmlns="" val="388937963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517E0EE-179D-4A1F-A179-8B4F79BA4AED}" type="slidenum">
              <a:rPr lang="en-US" smtClean="0"/>
              <a:pPr/>
              <a:t>29</a:t>
            </a:fld>
            <a:endParaRPr lang="en-US" dirty="0"/>
          </a:p>
        </p:txBody>
      </p:sp>
    </p:spTree>
    <p:extLst>
      <p:ext uri="{BB962C8B-B14F-4D97-AF65-F5344CB8AC3E}">
        <p14:creationId xmlns:p14="http://schemas.microsoft.com/office/powerpoint/2010/main" xmlns="" val="7505991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517E0EE-179D-4A1F-A179-8B4F79BA4AED}" type="slidenum">
              <a:rPr lang="en-US" smtClean="0"/>
              <a:pPr/>
              <a:t>3</a:t>
            </a:fld>
            <a:endParaRPr lang="en-US" dirty="0"/>
          </a:p>
        </p:txBody>
      </p:sp>
    </p:spTree>
    <p:extLst>
      <p:ext uri="{BB962C8B-B14F-4D97-AF65-F5344CB8AC3E}">
        <p14:creationId xmlns:p14="http://schemas.microsoft.com/office/powerpoint/2010/main" xmlns="" val="389721127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517E0EE-179D-4A1F-A179-8B4F79BA4AED}" type="slidenum">
              <a:rPr lang="en-US" smtClean="0"/>
              <a:pPr/>
              <a:t>30</a:t>
            </a:fld>
            <a:endParaRPr lang="en-US" dirty="0"/>
          </a:p>
        </p:txBody>
      </p:sp>
    </p:spTree>
    <p:extLst>
      <p:ext uri="{BB962C8B-B14F-4D97-AF65-F5344CB8AC3E}">
        <p14:creationId xmlns:p14="http://schemas.microsoft.com/office/powerpoint/2010/main" xmlns="" val="147463897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517E0EE-179D-4A1F-A179-8B4F79BA4AED}" type="slidenum">
              <a:rPr lang="en-US" smtClean="0"/>
              <a:pPr/>
              <a:t>31</a:t>
            </a:fld>
            <a:endParaRPr lang="en-US" dirty="0"/>
          </a:p>
        </p:txBody>
      </p:sp>
    </p:spTree>
    <p:extLst>
      <p:ext uri="{BB962C8B-B14F-4D97-AF65-F5344CB8AC3E}">
        <p14:creationId xmlns:p14="http://schemas.microsoft.com/office/powerpoint/2010/main" xmlns="" val="158869860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517E0EE-179D-4A1F-A179-8B4F79BA4AED}" type="slidenum">
              <a:rPr lang="en-US" smtClean="0"/>
              <a:pPr/>
              <a:t>32</a:t>
            </a:fld>
            <a:endParaRPr lang="en-US" dirty="0"/>
          </a:p>
        </p:txBody>
      </p:sp>
    </p:spTree>
    <p:extLst>
      <p:ext uri="{BB962C8B-B14F-4D97-AF65-F5344CB8AC3E}">
        <p14:creationId xmlns:p14="http://schemas.microsoft.com/office/powerpoint/2010/main" xmlns="" val="110119607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517E0EE-179D-4A1F-A179-8B4F79BA4AED}" type="slidenum">
              <a:rPr lang="en-US" smtClean="0"/>
              <a:pPr/>
              <a:t>33</a:t>
            </a:fld>
            <a:endParaRPr lang="en-US" dirty="0"/>
          </a:p>
        </p:txBody>
      </p:sp>
    </p:spTree>
    <p:extLst>
      <p:ext uri="{BB962C8B-B14F-4D97-AF65-F5344CB8AC3E}">
        <p14:creationId xmlns:p14="http://schemas.microsoft.com/office/powerpoint/2010/main" xmlns="" val="99128322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517E0EE-179D-4A1F-A179-8B4F79BA4AED}" type="slidenum">
              <a:rPr lang="en-US" smtClean="0"/>
              <a:pPr/>
              <a:t>34</a:t>
            </a:fld>
            <a:endParaRPr lang="en-US" dirty="0"/>
          </a:p>
        </p:txBody>
      </p:sp>
    </p:spTree>
    <p:extLst>
      <p:ext uri="{BB962C8B-B14F-4D97-AF65-F5344CB8AC3E}">
        <p14:creationId xmlns:p14="http://schemas.microsoft.com/office/powerpoint/2010/main" xmlns="" val="60989111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fld id="{1517E0EE-179D-4A1F-A179-8B4F79BA4AED}" type="slidenum">
              <a:rPr lang="en-US" smtClean="0"/>
              <a:pPr/>
              <a:t>35</a:t>
            </a:fld>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517E0EE-179D-4A1F-A179-8B4F79BA4AED}" type="slidenum">
              <a:rPr lang="en-US" smtClean="0"/>
              <a:pPr/>
              <a:t>36</a:t>
            </a:fld>
            <a:endParaRPr lang="en-US" dirty="0"/>
          </a:p>
        </p:txBody>
      </p:sp>
    </p:spTree>
    <p:extLst>
      <p:ext uri="{BB962C8B-B14F-4D97-AF65-F5344CB8AC3E}">
        <p14:creationId xmlns:p14="http://schemas.microsoft.com/office/powerpoint/2010/main" xmlns="" val="297041208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517E0EE-179D-4A1F-A179-8B4F79BA4AED}" type="slidenum">
              <a:rPr lang="en-US" smtClean="0"/>
              <a:pPr/>
              <a:t>37</a:t>
            </a:fld>
            <a:endParaRPr lang="en-US" dirty="0"/>
          </a:p>
        </p:txBody>
      </p:sp>
    </p:spTree>
    <p:extLst>
      <p:ext uri="{BB962C8B-B14F-4D97-AF65-F5344CB8AC3E}">
        <p14:creationId xmlns:p14="http://schemas.microsoft.com/office/powerpoint/2010/main" xmlns="" val="49842660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517E0EE-179D-4A1F-A179-8B4F79BA4AED}" type="slidenum">
              <a:rPr lang="en-US" smtClean="0"/>
              <a:pPr/>
              <a:t>38</a:t>
            </a:fld>
            <a:endParaRPr lang="en-US" dirty="0"/>
          </a:p>
        </p:txBody>
      </p:sp>
    </p:spTree>
    <p:extLst>
      <p:ext uri="{BB962C8B-B14F-4D97-AF65-F5344CB8AC3E}">
        <p14:creationId xmlns:p14="http://schemas.microsoft.com/office/powerpoint/2010/main" xmlns="" val="219155726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517E0EE-179D-4A1F-A179-8B4F79BA4AED}" type="slidenum">
              <a:rPr lang="en-US" smtClean="0"/>
              <a:pPr/>
              <a:t>39</a:t>
            </a:fld>
            <a:endParaRPr lang="en-US" dirty="0"/>
          </a:p>
        </p:txBody>
      </p:sp>
    </p:spTree>
    <p:extLst>
      <p:ext uri="{BB962C8B-B14F-4D97-AF65-F5344CB8AC3E}">
        <p14:creationId xmlns:p14="http://schemas.microsoft.com/office/powerpoint/2010/main" xmlns="" val="33168728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517E0EE-179D-4A1F-A179-8B4F79BA4AED}" type="slidenum">
              <a:rPr lang="en-US" smtClean="0"/>
              <a:pPr/>
              <a:t>4</a:t>
            </a:fld>
            <a:endParaRPr lang="en-US" dirty="0"/>
          </a:p>
        </p:txBody>
      </p:sp>
    </p:spTree>
    <p:extLst>
      <p:ext uri="{BB962C8B-B14F-4D97-AF65-F5344CB8AC3E}">
        <p14:creationId xmlns:p14="http://schemas.microsoft.com/office/powerpoint/2010/main" xmlns="" val="388095554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517E0EE-179D-4A1F-A179-8B4F79BA4AED}" type="slidenum">
              <a:rPr lang="en-US" smtClean="0"/>
              <a:pPr/>
              <a:t>40</a:t>
            </a:fld>
            <a:endParaRPr lang="en-US" dirty="0"/>
          </a:p>
        </p:txBody>
      </p:sp>
    </p:spTree>
    <p:extLst>
      <p:ext uri="{BB962C8B-B14F-4D97-AF65-F5344CB8AC3E}">
        <p14:creationId xmlns:p14="http://schemas.microsoft.com/office/powerpoint/2010/main" xmlns="" val="260384296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517E0EE-179D-4A1F-A179-8B4F79BA4AED}" type="slidenum">
              <a:rPr lang="en-US" smtClean="0"/>
              <a:pPr/>
              <a:t>41</a:t>
            </a:fld>
            <a:endParaRPr lang="en-US" dirty="0"/>
          </a:p>
        </p:txBody>
      </p:sp>
    </p:spTree>
    <p:extLst>
      <p:ext uri="{BB962C8B-B14F-4D97-AF65-F5344CB8AC3E}">
        <p14:creationId xmlns:p14="http://schemas.microsoft.com/office/powerpoint/2010/main" xmlns="" val="43087678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517E0EE-179D-4A1F-A179-8B4F79BA4AED}" type="slidenum">
              <a:rPr lang="en-US" smtClean="0"/>
              <a:pPr/>
              <a:t>42</a:t>
            </a:fld>
            <a:endParaRPr lang="en-US" dirty="0"/>
          </a:p>
        </p:txBody>
      </p:sp>
    </p:spTree>
    <p:extLst>
      <p:ext uri="{BB962C8B-B14F-4D97-AF65-F5344CB8AC3E}">
        <p14:creationId xmlns:p14="http://schemas.microsoft.com/office/powerpoint/2010/main" xmlns="" val="151795027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517E0EE-179D-4A1F-A179-8B4F79BA4AED}" type="slidenum">
              <a:rPr lang="en-US" smtClean="0"/>
              <a:pPr/>
              <a:t>43</a:t>
            </a:fld>
            <a:endParaRPr lang="en-US" dirty="0"/>
          </a:p>
        </p:txBody>
      </p:sp>
    </p:spTree>
    <p:extLst>
      <p:ext uri="{BB962C8B-B14F-4D97-AF65-F5344CB8AC3E}">
        <p14:creationId xmlns:p14="http://schemas.microsoft.com/office/powerpoint/2010/main" xmlns="" val="174734771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517E0EE-179D-4A1F-A179-8B4F79BA4AED}" type="slidenum">
              <a:rPr lang="en-US" smtClean="0"/>
              <a:pPr/>
              <a:t>44</a:t>
            </a:fld>
            <a:endParaRPr lang="en-US" dirty="0"/>
          </a:p>
        </p:txBody>
      </p:sp>
    </p:spTree>
    <p:extLst>
      <p:ext uri="{BB962C8B-B14F-4D97-AF65-F5344CB8AC3E}">
        <p14:creationId xmlns:p14="http://schemas.microsoft.com/office/powerpoint/2010/main" xmlns="" val="362699482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517E0EE-179D-4A1F-A179-8B4F79BA4AED}" type="slidenum">
              <a:rPr lang="en-US" smtClean="0"/>
              <a:pPr/>
              <a:t>45</a:t>
            </a:fld>
            <a:endParaRPr lang="en-US" dirty="0"/>
          </a:p>
        </p:txBody>
      </p:sp>
    </p:spTree>
    <p:extLst>
      <p:ext uri="{BB962C8B-B14F-4D97-AF65-F5344CB8AC3E}">
        <p14:creationId xmlns:p14="http://schemas.microsoft.com/office/powerpoint/2010/main" xmlns="" val="345834955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517E0EE-179D-4A1F-A179-8B4F79BA4AED}" type="slidenum">
              <a:rPr lang="en-US" smtClean="0"/>
              <a:pPr/>
              <a:t>46</a:t>
            </a:fld>
            <a:endParaRPr lang="en-US" dirty="0"/>
          </a:p>
        </p:txBody>
      </p:sp>
    </p:spTree>
    <p:extLst>
      <p:ext uri="{BB962C8B-B14F-4D97-AF65-F5344CB8AC3E}">
        <p14:creationId xmlns:p14="http://schemas.microsoft.com/office/powerpoint/2010/main" xmlns="" val="410040305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517E0EE-179D-4A1F-A179-8B4F79BA4AED}" type="slidenum">
              <a:rPr lang="en-US" smtClean="0"/>
              <a:pPr/>
              <a:t>47</a:t>
            </a:fld>
            <a:endParaRPr lang="en-US" dirty="0"/>
          </a:p>
        </p:txBody>
      </p:sp>
    </p:spTree>
    <p:extLst>
      <p:ext uri="{BB962C8B-B14F-4D97-AF65-F5344CB8AC3E}">
        <p14:creationId xmlns:p14="http://schemas.microsoft.com/office/powerpoint/2010/main" xmlns="" val="366548567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517E0EE-179D-4A1F-A179-8B4F79BA4AED}" type="slidenum">
              <a:rPr lang="en-US" smtClean="0"/>
              <a:pPr/>
              <a:t>48</a:t>
            </a:fld>
            <a:endParaRPr lang="en-US" dirty="0"/>
          </a:p>
        </p:txBody>
      </p:sp>
    </p:spTree>
    <p:extLst>
      <p:ext uri="{BB962C8B-B14F-4D97-AF65-F5344CB8AC3E}">
        <p14:creationId xmlns:p14="http://schemas.microsoft.com/office/powerpoint/2010/main" xmlns="" val="201286751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517E0EE-179D-4A1F-A179-8B4F79BA4AED}" type="slidenum">
              <a:rPr lang="en-US" smtClean="0"/>
              <a:pPr/>
              <a:t>49</a:t>
            </a:fld>
            <a:endParaRPr lang="en-US" dirty="0"/>
          </a:p>
        </p:txBody>
      </p:sp>
    </p:spTree>
    <p:extLst>
      <p:ext uri="{BB962C8B-B14F-4D97-AF65-F5344CB8AC3E}">
        <p14:creationId xmlns:p14="http://schemas.microsoft.com/office/powerpoint/2010/main" xmlns="" val="18035115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517E0EE-179D-4A1F-A179-8B4F79BA4AED}" type="slidenum">
              <a:rPr lang="en-US" smtClean="0"/>
              <a:pPr/>
              <a:t>5</a:t>
            </a:fld>
            <a:endParaRPr lang="en-US" dirty="0"/>
          </a:p>
        </p:txBody>
      </p:sp>
    </p:spTree>
    <p:extLst>
      <p:ext uri="{BB962C8B-B14F-4D97-AF65-F5344CB8AC3E}">
        <p14:creationId xmlns:p14="http://schemas.microsoft.com/office/powerpoint/2010/main" xmlns="" val="78641563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EDFC995F-E22F-4301-B1B0-617D50E1CACA}" type="slidenum">
              <a:rPr lang="en-US" smtClean="0"/>
              <a:pPr/>
              <a:t>50</a:t>
            </a:fld>
            <a:endParaRPr lang="en-US" dirty="0" smtClean="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517E0EE-179D-4A1F-A179-8B4F79BA4AED}" type="slidenum">
              <a:rPr lang="en-US" smtClean="0"/>
              <a:pPr/>
              <a:t>51</a:t>
            </a:fld>
            <a:endParaRPr lang="en-US"/>
          </a:p>
        </p:txBody>
      </p:sp>
    </p:spTree>
    <p:extLst>
      <p:ext uri="{BB962C8B-B14F-4D97-AF65-F5344CB8AC3E}">
        <p14:creationId xmlns:p14="http://schemas.microsoft.com/office/powerpoint/2010/main" xmlns="" val="370501717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517E0EE-179D-4A1F-A179-8B4F79BA4AED}" type="slidenum">
              <a:rPr lang="en-US" smtClean="0"/>
              <a:pPr/>
              <a:t>52</a:t>
            </a:fld>
            <a:endParaRPr lang="en-US"/>
          </a:p>
        </p:txBody>
      </p:sp>
    </p:spTree>
    <p:extLst>
      <p:ext uri="{BB962C8B-B14F-4D97-AF65-F5344CB8AC3E}">
        <p14:creationId xmlns:p14="http://schemas.microsoft.com/office/powerpoint/2010/main" xmlns="" val="5621944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517E0EE-179D-4A1F-A179-8B4F79BA4AED}" type="slidenum">
              <a:rPr lang="en-US" smtClean="0"/>
              <a:pPr/>
              <a:t>6</a:t>
            </a:fld>
            <a:endParaRPr lang="en-US" dirty="0"/>
          </a:p>
        </p:txBody>
      </p:sp>
    </p:spTree>
    <p:extLst>
      <p:ext uri="{BB962C8B-B14F-4D97-AF65-F5344CB8AC3E}">
        <p14:creationId xmlns:p14="http://schemas.microsoft.com/office/powerpoint/2010/main" xmlns="" val="31125827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517E0EE-179D-4A1F-A179-8B4F79BA4AED}" type="slidenum">
              <a:rPr lang="en-US" smtClean="0"/>
              <a:pPr/>
              <a:t>7</a:t>
            </a:fld>
            <a:endParaRPr lang="en-US" dirty="0"/>
          </a:p>
        </p:txBody>
      </p:sp>
    </p:spTree>
    <p:extLst>
      <p:ext uri="{BB962C8B-B14F-4D97-AF65-F5344CB8AC3E}">
        <p14:creationId xmlns:p14="http://schemas.microsoft.com/office/powerpoint/2010/main" xmlns="" val="15348116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517E0EE-179D-4A1F-A179-8B4F79BA4AED}" type="slidenum">
              <a:rPr lang="en-US" smtClean="0"/>
              <a:pPr/>
              <a:t>8</a:t>
            </a:fld>
            <a:endParaRPr lang="en-US" dirty="0"/>
          </a:p>
        </p:txBody>
      </p:sp>
    </p:spTree>
    <p:extLst>
      <p:ext uri="{BB962C8B-B14F-4D97-AF65-F5344CB8AC3E}">
        <p14:creationId xmlns:p14="http://schemas.microsoft.com/office/powerpoint/2010/main" xmlns="" val="5887512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517E0EE-179D-4A1F-A179-8B4F79BA4AED}" type="slidenum">
              <a:rPr lang="en-US" smtClean="0"/>
              <a:pPr/>
              <a:t>9</a:t>
            </a:fld>
            <a:endParaRPr lang="en-US" dirty="0"/>
          </a:p>
        </p:txBody>
      </p:sp>
    </p:spTree>
    <p:extLst>
      <p:ext uri="{BB962C8B-B14F-4D97-AF65-F5344CB8AC3E}">
        <p14:creationId xmlns:p14="http://schemas.microsoft.com/office/powerpoint/2010/main" xmlns="" val="31126353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hyperlink" Target="http://www.iscpc.org/" TargetMode="Externa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NZ"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6B3C4436-7DC0-42EF-9ED3-3F843491B200}" type="datetimeFigureOut">
              <a:rPr lang="en-NZ" smtClean="0"/>
              <a:pPr/>
              <a:t>30/10/2014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D7FF138-8C0F-4693-91C9-A8C2EA92791D}" type="slidenum">
              <a:rPr lang="en-NZ" smtClean="0"/>
              <a:pPr/>
              <a:t>‹#›</a:t>
            </a:fld>
            <a:endParaRPr lang="en-NZ"/>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10" descr="09-0963-AB-shell"/>
          <p:cNvPicPr>
            <a:picLocks noChangeAspect="1" noChangeArrowheads="1"/>
          </p:cNvPicPr>
          <p:nvPr userDrawn="1"/>
        </p:nvPicPr>
        <p:blipFill>
          <a:blip r:embed="rId2" cstate="email">
            <a:extLst>
              <a:ext uri="{28A0092B-C50C-407E-A947-70E740481C1C}">
                <a14:useLocalDpi xmlns:a14="http://schemas.microsoft.com/office/drawing/2010/main" xmlns=""/>
              </a:ext>
            </a:extLst>
          </a:blip>
          <a:srcRect/>
          <a:stretch>
            <a:fillRect/>
          </a:stretch>
        </p:blipFill>
        <p:spPr bwMode="auto">
          <a:xfrm>
            <a:off x="0" y="0"/>
            <a:ext cx="9144000" cy="980728"/>
          </a:xfrm>
          <a:prstGeom prst="rect">
            <a:avLst/>
          </a:prstGeom>
          <a:noFill/>
          <a:ln w="9525">
            <a:noFill/>
            <a:miter lim="800000"/>
            <a:headEnd/>
            <a:tailEnd/>
          </a:ln>
        </p:spPr>
      </p:pic>
      <p:pic>
        <p:nvPicPr>
          <p:cNvPr id="6" name="Picture 9" descr="shutterstock_3416294"/>
          <p:cNvPicPr>
            <a:picLocks noChangeArrowheads="1"/>
          </p:cNvPicPr>
          <p:nvPr userDrawn="1"/>
        </p:nvPicPr>
        <p:blipFill>
          <a:blip r:embed="rId3" cstate="email">
            <a:extLst>
              <a:ext uri="{28A0092B-C50C-407E-A947-70E740481C1C}">
                <a14:useLocalDpi xmlns:a14="http://schemas.microsoft.com/office/drawing/2010/main" xmlns=""/>
              </a:ext>
            </a:extLst>
          </a:blip>
          <a:srcRect/>
          <a:stretch>
            <a:fillRect/>
          </a:stretch>
        </p:blipFill>
        <p:spPr bwMode="auto">
          <a:xfrm>
            <a:off x="7406655" y="-2704"/>
            <a:ext cx="1733526" cy="980727"/>
          </a:xfrm>
          <a:prstGeom prst="rect">
            <a:avLst/>
          </a:prstGeom>
          <a:noFill/>
          <a:ln w="6350">
            <a:noFill/>
            <a:miter lim="800000"/>
            <a:headEnd/>
            <a:tailEnd/>
          </a:ln>
        </p:spPr>
      </p:pic>
      <p:sp>
        <p:nvSpPr>
          <p:cNvPr id="8" name="Rectangle 4"/>
          <p:cNvSpPr>
            <a:spLocks noChangeArrowheads="1"/>
          </p:cNvSpPr>
          <p:nvPr userDrawn="1"/>
        </p:nvSpPr>
        <p:spPr bwMode="auto">
          <a:xfrm>
            <a:off x="7894006" y="6550223"/>
            <a:ext cx="1246175" cy="307777"/>
          </a:xfrm>
          <a:prstGeom prst="rect">
            <a:avLst/>
          </a:prstGeom>
          <a:noFill/>
          <a:ln w="9525">
            <a:noFill/>
            <a:miter lim="800000"/>
            <a:headEnd/>
            <a:tailEnd/>
          </a:ln>
        </p:spPr>
        <p:txBody>
          <a:bodyPr wrap="none" anchor="ctr">
            <a:spAutoFit/>
          </a:bodyPr>
          <a:lstStyle/>
          <a:p>
            <a:r>
              <a:rPr lang="en-GB" sz="1400" dirty="0">
                <a:solidFill>
                  <a:srgbClr val="000000"/>
                </a:solidFill>
                <a:latin typeface="Calibri" pitchFamily="34" charset="0"/>
                <a:hlinkClick r:id="rId4"/>
              </a:rPr>
              <a:t>www.iscpc.org</a:t>
            </a:r>
            <a:endParaRPr lang="en-AU" sz="1400" dirty="0">
              <a:solidFill>
                <a:srgbClr val="000000"/>
              </a:solidFill>
              <a:latin typeface="Calibri"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NZ"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NZ"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3C4436-7DC0-42EF-9ED3-3F843491B200}" type="datetimeFigureOut">
              <a:rPr lang="en-NZ" smtClean="0"/>
              <a:pPr/>
              <a:t>30/10/2014</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7FF138-8C0F-4693-91C9-A8C2EA92791D}" type="slidenum">
              <a:rPr lang="en-NZ" smtClean="0"/>
              <a:pPr/>
              <a:t>‹#›</a:t>
            </a:fld>
            <a:endParaRPr lang="en-NZ"/>
          </a:p>
        </p:txBody>
      </p:sp>
    </p:spTree>
  </p:cSld>
  <p:clrMap bg1="lt1" tx1="dk1" bg2="lt2" tx2="dk2" accent1="accent1" accent2="accent2" accent3="accent3" accent4="accent4" accent5="accent5" accent6="accent6" hlink="hlink" folHlink="folHlink"/>
  <p:sldLayoutIdLst>
    <p:sldLayoutId id="2147483649" r:id="rId1"/>
    <p:sldLayoutId id="2147483655" r:id="rId2"/>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hyperlink" Target="http://www.iscpc.org/" TargetMode="External"/><Relationship Id="rId5" Type="http://schemas.openxmlformats.org/officeDocument/2006/relationships/image" Target="../media/image21.jpeg"/><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video" Target="file:///C:\Users\cbeththom\Desktop\ICPC%20Web%20files\VIDEO%20PPTS\laying%20A.mp4" TargetMode="External"/><Relationship Id="rId4" Type="http://schemas.openxmlformats.org/officeDocument/2006/relationships/image" Target="../media/image26.png"/></Relationships>
</file>

<file path=ppt/slides/_rels/slide2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video" Target="file:///C:\Users\cbeththom\Desktop\ICPC%20Web%20files\VIDEO%20PPTS\repair%20A.mp4" TargetMode="External"/><Relationship Id="rId4" Type="http://schemas.openxmlformats.org/officeDocument/2006/relationships/image" Target="../media/image26.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iscpc.org/"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image" Target="../media/image36.jpeg"/><Relationship Id="rId5" Type="http://schemas.openxmlformats.org/officeDocument/2006/relationships/image" Target="../media/image35.jpeg"/><Relationship Id="rId4" Type="http://schemas.openxmlformats.org/officeDocument/2006/relationships/image" Target="../media/image2.png"/></Relationships>
</file>

<file path=ppt/slides/_rels/slide35.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41.jpeg"/></Relationships>
</file>

<file path=ppt/slides/_rels/slide41.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43.wmf"/></Relationships>
</file>

<file path=ppt/slides/_rels/slide42.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42.xml"/><Relationship Id="rId1" Type="http://schemas.openxmlformats.org/officeDocument/2006/relationships/slideLayout" Target="../slideLayouts/slideLayout2.xml"/><Relationship Id="rId5" Type="http://schemas.openxmlformats.org/officeDocument/2006/relationships/image" Target="../media/image46.jpeg"/><Relationship Id="rId4" Type="http://schemas.openxmlformats.org/officeDocument/2006/relationships/image" Target="../media/image45.jpeg"/></Relationships>
</file>

<file path=ppt/slides/_rels/slide43.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48.xml"/><Relationship Id="rId1" Type="http://schemas.openxmlformats.org/officeDocument/2006/relationships/slideLayout" Target="../slideLayouts/slideLayout2.xml"/><Relationship Id="rId5" Type="http://schemas.openxmlformats.org/officeDocument/2006/relationships/hyperlink" Target="http://www.iscpc.org/publications/ICPC-UNEP_Report.pdf" TargetMode="External"/><Relationship Id="rId4" Type="http://schemas.openxmlformats.org/officeDocument/2006/relationships/hyperlink" Target="http://www.unep-wcmc.org/pdfs/ICPC-UNEP_Cables.pdf" TargetMode="Externa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hyperlink" Target="mailto:general.manager@iscpc.org" TargetMode="External"/><Relationship Id="rId2" Type="http://schemas.openxmlformats.org/officeDocument/2006/relationships/notesSlide" Target="../notesSlides/notesSlide50.xml"/><Relationship Id="rId1" Type="http://schemas.openxmlformats.org/officeDocument/2006/relationships/slideLayout" Target="../slideLayouts/slideLayout2.xml"/><Relationship Id="rId5" Type="http://schemas.openxmlformats.org/officeDocument/2006/relationships/hyperlink" Target="mailto:doug.burnett@iscpc.org" TargetMode="External"/><Relationship Id="rId4" Type="http://schemas.openxmlformats.org/officeDocument/2006/relationships/hyperlink" Target="mailto:lionel.carter@iscpc.org" TargetMode="Externa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2.xml"/><Relationship Id="rId1" Type="http://schemas.openxmlformats.org/officeDocument/2006/relationships/slideLayout" Target="../slideLayouts/slideLayout2.xml"/><Relationship Id="rId4" Type="http://schemas.openxmlformats.org/officeDocument/2006/relationships/image" Target="../media/image50.png"/></Relationships>
</file>

<file path=ppt/slides/_rels/slide6.xml.rels><?xml version="1.0" encoding="UTF-8" standalone="yes"?>
<Relationships xmlns="http://schemas.openxmlformats.org/package/2006/relationships"><Relationship Id="rId8" Type="http://schemas.openxmlformats.org/officeDocument/2006/relationships/hyperlink" Target="http://www.iscpc.org/" TargetMode="External"/><Relationship Id="rId3" Type="http://schemas.openxmlformats.org/officeDocument/2006/relationships/image" Target="../media/image1.jpeg"/><Relationship Id="rId7"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ctrTitle"/>
          </p:nvPr>
        </p:nvSpPr>
        <p:spPr/>
        <p:txBody>
          <a:bodyPr/>
          <a:lstStyle/>
          <a:p>
            <a:r>
              <a:rPr lang="en-US" dirty="0" smtClean="0"/>
              <a:t>Title</a:t>
            </a:r>
            <a:br>
              <a:rPr lang="en-US" dirty="0" smtClean="0"/>
            </a:br>
            <a:r>
              <a:rPr lang="en-US" dirty="0" smtClean="0"/>
              <a:t> </a:t>
            </a:r>
          </a:p>
        </p:txBody>
      </p:sp>
      <p:sp>
        <p:nvSpPr>
          <p:cNvPr id="11" name="Subtitle 10"/>
          <p:cNvSpPr>
            <a:spLocks noGrp="1"/>
          </p:cNvSpPr>
          <p:nvPr>
            <p:ph type="subTitle" idx="1"/>
          </p:nvPr>
        </p:nvSpPr>
        <p:spPr/>
        <p:txBody>
          <a:bodyPr/>
          <a:lstStyle/>
          <a:p>
            <a:endParaRPr lang="en-NZ" dirty="0"/>
          </a:p>
        </p:txBody>
      </p:sp>
      <p:pic>
        <p:nvPicPr>
          <p:cNvPr id="6" name="Picture 5" descr="Picture1.jpg"/>
          <p:cNvPicPr>
            <a:picLocks noChangeAspect="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0" y="0"/>
            <a:ext cx="9144000" cy="6858000"/>
          </a:xfrm>
          <a:prstGeom prst="rect">
            <a:avLst/>
          </a:prstGeom>
          <a:noFill/>
          <a:ln w="9525">
            <a:noFill/>
            <a:miter lim="800000"/>
            <a:headEnd/>
            <a:tailEnd/>
          </a:ln>
        </p:spPr>
      </p:pic>
      <p:sp>
        <p:nvSpPr>
          <p:cNvPr id="3075" name="Text Box 3"/>
          <p:cNvSpPr txBox="1">
            <a:spLocks noChangeArrowheads="1"/>
          </p:cNvSpPr>
          <p:nvPr/>
        </p:nvSpPr>
        <p:spPr bwMode="auto">
          <a:xfrm>
            <a:off x="1000125" y="5883601"/>
            <a:ext cx="7056438" cy="701731"/>
          </a:xfrm>
          <a:prstGeom prst="rect">
            <a:avLst/>
          </a:prstGeom>
          <a:noFill/>
          <a:ln w="9525">
            <a:noFill/>
            <a:miter lim="800000"/>
            <a:headEnd/>
            <a:tailEnd/>
          </a:ln>
        </p:spPr>
        <p:txBody>
          <a:bodyPr>
            <a:spAutoFit/>
          </a:bodyPr>
          <a:lstStyle/>
          <a:p>
            <a:pPr algn="ctr">
              <a:spcBef>
                <a:spcPct val="20000"/>
              </a:spcBef>
              <a:defRPr/>
            </a:pPr>
            <a:r>
              <a:rPr lang="en-US" b="1" i="1" dirty="0" smtClean="0">
                <a:solidFill>
                  <a:srgbClr val="145F76"/>
                </a:solidFill>
              </a:rPr>
              <a:t>Issue Date: October </a:t>
            </a:r>
            <a:r>
              <a:rPr lang="en-US" b="1" i="1" dirty="0">
                <a:solidFill>
                  <a:srgbClr val="145F76"/>
                </a:solidFill>
              </a:rPr>
              <a:t>2011</a:t>
            </a:r>
          </a:p>
          <a:p>
            <a:pPr algn="ctr" eaLnBrk="1" hangingPunct="1">
              <a:spcBef>
                <a:spcPct val="20000"/>
              </a:spcBef>
              <a:defRPr/>
            </a:pPr>
            <a:r>
              <a:rPr lang="en-US" b="1" i="1" dirty="0" smtClean="0">
                <a:solidFill>
                  <a:srgbClr val="145F76"/>
                </a:solidFill>
                <a:latin typeface="+mj-lt"/>
              </a:rPr>
              <a:t>© 2006-2011 </a:t>
            </a:r>
            <a:r>
              <a:rPr lang="en-US" b="1" i="1" dirty="0">
                <a:solidFill>
                  <a:srgbClr val="145F76"/>
                </a:solidFill>
                <a:latin typeface="+mj-lt"/>
              </a:rPr>
              <a:t>International Cable Protection Committee </a:t>
            </a:r>
            <a:r>
              <a:rPr lang="en-US" b="1" i="1" dirty="0" smtClean="0">
                <a:solidFill>
                  <a:srgbClr val="145F76"/>
                </a:solidFill>
                <a:latin typeface="+mj-lt"/>
              </a:rPr>
              <a:t>Ltd</a:t>
            </a:r>
          </a:p>
        </p:txBody>
      </p:sp>
      <p:sp>
        <p:nvSpPr>
          <p:cNvPr id="9" name="TextBox 8"/>
          <p:cNvSpPr txBox="1"/>
          <p:nvPr/>
        </p:nvSpPr>
        <p:spPr>
          <a:xfrm>
            <a:off x="323528" y="980728"/>
            <a:ext cx="8484951" cy="1323439"/>
          </a:xfrm>
          <a:prstGeom prst="rect">
            <a:avLst/>
          </a:prstGeom>
          <a:noFill/>
        </p:spPr>
        <p:txBody>
          <a:bodyPr wrap="none" rtlCol="0">
            <a:spAutoFit/>
          </a:bodyPr>
          <a:lstStyle/>
          <a:p>
            <a:pPr algn="ctr"/>
            <a:r>
              <a:rPr lang="en-NZ" sz="4000" b="1" dirty="0" smtClean="0">
                <a:solidFill>
                  <a:schemeClr val="bg1"/>
                </a:solidFill>
                <a:latin typeface="+mj-lt"/>
              </a:rPr>
              <a:t>About  </a:t>
            </a:r>
          </a:p>
          <a:p>
            <a:pPr algn="ctr"/>
            <a:r>
              <a:rPr lang="en-NZ" sz="4000" b="1" dirty="0" smtClean="0">
                <a:solidFill>
                  <a:schemeClr val="bg1"/>
                </a:solidFill>
                <a:latin typeface="+mj-lt"/>
              </a:rPr>
              <a:t>Submarine Telecommunications Cables</a:t>
            </a:r>
            <a:endParaRPr lang="en-NZ" sz="4000" b="1" dirty="0">
              <a:solidFill>
                <a:schemeClr val="bg1"/>
              </a:solidFill>
              <a:latin typeface="+mj-lt"/>
            </a:endParaRPr>
          </a:p>
        </p:txBody>
      </p:sp>
      <p:pic>
        <p:nvPicPr>
          <p:cNvPr id="5" name="Picture 4"/>
          <p:cNvPicPr>
            <a:picLocks noChangeAspect="1"/>
          </p:cNvPicPr>
          <p:nvPr/>
        </p:nvPicPr>
        <p:blipFill>
          <a:blip r:embed="rId4" cstate="email">
            <a:extLst>
              <a:ext uri="{28A0092B-C50C-407E-A947-70E740481C1C}">
                <a14:useLocalDpi xmlns:a14="http://schemas.microsoft.com/office/drawing/2010/main" xmlns=""/>
              </a:ext>
            </a:extLst>
          </a:blip>
          <a:stretch>
            <a:fillRect/>
          </a:stretch>
        </p:blipFill>
        <p:spPr>
          <a:xfrm>
            <a:off x="107504" y="5695014"/>
            <a:ext cx="1078903" cy="1078903"/>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15"/>
          <p:cNvSpPr txBox="1">
            <a:spLocks noChangeArrowheads="1"/>
          </p:cNvSpPr>
          <p:nvPr/>
        </p:nvSpPr>
        <p:spPr bwMode="auto">
          <a:xfrm>
            <a:off x="107504" y="142078"/>
            <a:ext cx="7247177" cy="707886"/>
          </a:xfrm>
          <a:prstGeom prst="rect">
            <a:avLst/>
          </a:prstGeom>
          <a:noFill/>
          <a:ln w="9525">
            <a:noFill/>
            <a:miter lim="800000"/>
            <a:headEnd/>
            <a:tailEnd/>
          </a:ln>
        </p:spPr>
        <p:txBody>
          <a:bodyPr wrap="none">
            <a:spAutoFit/>
          </a:bodyPr>
          <a:lstStyle/>
          <a:p>
            <a:r>
              <a:rPr lang="en-US" sz="4000" b="1" dirty="0" smtClean="0">
                <a:solidFill>
                  <a:schemeClr val="bg1"/>
                </a:solidFill>
                <a:latin typeface="Calibri" pitchFamily="34" charset="0"/>
              </a:rPr>
              <a:t>Modern Cable Handling Methods</a:t>
            </a:r>
            <a:endParaRPr lang="en-US" sz="4000" b="1" dirty="0">
              <a:solidFill>
                <a:schemeClr val="bg1"/>
              </a:solidFill>
              <a:latin typeface="Calibri" pitchFamily="34" charset="0"/>
            </a:endParaRPr>
          </a:p>
        </p:txBody>
      </p:sp>
      <p:pic>
        <p:nvPicPr>
          <p:cNvPr id="6" name="Picture 5"/>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480466" y="3853037"/>
            <a:ext cx="3587497" cy="2386682"/>
          </a:xfrm>
          <a:prstGeom prst="rect">
            <a:avLst/>
          </a:prstGeom>
        </p:spPr>
      </p:pic>
      <p:sp>
        <p:nvSpPr>
          <p:cNvPr id="9" name="Text Box 7"/>
          <p:cNvSpPr txBox="1">
            <a:spLocks noChangeArrowheads="1"/>
          </p:cNvSpPr>
          <p:nvPr/>
        </p:nvSpPr>
        <p:spPr bwMode="auto">
          <a:xfrm>
            <a:off x="450190" y="3329817"/>
            <a:ext cx="3608313" cy="523220"/>
          </a:xfrm>
          <a:prstGeom prst="rect">
            <a:avLst/>
          </a:prstGeom>
          <a:noFill/>
          <a:ln w="9525">
            <a:noFill/>
            <a:miter lim="800000"/>
            <a:headEnd/>
            <a:tailEnd/>
          </a:ln>
        </p:spPr>
        <p:txBody>
          <a:bodyPr wrap="square">
            <a:spAutoFit/>
          </a:bodyPr>
          <a:lstStyle/>
          <a:p>
            <a:pPr algn="ctr"/>
            <a:r>
              <a:rPr lang="en-AU" sz="1400" b="1" dirty="0" smtClean="0">
                <a:latin typeface="Calibri" pitchFamily="34" charset="0"/>
              </a:rPr>
              <a:t>Bringing the cable ashore</a:t>
            </a:r>
          </a:p>
          <a:p>
            <a:pPr algn="ctr"/>
            <a:r>
              <a:rPr lang="en-AU" sz="1400" b="1" i="1" dirty="0" smtClean="0">
                <a:solidFill>
                  <a:srgbClr val="000099"/>
                </a:solidFill>
                <a:latin typeface="Calibri" pitchFamily="34" charset="0"/>
              </a:rPr>
              <a:t>Source: Global Marine Systems</a:t>
            </a:r>
          </a:p>
        </p:txBody>
      </p:sp>
      <p:sp>
        <p:nvSpPr>
          <p:cNvPr id="10" name="Text Box 7"/>
          <p:cNvSpPr txBox="1">
            <a:spLocks noChangeArrowheads="1"/>
          </p:cNvSpPr>
          <p:nvPr/>
        </p:nvSpPr>
        <p:spPr bwMode="auto">
          <a:xfrm>
            <a:off x="459651" y="6249549"/>
            <a:ext cx="3608312" cy="738664"/>
          </a:xfrm>
          <a:prstGeom prst="rect">
            <a:avLst/>
          </a:prstGeom>
          <a:noFill/>
          <a:ln w="9525">
            <a:noFill/>
            <a:miter lim="800000"/>
            <a:headEnd/>
            <a:tailEnd/>
          </a:ln>
        </p:spPr>
        <p:txBody>
          <a:bodyPr wrap="square">
            <a:spAutoFit/>
          </a:bodyPr>
          <a:lstStyle/>
          <a:p>
            <a:pPr algn="ctr"/>
            <a:r>
              <a:rPr lang="en-AU" sz="1400" b="1" dirty="0" smtClean="0">
                <a:latin typeface="Calibri" pitchFamily="34" charset="0"/>
              </a:rPr>
              <a:t>Cable and repeaters inside a cable ship</a:t>
            </a:r>
          </a:p>
          <a:p>
            <a:pPr algn="ctr"/>
            <a:r>
              <a:rPr lang="en-US" sz="1400" b="1" i="1" dirty="0">
                <a:solidFill>
                  <a:srgbClr val="000099"/>
                </a:solidFill>
                <a:latin typeface="Calibri" pitchFamily="34" charset="0"/>
              </a:rPr>
              <a:t>Source: TE SubCom</a:t>
            </a:r>
            <a:endParaRPr lang="en-AU" sz="1400" b="1" i="1" dirty="0">
              <a:solidFill>
                <a:srgbClr val="000099"/>
              </a:solidFill>
              <a:latin typeface="Calibri" pitchFamily="34" charset="0"/>
            </a:endParaRPr>
          </a:p>
          <a:p>
            <a:pPr algn="ctr"/>
            <a:endParaRPr lang="en-AU" sz="1400" b="1" dirty="0" smtClean="0">
              <a:latin typeface="Calibri" pitchFamily="34" charset="0"/>
            </a:endParaRPr>
          </a:p>
        </p:txBody>
      </p:sp>
      <p:sp>
        <p:nvSpPr>
          <p:cNvPr id="11" name="Text Box 7"/>
          <p:cNvSpPr txBox="1">
            <a:spLocks noChangeArrowheads="1"/>
          </p:cNvSpPr>
          <p:nvPr/>
        </p:nvSpPr>
        <p:spPr bwMode="auto">
          <a:xfrm>
            <a:off x="4385483" y="6244231"/>
            <a:ext cx="4608512" cy="738664"/>
          </a:xfrm>
          <a:prstGeom prst="rect">
            <a:avLst/>
          </a:prstGeom>
          <a:noFill/>
          <a:ln w="9525">
            <a:noFill/>
            <a:miter lim="800000"/>
            <a:headEnd/>
            <a:tailEnd/>
          </a:ln>
        </p:spPr>
        <p:txBody>
          <a:bodyPr wrap="square">
            <a:spAutoFit/>
          </a:bodyPr>
          <a:lstStyle/>
          <a:p>
            <a:pPr algn="ctr"/>
            <a:r>
              <a:rPr lang="en-AU" sz="1400" b="1" dirty="0" smtClean="0">
                <a:latin typeface="Calibri" pitchFamily="34" charset="0"/>
              </a:rPr>
              <a:t>ROV used for cable inspection, </a:t>
            </a:r>
            <a:r>
              <a:rPr lang="en-AU" sz="1400" b="1" dirty="0">
                <a:latin typeface="Calibri" pitchFamily="34" charset="0"/>
              </a:rPr>
              <a:t>recovery </a:t>
            </a:r>
            <a:r>
              <a:rPr lang="en-AU" sz="1400" b="1" dirty="0" smtClean="0">
                <a:latin typeface="Calibri" pitchFamily="34" charset="0"/>
              </a:rPr>
              <a:t> and  burial</a:t>
            </a:r>
          </a:p>
          <a:p>
            <a:pPr algn="ctr"/>
            <a:r>
              <a:rPr lang="en-US" sz="1400" b="1" i="1" dirty="0">
                <a:solidFill>
                  <a:srgbClr val="000099"/>
                </a:solidFill>
                <a:latin typeface="Calibri" pitchFamily="34" charset="0"/>
              </a:rPr>
              <a:t>Source: TE SubCom</a:t>
            </a:r>
            <a:endParaRPr lang="en-AU" sz="1400" b="1" i="1" dirty="0">
              <a:solidFill>
                <a:srgbClr val="000099"/>
              </a:solidFill>
              <a:latin typeface="Calibri" pitchFamily="34" charset="0"/>
            </a:endParaRPr>
          </a:p>
          <a:p>
            <a:pPr algn="ctr"/>
            <a:endParaRPr lang="en-AU" sz="1400" b="1" dirty="0" smtClean="0">
              <a:latin typeface="Calibri" pitchFamily="34" charset="0"/>
            </a:endParaRPr>
          </a:p>
        </p:txBody>
      </p:sp>
      <p:pic>
        <p:nvPicPr>
          <p:cNvPr id="14" name="Picture 13"/>
          <p:cNvPicPr>
            <a:picLocks noChangeAspect="1"/>
          </p:cNvPicPr>
          <p:nvPr/>
        </p:nvPicPr>
        <p:blipFill>
          <a:blip r:embed="rId4" cstate="email">
            <a:extLst>
              <a:ext uri="{28A0092B-C50C-407E-A947-70E740481C1C}">
                <a14:useLocalDpi xmlns:a14="http://schemas.microsoft.com/office/drawing/2010/main" xmlns=""/>
              </a:ext>
            </a:extLst>
          </a:blip>
          <a:stretch>
            <a:fillRect/>
          </a:stretch>
        </p:blipFill>
        <p:spPr>
          <a:xfrm>
            <a:off x="4640338" y="1224688"/>
            <a:ext cx="4016539" cy="4982966"/>
          </a:xfrm>
          <a:prstGeom prst="rect">
            <a:avLst/>
          </a:prstGeom>
        </p:spPr>
      </p:pic>
      <p:pic>
        <p:nvPicPr>
          <p:cNvPr id="2" name="Picture 1"/>
          <p:cNvPicPr>
            <a:picLocks noChangeAspect="1"/>
          </p:cNvPicPr>
          <p:nvPr/>
        </p:nvPicPr>
        <p:blipFill>
          <a:blip r:embed="rId5" cstate="email">
            <a:extLst>
              <a:ext uri="{28A0092B-C50C-407E-A947-70E740481C1C}">
                <a14:useLocalDpi xmlns:a14="http://schemas.microsoft.com/office/drawing/2010/main" xmlns=""/>
              </a:ext>
            </a:extLst>
          </a:blip>
          <a:stretch>
            <a:fillRect/>
          </a:stretch>
        </p:blipFill>
        <p:spPr>
          <a:xfrm>
            <a:off x="459649" y="1041655"/>
            <a:ext cx="3608313" cy="2315337"/>
          </a:xfrm>
          <a:prstGeom prst="rect">
            <a:avLst/>
          </a:prstGeom>
        </p:spPr>
      </p:pic>
    </p:spTree>
    <p:extLst>
      <p:ext uri="{BB962C8B-B14F-4D97-AF65-F5344CB8AC3E}">
        <p14:creationId xmlns:p14="http://schemas.microsoft.com/office/powerpoint/2010/main" xmlns="" val="25114840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143470" y="1484784"/>
            <a:ext cx="8893026" cy="3508653"/>
          </a:xfrm>
          <a:prstGeom prst="rect">
            <a:avLst/>
          </a:prstGeom>
          <a:noFill/>
          <a:ln w="9525">
            <a:noFill/>
            <a:miter lim="800000"/>
            <a:headEnd/>
            <a:tailEnd/>
          </a:ln>
        </p:spPr>
        <p:txBody>
          <a:bodyPr wrap="square">
            <a:spAutoFit/>
          </a:bodyPr>
          <a:lstStyle/>
          <a:p>
            <a:pPr marL="357188" indent="-357188">
              <a:spcBef>
                <a:spcPts val="600"/>
              </a:spcBef>
              <a:spcAft>
                <a:spcPts val="1200"/>
              </a:spcAft>
              <a:buClr>
                <a:srgbClr val="0033CC"/>
              </a:buClr>
              <a:buFont typeface="Wingdings 2" pitchFamily="-105" charset="2"/>
              <a:buChar char=""/>
            </a:pPr>
            <a:r>
              <a:rPr lang="en-GB" sz="2400" b="1" dirty="0" smtClean="0">
                <a:latin typeface="Calibri" pitchFamily="34" charset="0"/>
              </a:rPr>
              <a:t>Fibre-optic submarine cables rely on a property of pure glass fibres whereby light is guided by internal reflection</a:t>
            </a:r>
          </a:p>
          <a:p>
            <a:pPr marL="357188" indent="-357188">
              <a:spcBef>
                <a:spcPts val="600"/>
              </a:spcBef>
              <a:spcAft>
                <a:spcPts val="1200"/>
              </a:spcAft>
              <a:buClr>
                <a:srgbClr val="0033CC"/>
              </a:buClr>
              <a:buFont typeface="Wingdings 2" pitchFamily="-105" charset="2"/>
              <a:buChar char=""/>
            </a:pPr>
            <a:r>
              <a:rPr lang="en-GB" sz="2400" b="1" dirty="0" smtClean="0">
                <a:latin typeface="Calibri" pitchFamily="34" charset="0"/>
              </a:rPr>
              <a:t>Because the light signal loses strength en route, repeaters are required at regular intervals to restore it</a:t>
            </a:r>
          </a:p>
          <a:p>
            <a:pPr marL="357188" indent="-357188">
              <a:spcBef>
                <a:spcPts val="600"/>
              </a:spcBef>
              <a:spcAft>
                <a:spcPts val="1200"/>
              </a:spcAft>
              <a:buClr>
                <a:srgbClr val="0033CC"/>
              </a:buClr>
              <a:buFont typeface="Wingdings 2" pitchFamily="-105" charset="2"/>
              <a:buChar char=""/>
            </a:pPr>
            <a:r>
              <a:rPr lang="en-GB" sz="2400" b="1" dirty="0" smtClean="0">
                <a:latin typeface="Calibri" pitchFamily="34" charset="0"/>
              </a:rPr>
              <a:t>Repeaters are now based on optical amplifying technology, which requires short lengths of erbium-doped optical fibre to be spliced into the cable system.  These are then energized by lasers that cause them to ‘lase’, thus boosting the incoming light signal</a:t>
            </a:r>
            <a:endParaRPr lang="en-GB" sz="2400" b="1" dirty="0">
              <a:latin typeface="Calibri" pitchFamily="34" charset="0"/>
            </a:endParaRPr>
          </a:p>
        </p:txBody>
      </p:sp>
      <p:sp>
        <p:nvSpPr>
          <p:cNvPr id="4" name="Rectangle 3"/>
          <p:cNvSpPr/>
          <p:nvPr/>
        </p:nvSpPr>
        <p:spPr>
          <a:xfrm>
            <a:off x="0" y="188640"/>
            <a:ext cx="7380312" cy="707886"/>
          </a:xfrm>
          <a:prstGeom prst="rect">
            <a:avLst/>
          </a:prstGeom>
        </p:spPr>
        <p:txBody>
          <a:bodyPr wrap="square">
            <a:spAutoFit/>
          </a:bodyPr>
          <a:lstStyle/>
          <a:p>
            <a:pPr algn="ctr"/>
            <a:r>
              <a:rPr lang="en-US" sz="4000" b="1" dirty="0" smtClean="0">
                <a:solidFill>
                  <a:schemeClr val="bg1"/>
                </a:solidFill>
                <a:latin typeface="Calibri" pitchFamily="34" charset="0"/>
              </a:rPr>
              <a:t>How Submarine Cables Work</a:t>
            </a:r>
            <a:endParaRPr lang="en-US" sz="4000" b="1" dirty="0">
              <a:solidFill>
                <a:schemeClr val="bg1"/>
              </a:solidFill>
              <a:latin typeface="Calibri" pitchFamily="34" charset="0"/>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a:xfrm>
            <a:off x="-4193" y="44624"/>
            <a:ext cx="7384505" cy="898848"/>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4000" b="1" dirty="0" smtClean="0">
                <a:solidFill>
                  <a:schemeClr val="bg1"/>
                </a:solidFill>
                <a:latin typeface="Calibri" pitchFamily="34" charset="0"/>
              </a:rPr>
              <a:t> Typical Submarine Cable System</a:t>
            </a:r>
          </a:p>
        </p:txBody>
      </p:sp>
      <p:sp>
        <p:nvSpPr>
          <p:cNvPr id="6" name="Text Box 52"/>
          <p:cNvSpPr txBox="1">
            <a:spLocks noChangeArrowheads="1"/>
          </p:cNvSpPr>
          <p:nvPr/>
        </p:nvSpPr>
        <p:spPr bwMode="auto">
          <a:xfrm>
            <a:off x="1634646" y="5881763"/>
            <a:ext cx="6480720" cy="523220"/>
          </a:xfrm>
          <a:prstGeom prst="rect">
            <a:avLst/>
          </a:prstGeom>
          <a:noFill/>
          <a:ln w="9525">
            <a:noFill/>
            <a:miter lim="800000"/>
            <a:headEnd/>
            <a:tailEnd/>
          </a:ln>
        </p:spPr>
        <p:txBody>
          <a:bodyPr wrap="square">
            <a:spAutoFit/>
          </a:bodyPr>
          <a:lstStyle/>
          <a:p>
            <a:pPr algn="ctr"/>
            <a:r>
              <a:rPr lang="en-AU" sz="1400" b="1" dirty="0">
                <a:solidFill>
                  <a:srgbClr val="000099"/>
                </a:solidFill>
              </a:rPr>
              <a:t>NOT TO </a:t>
            </a:r>
            <a:r>
              <a:rPr lang="en-AU" sz="1400" b="1" dirty="0" smtClean="0">
                <a:solidFill>
                  <a:srgbClr val="000099"/>
                </a:solidFill>
              </a:rPr>
              <a:t>SCALE</a:t>
            </a:r>
            <a:endParaRPr lang="en-AU" sz="1400" b="1" i="1" dirty="0" smtClean="0">
              <a:solidFill>
                <a:srgbClr val="000099"/>
              </a:solidFill>
              <a:latin typeface="Calibri" pitchFamily="34" charset="0"/>
            </a:endParaRPr>
          </a:p>
          <a:p>
            <a:pPr algn="ctr"/>
            <a:r>
              <a:rPr lang="en-AU" sz="1400" b="1" i="1" dirty="0" smtClean="0">
                <a:solidFill>
                  <a:srgbClr val="000099"/>
                </a:solidFill>
                <a:latin typeface="Calibri" pitchFamily="34" charset="0"/>
              </a:rPr>
              <a:t>Source</a:t>
            </a:r>
            <a:r>
              <a:rPr lang="en-AU" sz="1400" b="1" i="1" dirty="0">
                <a:solidFill>
                  <a:srgbClr val="000099"/>
                </a:solidFill>
                <a:latin typeface="Calibri" pitchFamily="34" charset="0"/>
              </a:rPr>
              <a:t>: UK Cable Protection </a:t>
            </a:r>
            <a:r>
              <a:rPr lang="en-AU" sz="1400" b="1" i="1" dirty="0" smtClean="0">
                <a:solidFill>
                  <a:srgbClr val="000099"/>
                </a:solidFill>
                <a:latin typeface="Calibri" pitchFamily="34" charset="0"/>
              </a:rPr>
              <a:t>Committee and </a:t>
            </a:r>
            <a:r>
              <a:rPr lang="en-AU" sz="1400" b="1" i="1" dirty="0">
                <a:solidFill>
                  <a:srgbClr val="000099"/>
                </a:solidFill>
                <a:latin typeface="Calibri" pitchFamily="34" charset="0"/>
              </a:rPr>
              <a:t>Alcatel-Lucent Submarine </a:t>
            </a:r>
            <a:r>
              <a:rPr lang="en-AU" sz="1400" b="1" i="1" dirty="0" smtClean="0">
                <a:solidFill>
                  <a:srgbClr val="000099"/>
                </a:solidFill>
                <a:latin typeface="Calibri" pitchFamily="34" charset="0"/>
              </a:rPr>
              <a:t>Networks</a:t>
            </a:r>
            <a:endParaRPr lang="en-AU" sz="1400" b="1" i="1" dirty="0">
              <a:solidFill>
                <a:srgbClr val="000099"/>
              </a:solidFill>
              <a:latin typeface="Calibri" pitchFamily="34" charset="0"/>
            </a:endParaRPr>
          </a:p>
        </p:txBody>
      </p:sp>
      <p:pic>
        <p:nvPicPr>
          <p:cNvPr id="3" name="Picture 2"/>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395536" y="1268760"/>
            <a:ext cx="8520225" cy="4661772"/>
          </a:xfrm>
          <a:prstGeom prst="rect">
            <a:avLst/>
          </a:prstGeom>
        </p:spPr>
      </p:pic>
    </p:spTree>
    <p:extLst>
      <p:ext uri="{BB962C8B-B14F-4D97-AF65-F5344CB8AC3E}">
        <p14:creationId xmlns:p14="http://schemas.microsoft.com/office/powerpoint/2010/main" xmlns="" val="2054477805"/>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8" name="Picture 10" descr="09-0963-AB-shell"/>
          <p:cNvPicPr>
            <a:picLocks noChangeAspect="1" noChangeArrowheads="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0" y="0"/>
            <a:ext cx="9144000" cy="980728"/>
          </a:xfrm>
          <a:prstGeom prst="rect">
            <a:avLst/>
          </a:prstGeom>
          <a:noFill/>
          <a:ln w="9525">
            <a:noFill/>
            <a:miter lim="800000"/>
            <a:headEnd/>
            <a:tailEnd/>
          </a:ln>
        </p:spPr>
      </p:pic>
      <p:pic>
        <p:nvPicPr>
          <p:cNvPr id="19" name="Picture 9" descr="shutterstock_3416294"/>
          <p:cNvPicPr>
            <a:picLocks noChangeArrowheads="1"/>
          </p:cNvPicPr>
          <p:nvPr/>
        </p:nvPicPr>
        <p:blipFill>
          <a:blip r:embed="rId4" cstate="email">
            <a:extLst>
              <a:ext uri="{28A0092B-C50C-407E-A947-70E740481C1C}">
                <a14:useLocalDpi xmlns:a14="http://schemas.microsoft.com/office/drawing/2010/main" xmlns=""/>
              </a:ext>
            </a:extLst>
          </a:blip>
          <a:srcRect/>
          <a:stretch>
            <a:fillRect/>
          </a:stretch>
        </p:blipFill>
        <p:spPr bwMode="auto">
          <a:xfrm>
            <a:off x="7406655" y="-2704"/>
            <a:ext cx="1733526" cy="980727"/>
          </a:xfrm>
          <a:prstGeom prst="rect">
            <a:avLst/>
          </a:prstGeom>
          <a:noFill/>
          <a:ln w="6350">
            <a:noFill/>
            <a:miter lim="800000"/>
            <a:headEnd/>
            <a:tailEnd/>
          </a:ln>
        </p:spPr>
      </p:pic>
      <p:sp>
        <p:nvSpPr>
          <p:cNvPr id="12290" name="Text Box 2"/>
          <p:cNvSpPr txBox="1">
            <a:spLocks noChangeArrowheads="1"/>
          </p:cNvSpPr>
          <p:nvPr/>
        </p:nvSpPr>
        <p:spPr bwMode="auto">
          <a:xfrm>
            <a:off x="2411760" y="116632"/>
            <a:ext cx="2474913" cy="707886"/>
          </a:xfrm>
          <a:prstGeom prst="rect">
            <a:avLst/>
          </a:prstGeom>
          <a:noFill/>
          <a:ln w="9525">
            <a:noFill/>
            <a:miter lim="800000"/>
            <a:headEnd/>
            <a:tailEnd/>
          </a:ln>
        </p:spPr>
        <p:txBody>
          <a:bodyPr>
            <a:spAutoFit/>
          </a:bodyPr>
          <a:lstStyle/>
          <a:p>
            <a:r>
              <a:rPr lang="en-AU" sz="4000" b="1" dirty="0" smtClean="0">
                <a:solidFill>
                  <a:schemeClr val="bg1"/>
                </a:solidFill>
                <a:latin typeface="Calibri" pitchFamily="34" charset="0"/>
              </a:rPr>
              <a:t>Cable Size</a:t>
            </a:r>
            <a:endParaRPr lang="en-AU" sz="4000" b="1" dirty="0">
              <a:solidFill>
                <a:schemeClr val="bg1"/>
              </a:solidFill>
              <a:latin typeface="Calibri" pitchFamily="34" charset="0"/>
            </a:endParaRPr>
          </a:p>
        </p:txBody>
      </p:sp>
      <p:sp>
        <p:nvSpPr>
          <p:cNvPr id="12291" name="Text Box 3"/>
          <p:cNvSpPr txBox="1">
            <a:spLocks noChangeArrowheads="1"/>
          </p:cNvSpPr>
          <p:nvPr/>
        </p:nvSpPr>
        <p:spPr bwMode="auto">
          <a:xfrm>
            <a:off x="179512" y="1286758"/>
            <a:ext cx="4644008" cy="5170646"/>
          </a:xfrm>
          <a:prstGeom prst="rect">
            <a:avLst/>
          </a:prstGeom>
          <a:noFill/>
          <a:ln w="9525">
            <a:noFill/>
            <a:miter lim="800000"/>
            <a:headEnd/>
            <a:tailEnd/>
          </a:ln>
        </p:spPr>
        <p:txBody>
          <a:bodyPr wrap="square">
            <a:spAutoFit/>
          </a:bodyPr>
          <a:lstStyle/>
          <a:p>
            <a:pPr marL="357188" indent="-357188">
              <a:spcBef>
                <a:spcPct val="50000"/>
              </a:spcBef>
              <a:buClr>
                <a:srgbClr val="0033CC"/>
              </a:buClr>
              <a:buFont typeface="Wingdings 2" pitchFamily="-105" charset="2"/>
              <a:buChar char=""/>
            </a:pPr>
            <a:r>
              <a:rPr lang="en-AU" sz="2000" b="1" dirty="0">
                <a:latin typeface="Calibri" pitchFamily="34" charset="0"/>
              </a:rPr>
              <a:t>Cables are </a:t>
            </a:r>
            <a:r>
              <a:rPr lang="en-AU" sz="2000" b="1" dirty="0" smtClean="0">
                <a:latin typeface="Calibri" pitchFamily="34" charset="0"/>
              </a:rPr>
              <a:t>small: deep-ocean </a:t>
            </a:r>
            <a:r>
              <a:rPr lang="en-AU" sz="2000" b="1" dirty="0">
                <a:latin typeface="Calibri" pitchFamily="34" charset="0"/>
              </a:rPr>
              <a:t>types, without protective armour, are typically 17-20 mm diameter – the size of a garden hose or beer bottle cap</a:t>
            </a:r>
          </a:p>
          <a:p>
            <a:pPr marL="357188" indent="-357188">
              <a:spcBef>
                <a:spcPct val="50000"/>
              </a:spcBef>
              <a:buClr>
                <a:srgbClr val="0033CC"/>
              </a:buClr>
              <a:buFont typeface="Wingdings 2" pitchFamily="-105" charset="2"/>
              <a:buChar char=""/>
            </a:pPr>
            <a:r>
              <a:rPr lang="en-AU" sz="2000" b="1" dirty="0" smtClean="0">
                <a:latin typeface="Calibri" pitchFamily="34" charset="0"/>
              </a:rPr>
              <a:t>Armoured fibre-optic cables may reach 50 mm diameter</a:t>
            </a:r>
          </a:p>
          <a:p>
            <a:pPr marL="357188" indent="-357188">
              <a:spcBef>
                <a:spcPct val="50000"/>
              </a:spcBef>
              <a:buClr>
                <a:srgbClr val="0033CC"/>
              </a:buClr>
              <a:buFont typeface="Wingdings 2" pitchFamily="-105" charset="2"/>
              <a:buChar char=""/>
            </a:pPr>
            <a:r>
              <a:rPr lang="en-AU" sz="2000" b="1" dirty="0" smtClean="0">
                <a:latin typeface="Calibri" pitchFamily="34" charset="0"/>
              </a:rPr>
              <a:t>In contrast, submarine oil/gas pipes can reach 900 mm diameter, </a:t>
            </a:r>
            <a:r>
              <a:rPr lang="en-US" sz="2000" b="1" dirty="0" smtClean="0">
                <a:latin typeface="Calibri" pitchFamily="34" charset="0"/>
              </a:rPr>
              <a:t>and</a:t>
            </a:r>
            <a:r>
              <a:rPr lang="en-AU" sz="2000" b="1" dirty="0" smtClean="0">
                <a:latin typeface="Calibri" pitchFamily="34" charset="0"/>
              </a:rPr>
              <a:t> fishing trawls typically range over 5,000 – 50,000 mm wide</a:t>
            </a:r>
          </a:p>
          <a:p>
            <a:pPr marL="357188" indent="-357188">
              <a:spcBef>
                <a:spcPct val="50000"/>
              </a:spcBef>
              <a:buClr>
                <a:srgbClr val="0033CC"/>
              </a:buClr>
              <a:buFont typeface="Wingdings 2" pitchFamily="-105" charset="2"/>
              <a:buChar char=""/>
            </a:pPr>
            <a:r>
              <a:rPr lang="en-AU" sz="2000" b="1" dirty="0" smtClean="0">
                <a:latin typeface="Calibri" pitchFamily="34" charset="0"/>
              </a:rPr>
              <a:t>One of the longest cable systems is  the South East Asia </a:t>
            </a:r>
            <a:r>
              <a:rPr lang="en-AU" sz="2000" b="1" dirty="0">
                <a:latin typeface="Calibri" pitchFamily="34" charset="0"/>
              </a:rPr>
              <a:t>-</a:t>
            </a:r>
            <a:r>
              <a:rPr lang="en-AU" sz="2000" b="1" dirty="0" smtClean="0">
                <a:latin typeface="Calibri" pitchFamily="34" charset="0"/>
              </a:rPr>
              <a:t> Middle East - West Europe 3 system (SE-ME-WE-3), with a total installed length (including branches) of almost 40,000 km</a:t>
            </a:r>
            <a:endParaRPr lang="en-AU" sz="2000" b="1" dirty="0">
              <a:latin typeface="Calibri" pitchFamily="34" charset="0"/>
            </a:endParaRPr>
          </a:p>
        </p:txBody>
      </p:sp>
      <p:sp>
        <p:nvSpPr>
          <p:cNvPr id="12292" name="Rectangle 4"/>
          <p:cNvSpPr>
            <a:spLocks noChangeArrowheads="1"/>
          </p:cNvSpPr>
          <p:nvPr/>
        </p:nvSpPr>
        <p:spPr bwMode="auto">
          <a:xfrm>
            <a:off x="5006975" y="923925"/>
            <a:ext cx="3733800" cy="4953000"/>
          </a:xfrm>
          <a:prstGeom prst="rect">
            <a:avLst/>
          </a:prstGeom>
          <a:noFill/>
          <a:ln w="76200" cmpd="tri">
            <a:noFill/>
            <a:miter lim="800000"/>
            <a:headEnd/>
            <a:tailEnd/>
          </a:ln>
        </p:spPr>
        <p:txBody>
          <a:bodyPr wrap="none" anchor="ctr"/>
          <a:lstStyle/>
          <a:p>
            <a:endParaRPr lang="en-US" dirty="0"/>
          </a:p>
        </p:txBody>
      </p:sp>
      <p:sp>
        <p:nvSpPr>
          <p:cNvPr id="12294" name="Oval 9" descr="20%"/>
          <p:cNvSpPr>
            <a:spLocks noChangeArrowheads="1"/>
          </p:cNvSpPr>
          <p:nvPr/>
        </p:nvSpPr>
        <p:spPr bwMode="auto">
          <a:xfrm>
            <a:off x="5368925" y="923925"/>
            <a:ext cx="1858963" cy="1554163"/>
          </a:xfrm>
          <a:prstGeom prst="ellipse">
            <a:avLst/>
          </a:prstGeom>
          <a:noFill/>
          <a:ln w="9525">
            <a:noFill/>
            <a:round/>
            <a:headEnd/>
            <a:tailEnd/>
          </a:ln>
        </p:spPr>
        <p:txBody>
          <a:bodyPr wrap="none" anchor="ctr"/>
          <a:lstStyle/>
          <a:p>
            <a:pPr algn="ctr"/>
            <a:endParaRPr lang="en-AU" sz="2000" b="1" dirty="0">
              <a:latin typeface="Comic Sans MS" pitchFamily="-105" charset="0"/>
            </a:endParaRPr>
          </a:p>
        </p:txBody>
      </p:sp>
      <p:sp>
        <p:nvSpPr>
          <p:cNvPr id="12295" name="Text Box 10"/>
          <p:cNvSpPr txBox="1">
            <a:spLocks noChangeArrowheads="1"/>
          </p:cNvSpPr>
          <p:nvPr/>
        </p:nvSpPr>
        <p:spPr bwMode="auto">
          <a:xfrm>
            <a:off x="4880446" y="6160537"/>
            <a:ext cx="3995738" cy="584775"/>
          </a:xfrm>
          <a:prstGeom prst="rect">
            <a:avLst/>
          </a:prstGeom>
          <a:noFill/>
          <a:ln w="9525">
            <a:noFill/>
            <a:miter lim="800000"/>
            <a:headEnd/>
            <a:tailEnd/>
          </a:ln>
        </p:spPr>
        <p:txBody>
          <a:bodyPr>
            <a:spAutoFit/>
          </a:bodyPr>
          <a:lstStyle/>
          <a:p>
            <a:pPr algn="ctr"/>
            <a:r>
              <a:rPr lang="en-GB" sz="1600" b="1" dirty="0" smtClean="0">
                <a:latin typeface="Calibri" pitchFamily="34" charset="0"/>
              </a:rPr>
              <a:t>Modern fibre-optic cable in hand (for scale) and relative to 600 mm diameter subsea pipe </a:t>
            </a:r>
            <a:endParaRPr lang="en-GB" sz="1600" b="1" dirty="0">
              <a:latin typeface="Calibri" pitchFamily="34" charset="0"/>
            </a:endParaRPr>
          </a:p>
        </p:txBody>
      </p:sp>
      <p:grpSp>
        <p:nvGrpSpPr>
          <p:cNvPr id="2" name="Group 6"/>
          <p:cNvGrpSpPr>
            <a:grpSpLocks/>
          </p:cNvGrpSpPr>
          <p:nvPr/>
        </p:nvGrpSpPr>
        <p:grpSpPr bwMode="auto">
          <a:xfrm>
            <a:off x="4939978" y="5837337"/>
            <a:ext cx="3924300" cy="306388"/>
            <a:chOff x="3269" y="3202"/>
            <a:chExt cx="2289" cy="460"/>
          </a:xfrm>
        </p:grpSpPr>
        <p:sp>
          <p:nvSpPr>
            <p:cNvPr id="12304" name="Rectangle 7"/>
            <p:cNvSpPr>
              <a:spLocks noChangeArrowheads="1"/>
            </p:cNvSpPr>
            <p:nvPr/>
          </p:nvSpPr>
          <p:spPr bwMode="auto">
            <a:xfrm>
              <a:off x="3269" y="3278"/>
              <a:ext cx="2275" cy="384"/>
            </a:xfrm>
            <a:prstGeom prst="rect">
              <a:avLst/>
            </a:prstGeom>
            <a:solidFill>
              <a:srgbClr val="996633"/>
            </a:solidFill>
            <a:ln w="9525">
              <a:noFill/>
              <a:miter lim="800000"/>
              <a:headEnd/>
              <a:tailEnd/>
            </a:ln>
          </p:spPr>
          <p:txBody>
            <a:bodyPr wrap="none" anchor="ctr"/>
            <a:lstStyle/>
            <a:p>
              <a:endParaRPr lang="en-US" dirty="0"/>
            </a:p>
          </p:txBody>
        </p:sp>
        <p:sp>
          <p:nvSpPr>
            <p:cNvPr id="12305" name="Freeform 8"/>
            <p:cNvSpPr>
              <a:spLocks/>
            </p:cNvSpPr>
            <p:nvPr/>
          </p:nvSpPr>
          <p:spPr bwMode="auto">
            <a:xfrm>
              <a:off x="3282" y="3202"/>
              <a:ext cx="2276" cy="168"/>
            </a:xfrm>
            <a:custGeom>
              <a:avLst/>
              <a:gdLst>
                <a:gd name="T0" fmla="*/ 2 w 2276"/>
                <a:gd name="T1" fmla="*/ 71181 h 96"/>
                <a:gd name="T2" fmla="*/ 6 w 2276"/>
                <a:gd name="T3" fmla="*/ 24047 h 96"/>
                <a:gd name="T4" fmla="*/ 21 w 2276"/>
                <a:gd name="T5" fmla="*/ 20059 h 96"/>
                <a:gd name="T6" fmla="*/ 112 w 2276"/>
                <a:gd name="T7" fmla="*/ 31563 h 96"/>
                <a:gd name="T8" fmla="*/ 218 w 2276"/>
                <a:gd name="T9" fmla="*/ 24047 h 96"/>
                <a:gd name="T10" fmla="*/ 318 w 2276"/>
                <a:gd name="T11" fmla="*/ 35301 h 96"/>
                <a:gd name="T12" fmla="*/ 486 w 2276"/>
                <a:gd name="T13" fmla="*/ 24047 h 96"/>
                <a:gd name="T14" fmla="*/ 683 w 2276"/>
                <a:gd name="T15" fmla="*/ 35301 h 96"/>
                <a:gd name="T16" fmla="*/ 822 w 2276"/>
                <a:gd name="T17" fmla="*/ 20059 h 96"/>
                <a:gd name="T18" fmla="*/ 962 w 2276"/>
                <a:gd name="T19" fmla="*/ 35301 h 96"/>
                <a:gd name="T20" fmla="*/ 1110 w 2276"/>
                <a:gd name="T21" fmla="*/ 20059 h 96"/>
                <a:gd name="T22" fmla="*/ 1326 w 2276"/>
                <a:gd name="T23" fmla="*/ 35301 h 96"/>
                <a:gd name="T24" fmla="*/ 1494 w 2276"/>
                <a:gd name="T25" fmla="*/ 24047 h 96"/>
                <a:gd name="T26" fmla="*/ 1547 w 2276"/>
                <a:gd name="T27" fmla="*/ 35301 h 96"/>
                <a:gd name="T28" fmla="*/ 1566 w 2276"/>
                <a:gd name="T29" fmla="*/ 39604 h 96"/>
                <a:gd name="T30" fmla="*/ 1696 w 2276"/>
                <a:gd name="T31" fmla="*/ 31563 h 96"/>
                <a:gd name="T32" fmla="*/ 1739 w 2276"/>
                <a:gd name="T33" fmla="*/ 20059 h 96"/>
                <a:gd name="T34" fmla="*/ 1989 w 2276"/>
                <a:gd name="T35" fmla="*/ 24047 h 96"/>
                <a:gd name="T36" fmla="*/ 2075 w 2276"/>
                <a:gd name="T37" fmla="*/ 0 h 96"/>
                <a:gd name="T38" fmla="*/ 2219 w 2276"/>
                <a:gd name="T39" fmla="*/ 4331 h 96"/>
                <a:gd name="T40" fmla="*/ 2258 w 2276"/>
                <a:gd name="T41" fmla="*/ 79282 h 96"/>
                <a:gd name="T42" fmla="*/ 2248 w 2276"/>
                <a:gd name="T43" fmla="*/ 59588 h 9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276"/>
                <a:gd name="T67" fmla="*/ 0 h 96"/>
                <a:gd name="T68" fmla="*/ 2276 w 2276"/>
                <a:gd name="T69" fmla="*/ 96 h 9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276" h="96">
                  <a:moveTo>
                    <a:pt x="2" y="86"/>
                  </a:moveTo>
                  <a:cubicBezTo>
                    <a:pt x="3" y="67"/>
                    <a:pt x="0" y="47"/>
                    <a:pt x="6" y="29"/>
                  </a:cubicBezTo>
                  <a:cubicBezTo>
                    <a:pt x="8" y="24"/>
                    <a:pt x="16" y="24"/>
                    <a:pt x="21" y="24"/>
                  </a:cubicBezTo>
                  <a:cubicBezTo>
                    <a:pt x="52" y="26"/>
                    <a:pt x="82" y="34"/>
                    <a:pt x="112" y="38"/>
                  </a:cubicBezTo>
                  <a:cubicBezTo>
                    <a:pt x="139" y="48"/>
                    <a:pt x="190" y="32"/>
                    <a:pt x="218" y="29"/>
                  </a:cubicBezTo>
                  <a:cubicBezTo>
                    <a:pt x="254" y="32"/>
                    <a:pt x="283" y="38"/>
                    <a:pt x="318" y="43"/>
                  </a:cubicBezTo>
                  <a:cubicBezTo>
                    <a:pt x="409" y="28"/>
                    <a:pt x="353" y="35"/>
                    <a:pt x="486" y="29"/>
                  </a:cubicBezTo>
                  <a:cubicBezTo>
                    <a:pt x="552" y="35"/>
                    <a:pt x="617" y="39"/>
                    <a:pt x="683" y="43"/>
                  </a:cubicBezTo>
                  <a:cubicBezTo>
                    <a:pt x="734" y="38"/>
                    <a:pt x="774" y="33"/>
                    <a:pt x="822" y="24"/>
                  </a:cubicBezTo>
                  <a:cubicBezTo>
                    <a:pt x="887" y="27"/>
                    <a:pt x="911" y="26"/>
                    <a:pt x="962" y="43"/>
                  </a:cubicBezTo>
                  <a:cubicBezTo>
                    <a:pt x="1013" y="39"/>
                    <a:pt x="1060" y="34"/>
                    <a:pt x="1110" y="24"/>
                  </a:cubicBezTo>
                  <a:cubicBezTo>
                    <a:pt x="1183" y="28"/>
                    <a:pt x="1254" y="35"/>
                    <a:pt x="1326" y="43"/>
                  </a:cubicBezTo>
                  <a:cubicBezTo>
                    <a:pt x="1367" y="41"/>
                    <a:pt x="1447" y="46"/>
                    <a:pt x="1494" y="29"/>
                  </a:cubicBezTo>
                  <a:cubicBezTo>
                    <a:pt x="1512" y="34"/>
                    <a:pt x="1529" y="38"/>
                    <a:pt x="1547" y="43"/>
                  </a:cubicBezTo>
                  <a:cubicBezTo>
                    <a:pt x="1553" y="45"/>
                    <a:pt x="1566" y="48"/>
                    <a:pt x="1566" y="48"/>
                  </a:cubicBezTo>
                  <a:cubicBezTo>
                    <a:pt x="1607" y="46"/>
                    <a:pt x="1654" y="45"/>
                    <a:pt x="1696" y="38"/>
                  </a:cubicBezTo>
                  <a:cubicBezTo>
                    <a:pt x="1711" y="36"/>
                    <a:pt x="1739" y="24"/>
                    <a:pt x="1739" y="24"/>
                  </a:cubicBezTo>
                  <a:cubicBezTo>
                    <a:pt x="1822" y="34"/>
                    <a:pt x="1906" y="43"/>
                    <a:pt x="1989" y="29"/>
                  </a:cubicBezTo>
                  <a:cubicBezTo>
                    <a:pt x="2020" y="18"/>
                    <a:pt x="2042" y="6"/>
                    <a:pt x="2075" y="0"/>
                  </a:cubicBezTo>
                  <a:cubicBezTo>
                    <a:pt x="2130" y="3"/>
                    <a:pt x="2167" y="11"/>
                    <a:pt x="2219" y="5"/>
                  </a:cubicBezTo>
                  <a:cubicBezTo>
                    <a:pt x="2276" y="15"/>
                    <a:pt x="2258" y="31"/>
                    <a:pt x="2258" y="96"/>
                  </a:cubicBezTo>
                  <a:lnTo>
                    <a:pt x="2248" y="72"/>
                  </a:lnTo>
                </a:path>
              </a:pathLst>
            </a:custGeom>
            <a:solidFill>
              <a:srgbClr val="996633"/>
            </a:solidFill>
            <a:ln w="9525">
              <a:noFill/>
              <a:round/>
              <a:headEnd/>
              <a:tailEnd/>
            </a:ln>
          </p:spPr>
          <p:txBody>
            <a:bodyPr/>
            <a:lstStyle/>
            <a:p>
              <a:endParaRPr lang="en-US" dirty="0"/>
            </a:p>
          </p:txBody>
        </p:sp>
      </p:grpSp>
      <p:sp>
        <p:nvSpPr>
          <p:cNvPr id="12296" name="AutoShape 11"/>
          <p:cNvSpPr>
            <a:spLocks noChangeAspect="1" noChangeArrowheads="1"/>
          </p:cNvSpPr>
          <p:nvPr/>
        </p:nvSpPr>
        <p:spPr bwMode="auto">
          <a:xfrm>
            <a:off x="5567049" y="5811758"/>
            <a:ext cx="76200" cy="762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tx1"/>
          </a:solidFill>
          <a:ln w="9525">
            <a:solidFill>
              <a:schemeClr val="tx1"/>
            </a:solidFill>
            <a:round/>
            <a:headEnd/>
            <a:tailEnd/>
          </a:ln>
        </p:spPr>
        <p:txBody>
          <a:bodyPr wrap="none" anchor="ctr"/>
          <a:lstStyle/>
          <a:p>
            <a:endParaRPr lang="en-US" dirty="0"/>
          </a:p>
        </p:txBody>
      </p:sp>
      <p:sp>
        <p:nvSpPr>
          <p:cNvPr id="12297" name="Text Box 12"/>
          <p:cNvSpPr txBox="1">
            <a:spLocks noChangeArrowheads="1"/>
          </p:cNvSpPr>
          <p:nvPr/>
        </p:nvSpPr>
        <p:spPr bwMode="auto">
          <a:xfrm>
            <a:off x="4946061" y="4958715"/>
            <a:ext cx="1309974" cy="923330"/>
          </a:xfrm>
          <a:prstGeom prst="rect">
            <a:avLst/>
          </a:prstGeom>
          <a:noFill/>
          <a:ln w="9525">
            <a:noFill/>
            <a:miter lim="800000"/>
            <a:headEnd/>
            <a:tailEnd/>
          </a:ln>
        </p:spPr>
        <p:txBody>
          <a:bodyPr wrap="none">
            <a:spAutoFit/>
          </a:bodyPr>
          <a:lstStyle/>
          <a:p>
            <a:pPr algn="ctr"/>
            <a:r>
              <a:rPr lang="en-GB" b="1" dirty="0" smtClean="0">
                <a:latin typeface="Calibri" pitchFamily="34" charset="0"/>
              </a:rPr>
              <a:t>Deep ocean</a:t>
            </a:r>
          </a:p>
          <a:p>
            <a:pPr algn="ctr"/>
            <a:r>
              <a:rPr lang="en-GB" b="1" dirty="0" smtClean="0">
                <a:latin typeface="Calibri" pitchFamily="34" charset="0"/>
              </a:rPr>
              <a:t>Fibre-optic</a:t>
            </a:r>
          </a:p>
          <a:p>
            <a:pPr algn="ctr"/>
            <a:r>
              <a:rPr lang="en-GB" b="1" dirty="0" smtClean="0">
                <a:latin typeface="Calibri" pitchFamily="34" charset="0"/>
              </a:rPr>
              <a:t>cable</a:t>
            </a:r>
            <a:endParaRPr lang="en-GB" b="1" dirty="0">
              <a:latin typeface="Calibri" pitchFamily="34" charset="0"/>
            </a:endParaRPr>
          </a:p>
        </p:txBody>
      </p:sp>
      <p:sp>
        <p:nvSpPr>
          <p:cNvPr id="12298" name="AutoShape 13"/>
          <p:cNvSpPr>
            <a:spLocks noChangeArrowheads="1"/>
          </p:cNvSpPr>
          <p:nvPr/>
        </p:nvSpPr>
        <p:spPr bwMode="auto">
          <a:xfrm>
            <a:off x="6433815" y="3732312"/>
            <a:ext cx="2286000" cy="22098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402" y="10800"/>
                </a:moveTo>
                <a:cubicBezTo>
                  <a:pt x="1402" y="15990"/>
                  <a:pt x="5610" y="20198"/>
                  <a:pt x="10800" y="20198"/>
                </a:cubicBezTo>
                <a:cubicBezTo>
                  <a:pt x="15990" y="20198"/>
                  <a:pt x="20198" y="15990"/>
                  <a:pt x="20198" y="10800"/>
                </a:cubicBezTo>
                <a:cubicBezTo>
                  <a:pt x="20198" y="5610"/>
                  <a:pt x="15990" y="1402"/>
                  <a:pt x="10800" y="1402"/>
                </a:cubicBezTo>
                <a:cubicBezTo>
                  <a:pt x="5610" y="1402"/>
                  <a:pt x="1402" y="5610"/>
                  <a:pt x="1402" y="10800"/>
                </a:cubicBezTo>
                <a:close/>
              </a:path>
            </a:pathLst>
          </a:custGeom>
          <a:solidFill>
            <a:schemeClr val="tx2"/>
          </a:solidFill>
          <a:ln w="9525">
            <a:solidFill>
              <a:schemeClr val="tx1"/>
            </a:solidFill>
            <a:round/>
            <a:headEnd/>
            <a:tailEnd/>
          </a:ln>
        </p:spPr>
        <p:txBody>
          <a:bodyPr wrap="none" anchor="ctr"/>
          <a:lstStyle/>
          <a:p>
            <a:endParaRPr lang="en-US" dirty="0"/>
          </a:p>
        </p:txBody>
      </p:sp>
      <p:sp>
        <p:nvSpPr>
          <p:cNvPr id="12299" name="Oval 14"/>
          <p:cNvSpPr>
            <a:spLocks noChangeArrowheads="1"/>
          </p:cNvSpPr>
          <p:nvPr/>
        </p:nvSpPr>
        <p:spPr bwMode="auto">
          <a:xfrm>
            <a:off x="6586215" y="3884712"/>
            <a:ext cx="1981200" cy="1905000"/>
          </a:xfrm>
          <a:prstGeom prst="ellipse">
            <a:avLst/>
          </a:prstGeom>
          <a:solidFill>
            <a:schemeClr val="bg2"/>
          </a:solidFill>
          <a:ln w="9525">
            <a:solidFill>
              <a:schemeClr val="tx1"/>
            </a:solidFill>
            <a:round/>
            <a:headEnd/>
            <a:tailEnd/>
          </a:ln>
        </p:spPr>
        <p:txBody>
          <a:bodyPr wrap="none" anchor="ctr"/>
          <a:lstStyle/>
          <a:p>
            <a:pPr algn="ctr"/>
            <a:r>
              <a:rPr lang="en-US" sz="2000" b="1" dirty="0">
                <a:latin typeface="Calibri" pitchFamily="34" charset="0"/>
              </a:rPr>
              <a:t>6</a:t>
            </a:r>
            <a:r>
              <a:rPr lang="en-US" sz="2000" b="1" dirty="0" smtClean="0">
                <a:latin typeface="Calibri" pitchFamily="34" charset="0"/>
              </a:rPr>
              <a:t>00 </a:t>
            </a:r>
            <a:r>
              <a:rPr lang="en-US" sz="2000" b="1" dirty="0">
                <a:latin typeface="Calibri" pitchFamily="34" charset="0"/>
              </a:rPr>
              <a:t>mm</a:t>
            </a:r>
          </a:p>
          <a:p>
            <a:pPr algn="ctr"/>
            <a:r>
              <a:rPr lang="en-US" sz="2000" b="1" dirty="0">
                <a:latin typeface="Calibri" pitchFamily="34" charset="0"/>
              </a:rPr>
              <a:t>oil/gas</a:t>
            </a:r>
          </a:p>
          <a:p>
            <a:pPr algn="ctr"/>
            <a:r>
              <a:rPr lang="en-US" sz="2000" b="1" dirty="0">
                <a:latin typeface="Calibri" pitchFamily="34" charset="0"/>
              </a:rPr>
              <a:t>pipe</a:t>
            </a:r>
          </a:p>
          <a:p>
            <a:pPr algn="ctr"/>
            <a:endParaRPr lang="en-US" sz="2400" b="1" dirty="0">
              <a:solidFill>
                <a:srgbClr val="660033"/>
              </a:solidFill>
              <a:latin typeface="Calibri" pitchFamily="34" charset="0"/>
            </a:endParaRPr>
          </a:p>
        </p:txBody>
      </p:sp>
      <p:pic>
        <p:nvPicPr>
          <p:cNvPr id="12300" name="Picture 15" descr="P3290443"/>
          <p:cNvPicPr>
            <a:picLocks noChangeAspect="1" noChangeArrowheads="1"/>
          </p:cNvPicPr>
          <p:nvPr/>
        </p:nvPicPr>
        <p:blipFill>
          <a:blip r:embed="rId5" cstate="email">
            <a:lum contrast="18000"/>
            <a:extLst>
              <a:ext uri="{28A0092B-C50C-407E-A947-70E740481C1C}">
                <a14:useLocalDpi xmlns:a14="http://schemas.microsoft.com/office/drawing/2010/main" xmlns=""/>
              </a:ext>
            </a:extLst>
          </a:blip>
          <a:srcRect/>
          <a:stretch>
            <a:fillRect/>
          </a:stretch>
        </p:blipFill>
        <p:spPr bwMode="auto">
          <a:xfrm>
            <a:off x="5148064" y="1196752"/>
            <a:ext cx="1950343" cy="2492909"/>
          </a:xfrm>
          <a:prstGeom prst="rect">
            <a:avLst/>
          </a:prstGeom>
          <a:noFill/>
          <a:ln w="19050">
            <a:solidFill>
              <a:srgbClr val="000000"/>
            </a:solidFill>
            <a:miter lim="800000"/>
            <a:headEnd/>
            <a:tailEnd/>
          </a:ln>
        </p:spPr>
      </p:pic>
      <p:sp>
        <p:nvSpPr>
          <p:cNvPr id="12301" name="Rectangle 16"/>
          <p:cNvSpPr>
            <a:spLocks noChangeArrowheads="1"/>
          </p:cNvSpPr>
          <p:nvPr/>
        </p:nvSpPr>
        <p:spPr bwMode="auto">
          <a:xfrm>
            <a:off x="7164288" y="1556792"/>
            <a:ext cx="1674812" cy="1600200"/>
          </a:xfrm>
          <a:prstGeom prst="rect">
            <a:avLst/>
          </a:prstGeom>
          <a:noFill/>
          <a:ln w="25400">
            <a:noFill/>
            <a:miter lim="800000"/>
            <a:headEnd/>
            <a:tailEnd/>
          </a:ln>
        </p:spPr>
        <p:txBody>
          <a:bodyPr>
            <a:spAutoFit/>
          </a:bodyPr>
          <a:lstStyle/>
          <a:p>
            <a:r>
              <a:rPr lang="en-GB" sz="1400" b="1" dirty="0" smtClean="0">
                <a:latin typeface="Calibri" pitchFamily="34" charset="0"/>
              </a:rPr>
              <a:t>Deep-sea cable, (black) sectioned to show internal construction; fine strands at top are optical fibres used  to transmit data</a:t>
            </a:r>
            <a:endParaRPr lang="en-GB" sz="1400" b="1" dirty="0">
              <a:latin typeface="Calibri" pitchFamily="34" charset="0"/>
            </a:endParaRPr>
          </a:p>
        </p:txBody>
      </p:sp>
      <p:sp>
        <p:nvSpPr>
          <p:cNvPr id="12302" name="Rectangle 5"/>
          <p:cNvSpPr>
            <a:spLocks noChangeArrowheads="1"/>
          </p:cNvSpPr>
          <p:nvPr/>
        </p:nvSpPr>
        <p:spPr bwMode="auto">
          <a:xfrm>
            <a:off x="4932040" y="1052736"/>
            <a:ext cx="3892550" cy="5086226"/>
          </a:xfrm>
          <a:prstGeom prst="rect">
            <a:avLst/>
          </a:prstGeom>
          <a:noFill/>
          <a:ln w="25400">
            <a:solidFill>
              <a:schemeClr val="tx1"/>
            </a:solidFill>
            <a:miter lim="800000"/>
            <a:headEnd/>
            <a:tailEnd/>
          </a:ln>
        </p:spPr>
        <p:txBody>
          <a:bodyPr wrap="none" anchor="ctr"/>
          <a:lstStyle/>
          <a:p>
            <a:endParaRPr lang="en-US" dirty="0"/>
          </a:p>
        </p:txBody>
      </p:sp>
      <p:sp>
        <p:nvSpPr>
          <p:cNvPr id="20" name="Rectangle 19"/>
          <p:cNvSpPr/>
          <p:nvPr/>
        </p:nvSpPr>
        <p:spPr>
          <a:xfrm>
            <a:off x="-1" y="6555329"/>
            <a:ext cx="1246175" cy="307777"/>
          </a:xfrm>
          <a:prstGeom prst="rect">
            <a:avLst/>
          </a:prstGeom>
        </p:spPr>
        <p:txBody>
          <a:bodyPr wrap="none">
            <a:spAutoFit/>
          </a:bodyPr>
          <a:lstStyle/>
          <a:p>
            <a:r>
              <a:rPr lang="en-GB" sz="1400" dirty="0">
                <a:solidFill>
                  <a:srgbClr val="000000"/>
                </a:solidFill>
                <a:latin typeface="Calibri" pitchFamily="34" charset="0"/>
                <a:hlinkClick r:id="rId6"/>
              </a:rPr>
              <a:t>www.iscpc.org</a:t>
            </a:r>
            <a:endParaRPr lang="en-AU" sz="1400" dirty="0">
              <a:solidFill>
                <a:srgbClr val="000000"/>
              </a:solidFill>
              <a:latin typeface="Calibri" pitchFamily="34" charset="0"/>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179512" y="116632"/>
            <a:ext cx="7236296" cy="707886"/>
          </a:xfrm>
          <a:prstGeom prst="rect">
            <a:avLst/>
          </a:prstGeom>
          <a:noFill/>
          <a:ln w="9525">
            <a:noFill/>
            <a:miter lim="800000"/>
            <a:headEnd/>
            <a:tailEnd/>
          </a:ln>
        </p:spPr>
        <p:txBody>
          <a:bodyPr wrap="square">
            <a:spAutoFit/>
          </a:bodyPr>
          <a:lstStyle/>
          <a:p>
            <a:pPr algn="ctr"/>
            <a:r>
              <a:rPr lang="en-US" sz="4000" b="1" dirty="0" smtClean="0">
                <a:solidFill>
                  <a:schemeClr val="bg1"/>
                </a:solidFill>
                <a:latin typeface="Calibri" pitchFamily="34" charset="0"/>
              </a:rPr>
              <a:t>Joint Boxes and Repeaters</a:t>
            </a:r>
            <a:endParaRPr lang="en-US" sz="4000" b="1" dirty="0">
              <a:solidFill>
                <a:schemeClr val="bg1"/>
              </a:solidFill>
              <a:latin typeface="Calibri" pitchFamily="34" charset="0"/>
            </a:endParaRPr>
          </a:p>
        </p:txBody>
      </p:sp>
      <p:sp>
        <p:nvSpPr>
          <p:cNvPr id="10243" name="Text Box 2"/>
          <p:cNvSpPr txBox="1">
            <a:spLocks noChangeArrowheads="1"/>
          </p:cNvSpPr>
          <p:nvPr/>
        </p:nvSpPr>
        <p:spPr bwMode="auto">
          <a:xfrm>
            <a:off x="3469506" y="6448301"/>
            <a:ext cx="2158752" cy="307777"/>
          </a:xfrm>
          <a:prstGeom prst="rect">
            <a:avLst/>
          </a:prstGeom>
          <a:noFill/>
          <a:ln w="9525">
            <a:noFill/>
            <a:miter lim="800000"/>
            <a:headEnd/>
            <a:tailEnd/>
          </a:ln>
        </p:spPr>
        <p:txBody>
          <a:bodyPr wrap="square">
            <a:spAutoFit/>
          </a:bodyPr>
          <a:lstStyle/>
          <a:p>
            <a:pPr algn="ctr"/>
            <a:r>
              <a:rPr lang="en-US" sz="1400" b="1" i="1" dirty="0">
                <a:solidFill>
                  <a:srgbClr val="000099"/>
                </a:solidFill>
                <a:latin typeface="Calibri" pitchFamily="34" charset="0"/>
              </a:rPr>
              <a:t>Source: Lonnie </a:t>
            </a:r>
            <a:r>
              <a:rPr lang="en-US" sz="1400" b="1" i="1" dirty="0" smtClean="0">
                <a:solidFill>
                  <a:srgbClr val="000099"/>
                </a:solidFill>
                <a:latin typeface="Calibri" pitchFamily="34" charset="0"/>
              </a:rPr>
              <a:t>Hagadorn</a:t>
            </a:r>
            <a:endParaRPr lang="en-US" sz="1400" b="1" i="1" dirty="0">
              <a:solidFill>
                <a:srgbClr val="000099"/>
              </a:solidFill>
              <a:latin typeface="Calibri" pitchFamily="34" charset="0"/>
            </a:endParaRPr>
          </a:p>
        </p:txBody>
      </p:sp>
      <p:grpSp>
        <p:nvGrpSpPr>
          <p:cNvPr id="11" name="Group 10"/>
          <p:cNvGrpSpPr/>
          <p:nvPr/>
        </p:nvGrpSpPr>
        <p:grpSpPr>
          <a:xfrm>
            <a:off x="251520" y="1124744"/>
            <a:ext cx="8594725" cy="5314950"/>
            <a:chOff x="251520" y="1124744"/>
            <a:chExt cx="8594725" cy="5314950"/>
          </a:xfrm>
        </p:grpSpPr>
        <p:grpSp>
          <p:nvGrpSpPr>
            <p:cNvPr id="2" name="Group 6"/>
            <p:cNvGrpSpPr>
              <a:grpSpLocks/>
            </p:cNvGrpSpPr>
            <p:nvPr/>
          </p:nvGrpSpPr>
          <p:grpSpPr bwMode="auto">
            <a:xfrm>
              <a:off x="251520" y="1124744"/>
              <a:ext cx="8594725" cy="5314950"/>
              <a:chOff x="274638" y="914400"/>
              <a:chExt cx="8594725" cy="5314950"/>
            </a:xfrm>
          </p:grpSpPr>
          <p:pic>
            <p:nvPicPr>
              <p:cNvPr id="10246" name="Picture 5" descr="Untitled.png"/>
              <p:cNvPicPr>
                <a:picLocks noChangeAspect="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274638" y="914400"/>
                <a:ext cx="8594725" cy="5314950"/>
              </a:xfrm>
              <a:prstGeom prst="rect">
                <a:avLst/>
              </a:prstGeom>
              <a:noFill/>
              <a:ln w="9525">
                <a:noFill/>
                <a:miter lim="800000"/>
                <a:headEnd/>
                <a:tailEnd/>
              </a:ln>
            </p:spPr>
          </p:pic>
          <p:sp>
            <p:nvSpPr>
              <p:cNvPr id="6" name="Rectangle 5"/>
              <p:cNvSpPr/>
              <p:nvPr/>
            </p:nvSpPr>
            <p:spPr>
              <a:xfrm>
                <a:off x="395288" y="1052513"/>
                <a:ext cx="576262" cy="2889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grpSp>
        <p:sp>
          <p:nvSpPr>
            <p:cNvPr id="8" name="Rectangle 7"/>
            <p:cNvSpPr/>
            <p:nvPr/>
          </p:nvSpPr>
          <p:spPr>
            <a:xfrm>
              <a:off x="2051720" y="1916832"/>
              <a:ext cx="648072"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1115616" y="3717032"/>
              <a:ext cx="648072"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323528" y="5229200"/>
              <a:ext cx="288032"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251520" y="116632"/>
            <a:ext cx="6967292" cy="707886"/>
          </a:xfrm>
          <a:prstGeom prst="rect">
            <a:avLst/>
          </a:prstGeom>
          <a:noFill/>
          <a:ln w="9525">
            <a:noFill/>
            <a:miter lim="800000"/>
            <a:headEnd/>
            <a:tailEnd/>
          </a:ln>
        </p:spPr>
        <p:txBody>
          <a:bodyPr wrap="none">
            <a:spAutoFit/>
          </a:bodyPr>
          <a:lstStyle/>
          <a:p>
            <a:r>
              <a:rPr lang="en-US" sz="4000" b="1" dirty="0" smtClean="0">
                <a:solidFill>
                  <a:schemeClr val="bg1"/>
                </a:solidFill>
                <a:latin typeface="Calibri" pitchFamily="34" charset="0"/>
              </a:rPr>
              <a:t>Submarine Cables </a:t>
            </a:r>
            <a:r>
              <a:rPr lang="en-US" sz="4000" b="1" dirty="0">
                <a:solidFill>
                  <a:schemeClr val="bg1"/>
                </a:solidFill>
                <a:latin typeface="Calibri" pitchFamily="34" charset="0"/>
              </a:rPr>
              <a:t>and </a:t>
            </a:r>
            <a:r>
              <a:rPr lang="en-US" sz="4000" b="1" dirty="0" smtClean="0">
                <a:solidFill>
                  <a:schemeClr val="bg1"/>
                </a:solidFill>
                <a:latin typeface="Calibri" pitchFamily="34" charset="0"/>
              </a:rPr>
              <a:t>Satellites</a:t>
            </a:r>
            <a:endParaRPr lang="en-US" sz="4000" b="1" dirty="0">
              <a:solidFill>
                <a:schemeClr val="bg1"/>
              </a:solidFill>
              <a:latin typeface="Calibri" pitchFamily="34" charset="0"/>
            </a:endParaRPr>
          </a:p>
        </p:txBody>
      </p:sp>
      <p:sp>
        <p:nvSpPr>
          <p:cNvPr id="13315" name="Text Box 3"/>
          <p:cNvSpPr txBox="1">
            <a:spLocks noChangeArrowheads="1"/>
          </p:cNvSpPr>
          <p:nvPr/>
        </p:nvSpPr>
        <p:spPr bwMode="auto">
          <a:xfrm>
            <a:off x="395536" y="1340768"/>
            <a:ext cx="3888432" cy="4585871"/>
          </a:xfrm>
          <a:prstGeom prst="rect">
            <a:avLst/>
          </a:prstGeom>
          <a:noFill/>
          <a:ln w="25400">
            <a:solidFill>
              <a:schemeClr val="tx1"/>
            </a:solidFill>
            <a:miter lim="800000"/>
            <a:headEnd/>
            <a:tailEnd/>
          </a:ln>
        </p:spPr>
        <p:txBody>
          <a:bodyPr wrap="square">
            <a:spAutoFit/>
          </a:bodyPr>
          <a:lstStyle/>
          <a:p>
            <a:pPr algn="ctr">
              <a:spcBef>
                <a:spcPct val="50000"/>
              </a:spcBef>
            </a:pPr>
            <a:r>
              <a:rPr lang="en-US" sz="2800" b="1" dirty="0">
                <a:solidFill>
                  <a:srgbClr val="0033CC"/>
                </a:solidFill>
                <a:latin typeface="Calibri" pitchFamily="34" charset="0"/>
              </a:rPr>
              <a:t>Advantages of cables</a:t>
            </a:r>
          </a:p>
          <a:p>
            <a:pPr marL="357188" indent="-357188">
              <a:spcBef>
                <a:spcPct val="50000"/>
              </a:spcBef>
              <a:buClr>
                <a:srgbClr val="0033CC"/>
              </a:buClr>
              <a:buFont typeface="Wingdings 2" pitchFamily="-105" charset="2"/>
              <a:buChar char=""/>
            </a:pPr>
            <a:r>
              <a:rPr lang="en-US" sz="2400" b="1" dirty="0">
                <a:latin typeface="Calibri" pitchFamily="34" charset="0"/>
              </a:rPr>
              <a:t>H</a:t>
            </a:r>
            <a:r>
              <a:rPr lang="en-US" sz="2400" b="1" dirty="0" smtClean="0">
                <a:latin typeface="Calibri" pitchFamily="34" charset="0"/>
              </a:rPr>
              <a:t>igh </a:t>
            </a:r>
            <a:r>
              <a:rPr lang="en-US" sz="2400" b="1" dirty="0">
                <a:latin typeface="Calibri" pitchFamily="34" charset="0"/>
              </a:rPr>
              <a:t>reliability, capacity </a:t>
            </a:r>
            <a:r>
              <a:rPr lang="en-US" sz="2400" b="1" dirty="0" smtClean="0">
                <a:latin typeface="Calibri" pitchFamily="34" charset="0"/>
              </a:rPr>
              <a:t>and security</a:t>
            </a:r>
            <a:endParaRPr lang="en-US" sz="2400" b="1" dirty="0">
              <a:latin typeface="Calibri" pitchFamily="34" charset="0"/>
            </a:endParaRPr>
          </a:p>
          <a:p>
            <a:pPr marL="357188" indent="-357188">
              <a:spcBef>
                <a:spcPct val="50000"/>
              </a:spcBef>
              <a:buClr>
                <a:srgbClr val="0033CC"/>
              </a:buClr>
              <a:buFont typeface="Wingdings 2" pitchFamily="-105" charset="2"/>
              <a:buChar char=""/>
            </a:pPr>
            <a:r>
              <a:rPr lang="en-US" sz="2400" b="1" dirty="0" smtClean="0">
                <a:latin typeface="Calibri" pitchFamily="34" charset="0"/>
              </a:rPr>
              <a:t>Insignificant delay compared to satellite</a:t>
            </a:r>
          </a:p>
          <a:p>
            <a:pPr marL="357188" indent="-357188">
              <a:spcBef>
                <a:spcPct val="50000"/>
              </a:spcBef>
              <a:buClr>
                <a:srgbClr val="0033CC"/>
              </a:buClr>
              <a:buFont typeface="Wingdings 2" pitchFamily="-105" charset="2"/>
              <a:buChar char=""/>
            </a:pPr>
            <a:r>
              <a:rPr lang="en-US" sz="2400" b="1" dirty="0" smtClean="0">
                <a:latin typeface="Calibri" pitchFamily="34" charset="0"/>
              </a:rPr>
              <a:t>Most cost-effective </a:t>
            </a:r>
            <a:r>
              <a:rPr lang="en-US" sz="2400" b="1" dirty="0">
                <a:latin typeface="Calibri" pitchFamily="34" charset="0"/>
              </a:rPr>
              <a:t>on major routes, hence rates cheaper than </a:t>
            </a:r>
            <a:r>
              <a:rPr lang="en-US" sz="2400" b="1" dirty="0" smtClean="0">
                <a:latin typeface="Calibri" pitchFamily="34" charset="0"/>
              </a:rPr>
              <a:t>satellites</a:t>
            </a:r>
            <a:endParaRPr lang="en-US" sz="2400" b="1" dirty="0">
              <a:latin typeface="Calibri" pitchFamily="34" charset="0"/>
            </a:endParaRPr>
          </a:p>
          <a:p>
            <a:pPr marL="85725">
              <a:spcBef>
                <a:spcPct val="50000"/>
              </a:spcBef>
              <a:buClr>
                <a:srgbClr val="0033CC"/>
              </a:buClr>
              <a:buFont typeface="Wingdings 2" pitchFamily="-105" charset="2"/>
              <a:buNone/>
            </a:pPr>
            <a:r>
              <a:rPr lang="en-US" sz="2400" b="1" dirty="0" smtClean="0">
                <a:solidFill>
                  <a:srgbClr val="FF0000"/>
                </a:solidFill>
                <a:latin typeface="Calibri" pitchFamily="34" charset="0"/>
              </a:rPr>
              <a:t>Carry &gt;95</a:t>
            </a:r>
            <a:r>
              <a:rPr lang="en-US" sz="2400" b="1" dirty="0">
                <a:solidFill>
                  <a:srgbClr val="FF0000"/>
                </a:solidFill>
                <a:latin typeface="Calibri" pitchFamily="34" charset="0"/>
              </a:rPr>
              <a:t>% of </a:t>
            </a:r>
            <a:r>
              <a:rPr lang="en-US" sz="2400" b="1" dirty="0" smtClean="0">
                <a:solidFill>
                  <a:srgbClr val="FF0000"/>
                </a:solidFill>
                <a:latin typeface="Calibri" pitchFamily="34" charset="0"/>
              </a:rPr>
              <a:t>transoceanic </a:t>
            </a:r>
            <a:r>
              <a:rPr lang="en-US" sz="2400" b="1" dirty="0">
                <a:solidFill>
                  <a:srgbClr val="FF0000"/>
                </a:solidFill>
                <a:latin typeface="Calibri" pitchFamily="34" charset="0"/>
              </a:rPr>
              <a:t>voice </a:t>
            </a:r>
            <a:r>
              <a:rPr lang="en-US" sz="2400" b="1" dirty="0" smtClean="0">
                <a:solidFill>
                  <a:srgbClr val="FF0000"/>
                </a:solidFill>
                <a:latin typeface="Calibri" pitchFamily="34" charset="0"/>
              </a:rPr>
              <a:t>and </a:t>
            </a:r>
            <a:r>
              <a:rPr lang="en-US" sz="2400" b="1" dirty="0">
                <a:solidFill>
                  <a:srgbClr val="FF0000"/>
                </a:solidFill>
                <a:latin typeface="Calibri" pitchFamily="34" charset="0"/>
              </a:rPr>
              <a:t>data </a:t>
            </a:r>
            <a:r>
              <a:rPr lang="en-US" sz="2400" b="1" dirty="0" smtClean="0">
                <a:solidFill>
                  <a:srgbClr val="FF0000"/>
                </a:solidFill>
                <a:latin typeface="Calibri" pitchFamily="34" charset="0"/>
              </a:rPr>
              <a:t>traffic</a:t>
            </a:r>
          </a:p>
        </p:txBody>
      </p:sp>
      <p:sp>
        <p:nvSpPr>
          <p:cNvPr id="13316" name="Text Box 4"/>
          <p:cNvSpPr txBox="1">
            <a:spLocks noChangeArrowheads="1"/>
          </p:cNvSpPr>
          <p:nvPr/>
        </p:nvSpPr>
        <p:spPr bwMode="auto">
          <a:xfrm>
            <a:off x="4716016" y="1352309"/>
            <a:ext cx="3960440" cy="4585871"/>
          </a:xfrm>
          <a:prstGeom prst="rect">
            <a:avLst/>
          </a:prstGeom>
          <a:noFill/>
          <a:ln w="25400">
            <a:solidFill>
              <a:schemeClr val="tx1"/>
            </a:solidFill>
            <a:miter lim="800000"/>
            <a:headEnd/>
            <a:tailEnd/>
          </a:ln>
        </p:spPr>
        <p:txBody>
          <a:bodyPr wrap="square">
            <a:spAutoFit/>
          </a:bodyPr>
          <a:lstStyle/>
          <a:p>
            <a:pPr algn="ctr">
              <a:spcBef>
                <a:spcPct val="50000"/>
              </a:spcBef>
            </a:pPr>
            <a:r>
              <a:rPr lang="en-US" sz="2800" b="1" dirty="0">
                <a:solidFill>
                  <a:srgbClr val="0033CC"/>
                </a:solidFill>
                <a:latin typeface="Calibri" pitchFamily="34" charset="0"/>
              </a:rPr>
              <a:t>Advantages of satellites</a:t>
            </a:r>
          </a:p>
          <a:p>
            <a:pPr marL="357188" indent="-357188">
              <a:spcBef>
                <a:spcPct val="50000"/>
              </a:spcBef>
              <a:buClr>
                <a:srgbClr val="0033CC"/>
              </a:buClr>
              <a:buFont typeface="Wingdings 2" pitchFamily="-105" charset="2"/>
              <a:buChar char=""/>
            </a:pPr>
            <a:r>
              <a:rPr lang="en-US" sz="2400" b="1" dirty="0">
                <a:solidFill>
                  <a:srgbClr val="660033"/>
                </a:solidFill>
                <a:latin typeface="Calibri" pitchFamily="34" charset="0"/>
              </a:rPr>
              <a:t>S</a:t>
            </a:r>
            <a:r>
              <a:rPr lang="en-US" sz="2400" b="1" dirty="0" smtClean="0">
                <a:latin typeface="Calibri" pitchFamily="34" charset="0"/>
              </a:rPr>
              <a:t>uitable </a:t>
            </a:r>
            <a:r>
              <a:rPr lang="en-US" sz="2400" b="1" dirty="0">
                <a:latin typeface="Calibri" pitchFamily="34" charset="0"/>
              </a:rPr>
              <a:t>for </a:t>
            </a:r>
            <a:r>
              <a:rPr lang="en-US" sz="2400" b="1" dirty="0" smtClean="0">
                <a:latin typeface="Calibri" pitchFamily="34" charset="0"/>
              </a:rPr>
              <a:t>regions that are vulnerable to disasters</a:t>
            </a:r>
            <a:endParaRPr lang="en-US" sz="2400" b="1" dirty="0">
              <a:latin typeface="Calibri" pitchFamily="34" charset="0"/>
            </a:endParaRPr>
          </a:p>
          <a:p>
            <a:pPr marL="357188" indent="-357188">
              <a:spcBef>
                <a:spcPct val="50000"/>
              </a:spcBef>
              <a:buClr>
                <a:srgbClr val="0033CC"/>
              </a:buClr>
              <a:buFont typeface="Wingdings 2" pitchFamily="-105" charset="2"/>
              <a:buChar char=""/>
            </a:pPr>
            <a:r>
              <a:rPr lang="en-US" sz="2400" b="1" dirty="0" smtClean="0">
                <a:latin typeface="Calibri" pitchFamily="34" charset="0"/>
              </a:rPr>
              <a:t>Provide </a:t>
            </a:r>
            <a:r>
              <a:rPr lang="en-US" sz="2400" b="1" dirty="0">
                <a:latin typeface="Calibri" pitchFamily="34" charset="0"/>
              </a:rPr>
              <a:t>wide </a:t>
            </a:r>
            <a:r>
              <a:rPr lang="en-US" sz="2400" b="1" dirty="0" smtClean="0">
                <a:latin typeface="Calibri" pitchFamily="34" charset="0"/>
              </a:rPr>
              <a:t>broadcast coverage, e.g.  for TV</a:t>
            </a:r>
          </a:p>
          <a:p>
            <a:pPr marL="357188" indent="-357188">
              <a:spcBef>
                <a:spcPct val="50000"/>
              </a:spcBef>
              <a:buClr>
                <a:srgbClr val="0033CC"/>
              </a:buClr>
              <a:buFont typeface="Wingdings 2" pitchFamily="-105" charset="2"/>
              <a:buChar char=""/>
            </a:pPr>
            <a:r>
              <a:rPr lang="en-US" sz="2400" b="1" dirty="0" smtClean="0">
                <a:latin typeface="Calibri" pitchFamily="34" charset="0"/>
              </a:rPr>
              <a:t>Suitable </a:t>
            </a:r>
            <a:r>
              <a:rPr lang="en-US" sz="2400" b="1" dirty="0">
                <a:latin typeface="Calibri" pitchFamily="34" charset="0"/>
              </a:rPr>
              <a:t>for minor routes such as links between small island </a:t>
            </a:r>
            <a:r>
              <a:rPr lang="en-US" sz="2400" b="1" dirty="0" smtClean="0">
                <a:latin typeface="Calibri" pitchFamily="34" charset="0"/>
              </a:rPr>
              <a:t>nations</a:t>
            </a:r>
            <a:endParaRPr lang="en-US" sz="2400" b="1" dirty="0">
              <a:latin typeface="Calibri" pitchFamily="34" charset="0"/>
            </a:endParaRPr>
          </a:p>
          <a:p>
            <a:pPr marL="85725">
              <a:spcBef>
                <a:spcPct val="50000"/>
              </a:spcBef>
              <a:buClr>
                <a:srgbClr val="0033CC"/>
              </a:buClr>
              <a:buFont typeface="Wingdings 2" pitchFamily="-105" charset="2"/>
              <a:buNone/>
            </a:pPr>
            <a:r>
              <a:rPr lang="en-US" sz="2400" b="1" dirty="0">
                <a:solidFill>
                  <a:srgbClr val="FF0000"/>
                </a:solidFill>
                <a:latin typeface="Calibri" pitchFamily="34" charset="0"/>
              </a:rPr>
              <a:t>Carry </a:t>
            </a:r>
            <a:r>
              <a:rPr lang="en-US" sz="2400" b="1" dirty="0" smtClean="0">
                <a:solidFill>
                  <a:srgbClr val="FF0000"/>
                </a:solidFill>
                <a:latin typeface="Calibri" pitchFamily="34" charset="0"/>
              </a:rPr>
              <a:t>&lt;5</a:t>
            </a:r>
            <a:r>
              <a:rPr lang="en-US" sz="2400" b="1" dirty="0">
                <a:solidFill>
                  <a:srgbClr val="FF0000"/>
                </a:solidFill>
                <a:latin typeface="Calibri" pitchFamily="34" charset="0"/>
              </a:rPr>
              <a:t>% of </a:t>
            </a:r>
            <a:r>
              <a:rPr lang="en-US" sz="2400" b="1" dirty="0" smtClean="0">
                <a:solidFill>
                  <a:srgbClr val="FF0000"/>
                </a:solidFill>
                <a:latin typeface="Calibri" pitchFamily="34" charset="0"/>
              </a:rPr>
              <a:t>transoceanic </a:t>
            </a:r>
            <a:r>
              <a:rPr lang="en-US" sz="2400" b="1" dirty="0">
                <a:solidFill>
                  <a:srgbClr val="FF0000"/>
                </a:solidFill>
                <a:latin typeface="Calibri" pitchFamily="34" charset="0"/>
              </a:rPr>
              <a:t>voice </a:t>
            </a:r>
            <a:r>
              <a:rPr lang="en-US" sz="2400" b="1" dirty="0" smtClean="0">
                <a:solidFill>
                  <a:srgbClr val="FF0000"/>
                </a:solidFill>
                <a:latin typeface="Calibri" pitchFamily="34" charset="0"/>
              </a:rPr>
              <a:t>and </a:t>
            </a:r>
            <a:r>
              <a:rPr lang="en-US" sz="2400" b="1" dirty="0">
                <a:solidFill>
                  <a:srgbClr val="FF0000"/>
                </a:solidFill>
                <a:latin typeface="Calibri" pitchFamily="34" charset="0"/>
              </a:rPr>
              <a:t>data </a:t>
            </a:r>
            <a:r>
              <a:rPr lang="en-US" sz="2400" b="1" dirty="0" smtClean="0">
                <a:solidFill>
                  <a:srgbClr val="FF0000"/>
                </a:solidFill>
                <a:latin typeface="Calibri" pitchFamily="34" charset="0"/>
              </a:rPr>
              <a:t>traffic</a:t>
            </a:r>
            <a:endParaRPr lang="en-US" sz="2400" b="1" dirty="0">
              <a:solidFill>
                <a:srgbClr val="FF0000"/>
              </a:solidFill>
              <a:latin typeface="Calibri" pitchFamily="34" charset="0"/>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323528" y="116632"/>
            <a:ext cx="7065717" cy="707886"/>
          </a:xfrm>
          <a:prstGeom prst="rect">
            <a:avLst/>
          </a:prstGeom>
          <a:noFill/>
          <a:ln w="9525">
            <a:noFill/>
            <a:miter lim="800000"/>
            <a:headEnd/>
            <a:tailEnd/>
          </a:ln>
        </p:spPr>
        <p:txBody>
          <a:bodyPr wrap="none">
            <a:spAutoFit/>
          </a:bodyPr>
          <a:lstStyle/>
          <a:p>
            <a:r>
              <a:rPr lang="en-US" sz="4000" b="1" dirty="0" smtClean="0">
                <a:solidFill>
                  <a:schemeClr val="bg1"/>
                </a:solidFill>
                <a:latin typeface="Calibri" pitchFamily="34" charset="0"/>
              </a:rPr>
              <a:t>Main International Cable Routes</a:t>
            </a:r>
            <a:endParaRPr lang="en-US" sz="4000" b="1" dirty="0">
              <a:solidFill>
                <a:schemeClr val="bg1"/>
              </a:solidFill>
              <a:latin typeface="Calibri" pitchFamily="34" charset="0"/>
            </a:endParaRPr>
          </a:p>
        </p:txBody>
      </p:sp>
      <p:sp>
        <p:nvSpPr>
          <p:cNvPr id="14339" name="Text Box 3"/>
          <p:cNvSpPr txBox="1">
            <a:spLocks noChangeArrowheads="1"/>
          </p:cNvSpPr>
          <p:nvPr/>
        </p:nvSpPr>
        <p:spPr bwMode="auto">
          <a:xfrm>
            <a:off x="3851920" y="6488112"/>
            <a:ext cx="1944216" cy="307777"/>
          </a:xfrm>
          <a:prstGeom prst="rect">
            <a:avLst/>
          </a:prstGeom>
          <a:noFill/>
          <a:ln w="9525">
            <a:noFill/>
            <a:miter lim="800000"/>
            <a:headEnd/>
            <a:tailEnd/>
          </a:ln>
        </p:spPr>
        <p:txBody>
          <a:bodyPr wrap="square">
            <a:spAutoFit/>
          </a:bodyPr>
          <a:lstStyle/>
          <a:p>
            <a:r>
              <a:rPr lang="en-US" sz="1400" b="1" i="1" dirty="0">
                <a:solidFill>
                  <a:srgbClr val="000099"/>
                </a:solidFill>
                <a:latin typeface="Calibri" pitchFamily="34" charset="0"/>
              </a:rPr>
              <a:t>Source: </a:t>
            </a:r>
            <a:r>
              <a:rPr lang="en-US" sz="1400" b="1" i="1" dirty="0" smtClean="0">
                <a:solidFill>
                  <a:srgbClr val="000099"/>
                </a:solidFill>
                <a:latin typeface="Calibri" pitchFamily="34" charset="0"/>
              </a:rPr>
              <a:t>TE SubCom</a:t>
            </a:r>
            <a:endParaRPr lang="en-US" sz="1400" b="1" i="1" dirty="0">
              <a:solidFill>
                <a:srgbClr val="000099"/>
              </a:solidFill>
              <a:latin typeface="Calibri" pitchFamily="34" charset="0"/>
            </a:endParaRPr>
          </a:p>
        </p:txBody>
      </p:sp>
      <p:grpSp>
        <p:nvGrpSpPr>
          <p:cNvPr id="17" name="Group 16"/>
          <p:cNvGrpSpPr/>
          <p:nvPr/>
        </p:nvGrpSpPr>
        <p:grpSpPr>
          <a:xfrm>
            <a:off x="755576" y="1052736"/>
            <a:ext cx="7488832" cy="5450232"/>
            <a:chOff x="755576" y="1052736"/>
            <a:chExt cx="7488832" cy="5450232"/>
          </a:xfrm>
        </p:grpSpPr>
        <p:pic>
          <p:nvPicPr>
            <p:cNvPr id="14340" name="Picture 7" descr="Cable Route Tyco.JPG"/>
            <p:cNvPicPr>
              <a:picLocks noChangeAspect="1"/>
            </p:cNvPicPr>
            <p:nvPr/>
          </p:nvPicPr>
          <p:blipFill>
            <a:blip r:embed="rId3" cstate="email">
              <a:lum bright="-20000"/>
              <a:extLst>
                <a:ext uri="{28A0092B-C50C-407E-A947-70E740481C1C}">
                  <a14:useLocalDpi xmlns:a14="http://schemas.microsoft.com/office/drawing/2010/main" xmlns=""/>
                </a:ext>
              </a:extLst>
            </a:blip>
            <a:srcRect/>
            <a:stretch>
              <a:fillRect/>
            </a:stretch>
          </p:blipFill>
          <p:spPr bwMode="auto">
            <a:xfrm>
              <a:off x="755576" y="1052736"/>
              <a:ext cx="7488832" cy="5450232"/>
            </a:xfrm>
            <a:prstGeom prst="rect">
              <a:avLst/>
            </a:prstGeom>
            <a:noFill/>
            <a:ln w="25400">
              <a:noFill/>
              <a:miter lim="800000"/>
              <a:headEnd/>
              <a:tailEnd/>
            </a:ln>
          </p:spPr>
        </p:pic>
        <p:sp>
          <p:nvSpPr>
            <p:cNvPr id="7" name="TextBox 6"/>
            <p:cNvSpPr txBox="1"/>
            <p:nvPr/>
          </p:nvSpPr>
          <p:spPr>
            <a:xfrm>
              <a:off x="4824028" y="6044540"/>
              <a:ext cx="3331739" cy="369332"/>
            </a:xfrm>
            <a:prstGeom prst="rect">
              <a:avLst/>
            </a:prstGeom>
            <a:solidFill>
              <a:schemeClr val="bg1"/>
            </a:solidFill>
            <a:ln>
              <a:solidFill>
                <a:schemeClr val="tx2">
                  <a:lumMod val="75000"/>
                </a:schemeClr>
              </a:solidFill>
            </a:ln>
          </p:spPr>
          <p:txBody>
            <a:bodyPr wrap="square" rtlCol="0">
              <a:spAutoFit/>
            </a:bodyPr>
            <a:lstStyle/>
            <a:p>
              <a:r>
                <a:rPr lang="en-US" dirty="0" smtClean="0"/>
                <a:t>         </a:t>
              </a:r>
              <a:r>
                <a:rPr lang="en-US" sz="1400" b="1" dirty="0" smtClean="0"/>
                <a:t>Submarine Communications Cables</a:t>
              </a:r>
              <a:endParaRPr lang="en-US" sz="1400" b="1" dirty="0"/>
            </a:p>
          </p:txBody>
        </p:sp>
        <p:cxnSp>
          <p:nvCxnSpPr>
            <p:cNvPr id="16" name="Straight Connector 15"/>
            <p:cNvCxnSpPr/>
            <p:nvPr/>
          </p:nvCxnSpPr>
          <p:spPr>
            <a:xfrm>
              <a:off x="4932040" y="6261063"/>
              <a:ext cx="360040" cy="0"/>
            </a:xfrm>
            <a:prstGeom prst="line">
              <a:avLst/>
            </a:prstGeom>
            <a:ln w="19050">
              <a:solidFill>
                <a:srgbClr val="000099"/>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Update2"/>
          <p:cNvPicPr>
            <a:picLocks noChangeAspect="1" noChangeArrowheads="1"/>
          </p:cNvPicPr>
          <p:nvPr/>
        </p:nvPicPr>
        <p:blipFill>
          <a:blip r:embed="rId3" cstate="email">
            <a:lum bright="-6000" contrast="24000"/>
            <a:extLst>
              <a:ext uri="{28A0092B-C50C-407E-A947-70E740481C1C}">
                <a14:useLocalDpi xmlns:a14="http://schemas.microsoft.com/office/drawing/2010/main" xmlns=""/>
              </a:ext>
            </a:extLst>
          </a:blip>
          <a:srcRect/>
          <a:stretch>
            <a:fillRect/>
          </a:stretch>
        </p:blipFill>
        <p:spPr bwMode="auto">
          <a:xfrm>
            <a:off x="200308" y="1166253"/>
            <a:ext cx="3756510" cy="4924648"/>
          </a:xfrm>
          <a:prstGeom prst="rect">
            <a:avLst/>
          </a:prstGeom>
          <a:noFill/>
          <a:ln w="25400">
            <a:solidFill>
              <a:schemeClr val="tx1"/>
            </a:solidFill>
            <a:miter lim="800000"/>
            <a:headEnd/>
            <a:tailEnd/>
          </a:ln>
        </p:spPr>
      </p:pic>
      <p:sp>
        <p:nvSpPr>
          <p:cNvPr id="15363" name="Text Box 3"/>
          <p:cNvSpPr txBox="1">
            <a:spLocks noChangeArrowheads="1"/>
          </p:cNvSpPr>
          <p:nvPr/>
        </p:nvSpPr>
        <p:spPr bwMode="auto">
          <a:xfrm>
            <a:off x="1763688" y="116632"/>
            <a:ext cx="4618124" cy="707886"/>
          </a:xfrm>
          <a:prstGeom prst="rect">
            <a:avLst/>
          </a:prstGeom>
          <a:noFill/>
          <a:ln w="9525">
            <a:noFill/>
            <a:miter lim="800000"/>
            <a:headEnd/>
            <a:tailEnd/>
          </a:ln>
        </p:spPr>
        <p:txBody>
          <a:bodyPr wrap="none">
            <a:spAutoFit/>
          </a:bodyPr>
          <a:lstStyle/>
          <a:p>
            <a:r>
              <a:rPr lang="en-US" sz="4000" b="1" dirty="0" smtClean="0">
                <a:solidFill>
                  <a:schemeClr val="bg1"/>
                </a:solidFill>
                <a:latin typeface="Calibri" pitchFamily="34" charset="0"/>
              </a:rPr>
              <a:t>Coastal Cable Routes</a:t>
            </a:r>
            <a:endParaRPr lang="en-US" sz="4000" b="1" dirty="0">
              <a:solidFill>
                <a:schemeClr val="bg1"/>
              </a:solidFill>
              <a:latin typeface="Calibri" pitchFamily="34" charset="0"/>
            </a:endParaRPr>
          </a:p>
        </p:txBody>
      </p:sp>
      <p:sp>
        <p:nvSpPr>
          <p:cNvPr id="15364" name="Text Box 4"/>
          <p:cNvSpPr txBox="1">
            <a:spLocks noChangeArrowheads="1"/>
          </p:cNvSpPr>
          <p:nvPr/>
        </p:nvSpPr>
        <p:spPr bwMode="auto">
          <a:xfrm>
            <a:off x="179512" y="6119336"/>
            <a:ext cx="3777306" cy="738664"/>
          </a:xfrm>
          <a:prstGeom prst="rect">
            <a:avLst/>
          </a:prstGeom>
          <a:noFill/>
          <a:ln w="9525">
            <a:noFill/>
            <a:miter lim="800000"/>
            <a:headEnd/>
            <a:tailEnd/>
          </a:ln>
        </p:spPr>
        <p:txBody>
          <a:bodyPr wrap="square">
            <a:spAutoFit/>
          </a:bodyPr>
          <a:lstStyle/>
          <a:p>
            <a:pPr algn="ctr"/>
            <a:r>
              <a:rPr lang="en-US" sz="1400" b="1" dirty="0">
                <a:latin typeface="Calibri" pitchFamily="34" charset="0"/>
              </a:rPr>
              <a:t>Chart with protection zone for Southern Cross cable </a:t>
            </a:r>
            <a:r>
              <a:rPr lang="en-US" sz="1400" b="1" dirty="0" smtClean="0">
                <a:latin typeface="Calibri" pitchFamily="34" charset="0"/>
              </a:rPr>
              <a:t>terminal in New Zealand</a:t>
            </a:r>
          </a:p>
          <a:p>
            <a:pPr algn="ctr"/>
            <a:r>
              <a:rPr lang="en-US" sz="1400" b="1" i="1" dirty="0" smtClean="0">
                <a:solidFill>
                  <a:srgbClr val="000099"/>
                </a:solidFill>
                <a:latin typeface="Calibri" pitchFamily="34" charset="0"/>
              </a:rPr>
              <a:t>Source</a:t>
            </a:r>
            <a:r>
              <a:rPr lang="en-US" sz="1400" b="1" i="1" dirty="0">
                <a:solidFill>
                  <a:srgbClr val="000099"/>
                </a:solidFill>
                <a:latin typeface="Calibri" pitchFamily="34" charset="0"/>
              </a:rPr>
              <a:t>: Telecom </a:t>
            </a:r>
            <a:r>
              <a:rPr lang="en-US" sz="1400" b="1" i="1" dirty="0" smtClean="0">
                <a:solidFill>
                  <a:srgbClr val="000099"/>
                </a:solidFill>
                <a:latin typeface="Calibri" pitchFamily="34" charset="0"/>
              </a:rPr>
              <a:t>NZ</a:t>
            </a:r>
            <a:endParaRPr lang="en-US" sz="1400" b="1" i="1" dirty="0">
              <a:solidFill>
                <a:srgbClr val="000099"/>
              </a:solidFill>
              <a:latin typeface="Calibri" pitchFamily="34" charset="0"/>
            </a:endParaRPr>
          </a:p>
        </p:txBody>
      </p:sp>
      <p:sp>
        <p:nvSpPr>
          <p:cNvPr id="15365" name="Text Box 5"/>
          <p:cNvSpPr txBox="1">
            <a:spLocks noChangeArrowheads="1"/>
          </p:cNvSpPr>
          <p:nvPr/>
        </p:nvSpPr>
        <p:spPr bwMode="auto">
          <a:xfrm>
            <a:off x="4072750" y="1689306"/>
            <a:ext cx="4963746" cy="4247317"/>
          </a:xfrm>
          <a:prstGeom prst="rect">
            <a:avLst/>
          </a:prstGeom>
          <a:noFill/>
          <a:ln w="9525">
            <a:noFill/>
            <a:miter lim="800000"/>
            <a:headEnd/>
            <a:tailEnd/>
          </a:ln>
        </p:spPr>
        <p:txBody>
          <a:bodyPr wrap="square">
            <a:spAutoFit/>
          </a:bodyPr>
          <a:lstStyle/>
          <a:p>
            <a:pPr marL="357188" indent="-357188">
              <a:spcBef>
                <a:spcPct val="50000"/>
              </a:spcBef>
              <a:buClr>
                <a:srgbClr val="0033CC"/>
              </a:buClr>
              <a:buFont typeface="Wingdings 2" pitchFamily="-105" charset="2"/>
              <a:buChar char=""/>
            </a:pPr>
            <a:r>
              <a:rPr lang="en-US" sz="2000" b="1" dirty="0" smtClean="0">
                <a:latin typeface="Calibri" pitchFamily="34" charset="0"/>
              </a:rPr>
              <a:t>Near the shore, </a:t>
            </a:r>
            <a:r>
              <a:rPr lang="en-US" sz="2000" b="1" dirty="0">
                <a:latin typeface="Calibri" pitchFamily="34" charset="0"/>
              </a:rPr>
              <a:t>cables need protection from shipping, fishing and other </a:t>
            </a:r>
            <a:r>
              <a:rPr lang="en-US" sz="2000" b="1" dirty="0" smtClean="0">
                <a:latin typeface="Calibri" pitchFamily="34" charset="0"/>
              </a:rPr>
              <a:t>activities</a:t>
            </a:r>
            <a:br>
              <a:rPr lang="en-US" sz="2000" b="1" dirty="0" smtClean="0">
                <a:latin typeface="Calibri" pitchFamily="34" charset="0"/>
              </a:rPr>
            </a:br>
            <a:endParaRPr lang="en-US" sz="2000" b="1" dirty="0">
              <a:latin typeface="Calibri" pitchFamily="34" charset="0"/>
            </a:endParaRPr>
          </a:p>
          <a:p>
            <a:pPr marL="357188" indent="-357188">
              <a:spcBef>
                <a:spcPct val="50000"/>
              </a:spcBef>
              <a:buClr>
                <a:srgbClr val="0033CC"/>
              </a:buClr>
              <a:buFont typeface="Wingdings 2" pitchFamily="-105" charset="2"/>
              <a:buChar char=""/>
            </a:pPr>
            <a:r>
              <a:rPr lang="en-US" sz="2000" b="1" dirty="0" smtClean="0">
                <a:latin typeface="Calibri" pitchFamily="34" charset="0"/>
              </a:rPr>
              <a:t>To </a:t>
            </a:r>
            <a:r>
              <a:rPr lang="en-US" sz="2000" b="1" dirty="0">
                <a:latin typeface="Calibri" pitchFamily="34" charset="0"/>
              </a:rPr>
              <a:t>reduce risk, cables and protection zones are identified on nautical </a:t>
            </a:r>
            <a:r>
              <a:rPr lang="en-US" sz="2000" b="1" dirty="0" smtClean="0">
                <a:latin typeface="Calibri" pitchFamily="34" charset="0"/>
              </a:rPr>
              <a:t>charts</a:t>
            </a:r>
            <a:br>
              <a:rPr lang="en-US" sz="2000" b="1" dirty="0" smtClean="0">
                <a:latin typeface="Calibri" pitchFamily="34" charset="0"/>
              </a:rPr>
            </a:br>
            <a:endParaRPr lang="en-US" sz="2000" b="1" dirty="0">
              <a:latin typeface="Calibri" pitchFamily="34" charset="0"/>
            </a:endParaRPr>
          </a:p>
          <a:p>
            <a:pPr marL="357188" indent="-357188">
              <a:spcBef>
                <a:spcPct val="50000"/>
              </a:spcBef>
              <a:buClr>
                <a:srgbClr val="0033CC"/>
              </a:buClr>
              <a:buFont typeface="Wingdings 2" pitchFamily="-105" charset="2"/>
              <a:buChar char=""/>
            </a:pPr>
            <a:r>
              <a:rPr lang="en-US" sz="2000" b="1" dirty="0" smtClean="0">
                <a:latin typeface="Calibri" pitchFamily="34" charset="0"/>
              </a:rPr>
              <a:t>A cable protection zone </a:t>
            </a:r>
            <a:r>
              <a:rPr lang="en-US" sz="2000" b="1" dirty="0">
                <a:latin typeface="Calibri" pitchFamily="34" charset="0"/>
              </a:rPr>
              <a:t>is a legal entity where activities harmful to cables are </a:t>
            </a:r>
            <a:r>
              <a:rPr lang="en-US" sz="2000" b="1" dirty="0" smtClean="0">
                <a:latin typeface="Calibri" pitchFamily="34" charset="0"/>
              </a:rPr>
              <a:t>banned</a:t>
            </a:r>
            <a:br>
              <a:rPr lang="en-US" sz="2000" b="1" dirty="0" smtClean="0">
                <a:latin typeface="Calibri" pitchFamily="34" charset="0"/>
              </a:rPr>
            </a:br>
            <a:endParaRPr lang="en-US" sz="2000" b="1" dirty="0">
              <a:latin typeface="Calibri" pitchFamily="34" charset="0"/>
            </a:endParaRPr>
          </a:p>
          <a:p>
            <a:pPr marL="357188" indent="-357188">
              <a:spcBef>
                <a:spcPct val="50000"/>
              </a:spcBef>
              <a:buClr>
                <a:srgbClr val="0033CC"/>
              </a:buClr>
              <a:buFont typeface="Wingdings 2" pitchFamily="-105" charset="2"/>
              <a:buChar char=""/>
            </a:pPr>
            <a:r>
              <a:rPr lang="en-US" sz="2000" b="1" dirty="0" smtClean="0">
                <a:latin typeface="Calibri" pitchFamily="34" charset="0"/>
              </a:rPr>
              <a:t>Cable </a:t>
            </a:r>
            <a:r>
              <a:rPr lang="en-US" sz="2000" b="1" dirty="0">
                <a:latin typeface="Calibri" pitchFamily="34" charset="0"/>
              </a:rPr>
              <a:t>burial in water depths </a:t>
            </a:r>
            <a:r>
              <a:rPr lang="en-US" sz="2000" b="1" dirty="0" smtClean="0">
                <a:latin typeface="Calibri" pitchFamily="34" charset="0"/>
              </a:rPr>
              <a:t>up to 2000 </a:t>
            </a:r>
            <a:r>
              <a:rPr lang="en-US" sz="2000" b="1" dirty="0">
                <a:latin typeface="Calibri" pitchFamily="34" charset="0"/>
              </a:rPr>
              <a:t>m is also a key protective </a:t>
            </a:r>
            <a:r>
              <a:rPr lang="en-US" sz="2000" b="1" dirty="0" smtClean="0">
                <a:latin typeface="Calibri" pitchFamily="34" charset="0"/>
              </a:rPr>
              <a:t>measure </a:t>
            </a:r>
            <a:endParaRPr lang="en-US" sz="2000" b="1" dirty="0">
              <a:latin typeface="Calibri" pitchFamily="34" charset="0"/>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323528" y="1268760"/>
            <a:ext cx="8749480" cy="4437499"/>
          </a:xfrm>
          <a:prstGeom prst="rect">
            <a:avLst/>
          </a:prstGeom>
          <a:noFill/>
          <a:ln w="9525">
            <a:noFill/>
            <a:miter lim="800000"/>
            <a:headEnd/>
            <a:tailEnd/>
          </a:ln>
        </p:spPr>
        <p:txBody>
          <a:bodyPr wrap="square">
            <a:spAutoFit/>
          </a:bodyPr>
          <a:lstStyle/>
          <a:p>
            <a:endParaRPr lang="en-US" sz="1000" b="1" dirty="0">
              <a:latin typeface="Calibri" pitchFamily="34" charset="0"/>
            </a:endParaRPr>
          </a:p>
          <a:p>
            <a:pPr>
              <a:buClr>
                <a:srgbClr val="0033CC"/>
              </a:buClr>
              <a:buSzPct val="90000"/>
            </a:pPr>
            <a:r>
              <a:rPr lang="en-US" sz="2400" b="1" dirty="0" smtClean="0">
                <a:latin typeface="Calibri" pitchFamily="34" charset="0"/>
              </a:rPr>
              <a:t>Installing a submarine cable typically </a:t>
            </a:r>
            <a:r>
              <a:rPr lang="en-US" sz="2400" b="1" dirty="0">
                <a:latin typeface="Calibri" pitchFamily="34" charset="0"/>
              </a:rPr>
              <a:t>involves: </a:t>
            </a:r>
            <a:r>
              <a:rPr lang="en-US" sz="2200" b="1" dirty="0" smtClean="0">
                <a:latin typeface="Calibri" pitchFamily="34" charset="0"/>
              </a:rPr>
              <a:t/>
            </a:r>
            <a:br>
              <a:rPr lang="en-US" sz="2200" b="1" dirty="0" smtClean="0">
                <a:latin typeface="Calibri" pitchFamily="34" charset="0"/>
              </a:rPr>
            </a:br>
            <a:endParaRPr lang="en-US" sz="2200" b="1" dirty="0" smtClean="0">
              <a:latin typeface="Calibri" pitchFamily="34" charset="0"/>
            </a:endParaRPr>
          </a:p>
          <a:p>
            <a:pPr marL="800100" lvl="1" indent="-342900">
              <a:spcBef>
                <a:spcPts val="600"/>
              </a:spcBef>
              <a:spcAft>
                <a:spcPts val="600"/>
              </a:spcAft>
              <a:buClr>
                <a:srgbClr val="0000FF"/>
              </a:buClr>
              <a:buFont typeface="Wingdings 2" pitchFamily="-105" charset="2"/>
              <a:buChar char=""/>
            </a:pPr>
            <a:r>
              <a:rPr lang="en-US" sz="2200" b="1" dirty="0" smtClean="0">
                <a:latin typeface="Calibri" pitchFamily="34" charset="0"/>
              </a:rPr>
              <a:t>Selection of provisional route</a:t>
            </a:r>
            <a:endParaRPr lang="en-US" sz="2200" b="1" dirty="0">
              <a:latin typeface="Calibri" pitchFamily="34" charset="0"/>
            </a:endParaRPr>
          </a:p>
          <a:p>
            <a:pPr marL="800100" lvl="1" indent="-342900">
              <a:spcBef>
                <a:spcPts val="600"/>
              </a:spcBef>
              <a:spcAft>
                <a:spcPts val="600"/>
              </a:spcAft>
              <a:buClr>
                <a:srgbClr val="0000FF"/>
              </a:buClr>
              <a:buFont typeface="Wingdings 2" pitchFamily="-105" charset="2"/>
              <a:buChar char=""/>
            </a:pPr>
            <a:r>
              <a:rPr lang="en-US" sz="2200" b="1" dirty="0" smtClean="0">
                <a:latin typeface="Calibri" pitchFamily="34" charset="0"/>
              </a:rPr>
              <a:t>Obtaining permission from the relevant authorities</a:t>
            </a:r>
          </a:p>
          <a:p>
            <a:pPr marL="800100" lvl="1" indent="-342900">
              <a:spcBef>
                <a:spcPts val="600"/>
              </a:spcBef>
              <a:spcAft>
                <a:spcPts val="600"/>
              </a:spcAft>
              <a:buClr>
                <a:srgbClr val="0000FF"/>
              </a:buClr>
              <a:buFont typeface="Wingdings 2" pitchFamily="-105" charset="2"/>
              <a:buChar char=""/>
            </a:pPr>
            <a:r>
              <a:rPr lang="en-US" sz="2200" b="1" dirty="0" smtClean="0">
                <a:latin typeface="Calibri" pitchFamily="34" charset="0"/>
              </a:rPr>
              <a:t>Full </a:t>
            </a:r>
            <a:r>
              <a:rPr lang="en-US" sz="2200" b="1" dirty="0">
                <a:latin typeface="Calibri" pitchFamily="34" charset="0"/>
              </a:rPr>
              <a:t>survey of route </a:t>
            </a:r>
            <a:r>
              <a:rPr lang="en-US" sz="2200" b="1" dirty="0" smtClean="0">
                <a:latin typeface="Calibri" pitchFamily="34" charset="0"/>
              </a:rPr>
              <a:t>and </a:t>
            </a:r>
            <a:r>
              <a:rPr lang="en-US" sz="2200" b="1" dirty="0">
                <a:latin typeface="Calibri" pitchFamily="34" charset="0"/>
              </a:rPr>
              <a:t>its final </a:t>
            </a:r>
            <a:r>
              <a:rPr lang="en-US" sz="2200" b="1" dirty="0" smtClean="0">
                <a:latin typeface="Calibri" pitchFamily="34" charset="0"/>
              </a:rPr>
              <a:t>selection</a:t>
            </a:r>
            <a:endParaRPr lang="en-US" sz="2200" b="1" dirty="0">
              <a:latin typeface="Calibri" pitchFamily="34" charset="0"/>
            </a:endParaRPr>
          </a:p>
          <a:p>
            <a:pPr marL="800100" lvl="1" indent="-342900">
              <a:spcBef>
                <a:spcPts val="600"/>
              </a:spcBef>
              <a:spcAft>
                <a:spcPts val="600"/>
              </a:spcAft>
              <a:buClr>
                <a:srgbClr val="0000FF"/>
              </a:buClr>
              <a:buFont typeface="Wingdings 2" pitchFamily="-105" charset="2"/>
              <a:buChar char=""/>
            </a:pPr>
            <a:r>
              <a:rPr lang="en-US" sz="2200" b="1" dirty="0">
                <a:latin typeface="Calibri" pitchFamily="34" charset="0"/>
              </a:rPr>
              <a:t>D</a:t>
            </a:r>
            <a:r>
              <a:rPr lang="en-US" sz="2200" b="1" dirty="0" smtClean="0">
                <a:latin typeface="Calibri" pitchFamily="34" charset="0"/>
              </a:rPr>
              <a:t>esign </a:t>
            </a:r>
            <a:r>
              <a:rPr lang="en-US" sz="2200" b="1" dirty="0">
                <a:latin typeface="Calibri" pitchFamily="34" charset="0"/>
              </a:rPr>
              <a:t>cable </a:t>
            </a:r>
            <a:r>
              <a:rPr lang="en-US" sz="2200" b="1" dirty="0" smtClean="0">
                <a:latin typeface="Calibri" pitchFamily="34" charset="0"/>
              </a:rPr>
              <a:t>system to </a:t>
            </a:r>
            <a:r>
              <a:rPr lang="en-US" sz="2200" b="1" dirty="0">
                <a:latin typeface="Calibri" pitchFamily="34" charset="0"/>
              </a:rPr>
              <a:t>meet </a:t>
            </a:r>
            <a:r>
              <a:rPr lang="en-US" sz="2200" b="1" dirty="0" smtClean="0">
                <a:latin typeface="Calibri" pitchFamily="34" charset="0"/>
              </a:rPr>
              <a:t>conditions of selected route</a:t>
            </a:r>
            <a:endParaRPr lang="en-US" sz="2200" b="1" dirty="0">
              <a:latin typeface="Calibri" pitchFamily="34" charset="0"/>
            </a:endParaRPr>
          </a:p>
          <a:p>
            <a:pPr marL="800100" lvl="1" indent="-342900">
              <a:spcBef>
                <a:spcPts val="600"/>
              </a:spcBef>
              <a:spcAft>
                <a:spcPts val="600"/>
              </a:spcAft>
              <a:buClr>
                <a:srgbClr val="0000FF"/>
              </a:buClr>
              <a:buFont typeface="Wingdings 2" pitchFamily="-105" charset="2"/>
              <a:buChar char=""/>
            </a:pPr>
            <a:r>
              <a:rPr lang="en-US" sz="2200" b="1" dirty="0" smtClean="0">
                <a:latin typeface="Calibri" pitchFamily="34" charset="0"/>
              </a:rPr>
              <a:t>Laying the cable, including burial in appropriate areas</a:t>
            </a:r>
            <a:endParaRPr lang="en-US" sz="2200" b="1" dirty="0">
              <a:latin typeface="Calibri" pitchFamily="34" charset="0"/>
            </a:endParaRPr>
          </a:p>
          <a:p>
            <a:pPr marL="800100" lvl="1" indent="-342900">
              <a:spcBef>
                <a:spcPts val="600"/>
              </a:spcBef>
              <a:spcAft>
                <a:spcPts val="600"/>
              </a:spcAft>
              <a:buClr>
                <a:srgbClr val="0000FF"/>
              </a:buClr>
              <a:buFont typeface="Wingdings 2" pitchFamily="-105" charset="2"/>
              <a:buChar char=""/>
            </a:pPr>
            <a:r>
              <a:rPr lang="en-US" sz="2200" b="1" dirty="0">
                <a:latin typeface="Calibri" pitchFamily="34" charset="0"/>
              </a:rPr>
              <a:t>In some cases, a post-lay inspection may be necessary</a:t>
            </a:r>
          </a:p>
          <a:p>
            <a:pPr marL="800100" lvl="1" indent="-342900">
              <a:spcBef>
                <a:spcPts val="600"/>
              </a:spcBef>
              <a:spcAft>
                <a:spcPts val="600"/>
              </a:spcAft>
              <a:buClr>
                <a:srgbClr val="0000FF"/>
              </a:buClr>
              <a:buFont typeface="Wingdings 2" pitchFamily="-105" charset="2"/>
              <a:buChar char=""/>
            </a:pPr>
            <a:r>
              <a:rPr lang="en-US" sz="2200" b="1" dirty="0" smtClean="0">
                <a:latin typeface="Calibri" pitchFamily="34" charset="0"/>
              </a:rPr>
              <a:t>Notification </a:t>
            </a:r>
            <a:r>
              <a:rPr lang="en-US" sz="2200" b="1" dirty="0">
                <a:latin typeface="Calibri" pitchFamily="34" charset="0"/>
              </a:rPr>
              <a:t>of cable </a:t>
            </a:r>
            <a:r>
              <a:rPr lang="en-US" sz="2200" b="1" dirty="0" smtClean="0">
                <a:latin typeface="Calibri" pitchFamily="34" charset="0"/>
              </a:rPr>
              <a:t>position to other marine users</a:t>
            </a:r>
            <a:endParaRPr lang="en-US" sz="2200" b="1" dirty="0">
              <a:latin typeface="Calibri" pitchFamily="34" charset="0"/>
            </a:endParaRPr>
          </a:p>
        </p:txBody>
      </p:sp>
      <p:sp>
        <p:nvSpPr>
          <p:cNvPr id="4" name="Rectangle 3"/>
          <p:cNvSpPr/>
          <p:nvPr/>
        </p:nvSpPr>
        <p:spPr>
          <a:xfrm>
            <a:off x="542216" y="116632"/>
            <a:ext cx="6212406" cy="707886"/>
          </a:xfrm>
          <a:prstGeom prst="rect">
            <a:avLst/>
          </a:prstGeom>
        </p:spPr>
        <p:txBody>
          <a:bodyPr wrap="none">
            <a:spAutoFit/>
          </a:bodyPr>
          <a:lstStyle/>
          <a:p>
            <a:pPr algn="ctr"/>
            <a:r>
              <a:rPr lang="en-US" sz="4000" b="1" dirty="0" smtClean="0">
                <a:solidFill>
                  <a:schemeClr val="bg1"/>
                </a:solidFill>
                <a:latin typeface="Calibri" pitchFamily="34" charset="0"/>
              </a:rPr>
              <a:t>Installing a Submarine Cable</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Multibeam Tang pic"/>
          <p:cNvPicPr>
            <a:picLocks noChangeAspect="1" noChangeArrowheads="1"/>
          </p:cNvPicPr>
          <p:nvPr/>
        </p:nvPicPr>
        <p:blipFill>
          <a:blip r:embed="rId3" cstate="print"/>
          <a:srcRect/>
          <a:stretch>
            <a:fillRect/>
          </a:stretch>
        </p:blipFill>
        <p:spPr bwMode="auto">
          <a:xfrm>
            <a:off x="971600" y="1916832"/>
            <a:ext cx="7107125" cy="4366066"/>
          </a:xfrm>
          <a:prstGeom prst="rect">
            <a:avLst/>
          </a:prstGeom>
          <a:noFill/>
          <a:ln w="25400">
            <a:solidFill>
              <a:schemeClr val="tx1"/>
            </a:solidFill>
            <a:miter lim="800000"/>
            <a:headEnd/>
            <a:tailEnd/>
          </a:ln>
        </p:spPr>
      </p:pic>
      <p:sp>
        <p:nvSpPr>
          <p:cNvPr id="17411" name="Text Box 3"/>
          <p:cNvSpPr txBox="1">
            <a:spLocks noChangeArrowheads="1"/>
          </p:cNvSpPr>
          <p:nvPr/>
        </p:nvSpPr>
        <p:spPr bwMode="auto">
          <a:xfrm>
            <a:off x="1" y="344835"/>
            <a:ext cx="7307709" cy="456407"/>
          </a:xfrm>
          <a:prstGeom prst="rect">
            <a:avLst/>
          </a:prstGeom>
          <a:noFill/>
          <a:ln w="9525">
            <a:noFill/>
            <a:miter lim="800000"/>
            <a:headEnd/>
            <a:tailEnd/>
          </a:ln>
        </p:spPr>
        <p:txBody>
          <a:bodyPr wrap="square">
            <a:spAutoFit/>
          </a:bodyPr>
          <a:lstStyle/>
          <a:p>
            <a:pPr algn="ctr">
              <a:lnSpc>
                <a:spcPts val="2763"/>
              </a:lnSpc>
            </a:pPr>
            <a:r>
              <a:rPr lang="en-US" sz="4000" b="1" dirty="0" smtClean="0">
                <a:solidFill>
                  <a:schemeClr val="bg1"/>
                </a:solidFill>
                <a:latin typeface="Calibri" pitchFamily="34" charset="0"/>
              </a:rPr>
              <a:t>Cable Route Survey</a:t>
            </a:r>
            <a:endParaRPr lang="en-US" sz="4000" b="1" dirty="0">
              <a:solidFill>
                <a:schemeClr val="bg1"/>
              </a:solidFill>
              <a:latin typeface="Calibri" pitchFamily="34" charset="0"/>
            </a:endParaRPr>
          </a:p>
        </p:txBody>
      </p:sp>
      <p:sp>
        <p:nvSpPr>
          <p:cNvPr id="6" name="Text Box 3"/>
          <p:cNvSpPr txBox="1">
            <a:spLocks noChangeArrowheads="1"/>
          </p:cNvSpPr>
          <p:nvPr/>
        </p:nvSpPr>
        <p:spPr bwMode="auto">
          <a:xfrm>
            <a:off x="971600" y="1052736"/>
            <a:ext cx="7107124" cy="707886"/>
          </a:xfrm>
          <a:prstGeom prst="rect">
            <a:avLst/>
          </a:prstGeom>
          <a:noFill/>
          <a:ln w="9525">
            <a:noFill/>
            <a:miter lim="800000"/>
            <a:headEnd/>
            <a:tailEnd/>
          </a:ln>
        </p:spPr>
        <p:txBody>
          <a:bodyPr wrap="square">
            <a:spAutoFit/>
          </a:bodyPr>
          <a:lstStyle/>
          <a:p>
            <a:pPr algn="ctr">
              <a:defRPr/>
            </a:pPr>
            <a:r>
              <a:rPr lang="en-GB" sz="2000" b="1" dirty="0">
                <a:latin typeface="+mj-lt"/>
              </a:rPr>
              <a:t>Cable routes are carefully surveyed and selected </a:t>
            </a:r>
            <a:r>
              <a:rPr lang="en-GB" sz="2000" b="1" dirty="0" smtClean="0">
                <a:latin typeface="+mj-lt"/>
              </a:rPr>
              <a:t>to </a:t>
            </a:r>
            <a:r>
              <a:rPr lang="en-GB" sz="2000" b="1" dirty="0">
                <a:latin typeface="+mj-lt"/>
              </a:rPr>
              <a:t>minimize environmental impacts and maximize cable protection</a:t>
            </a:r>
            <a:endParaRPr lang="en-US" sz="2000" b="1" dirty="0">
              <a:latin typeface="+mj-lt"/>
            </a:endParaRPr>
          </a:p>
        </p:txBody>
      </p:sp>
      <p:sp>
        <p:nvSpPr>
          <p:cNvPr id="7" name="Text Box 4"/>
          <p:cNvSpPr txBox="1">
            <a:spLocks noChangeArrowheads="1"/>
          </p:cNvSpPr>
          <p:nvPr/>
        </p:nvSpPr>
        <p:spPr bwMode="auto">
          <a:xfrm>
            <a:off x="1027088" y="6301545"/>
            <a:ext cx="6984776" cy="523220"/>
          </a:xfrm>
          <a:prstGeom prst="rect">
            <a:avLst/>
          </a:prstGeom>
          <a:noFill/>
          <a:ln w="9525">
            <a:noFill/>
            <a:miter lim="800000"/>
            <a:headEnd/>
            <a:tailEnd/>
          </a:ln>
        </p:spPr>
        <p:txBody>
          <a:bodyPr wrap="square">
            <a:spAutoFit/>
          </a:bodyPr>
          <a:lstStyle/>
          <a:p>
            <a:pPr algn="ctr" eaLnBrk="1" hangingPunct="1">
              <a:defRPr/>
            </a:pPr>
            <a:r>
              <a:rPr lang="en-US" sz="1400" b="1" dirty="0">
                <a:latin typeface="+mj-lt"/>
              </a:rPr>
              <a:t>Seabed mapping systems accurately chart depth, </a:t>
            </a:r>
            <a:r>
              <a:rPr lang="en-US" sz="1400" b="1" dirty="0" smtClean="0">
                <a:latin typeface="+mj-lt"/>
              </a:rPr>
              <a:t>topography, slope </a:t>
            </a:r>
            <a:r>
              <a:rPr lang="en-US" sz="1400" b="1" dirty="0">
                <a:latin typeface="+mj-lt"/>
              </a:rPr>
              <a:t>angles </a:t>
            </a:r>
            <a:r>
              <a:rPr lang="en-US" sz="1400" b="1" dirty="0" smtClean="0">
                <a:latin typeface="+mj-lt"/>
              </a:rPr>
              <a:t>and seabed type</a:t>
            </a:r>
          </a:p>
          <a:p>
            <a:pPr algn="ctr" eaLnBrk="1" hangingPunct="1">
              <a:defRPr/>
            </a:pPr>
            <a:r>
              <a:rPr lang="en-US" sz="1400" b="1" i="1" dirty="0" smtClean="0">
                <a:solidFill>
                  <a:srgbClr val="000099"/>
                </a:solidFill>
                <a:latin typeface="+mj-lt"/>
              </a:rPr>
              <a:t>Source: NIWA</a:t>
            </a:r>
            <a:endParaRPr lang="en-US" sz="1400" b="1" i="1" dirty="0">
              <a:solidFill>
                <a:srgbClr val="000099"/>
              </a:solidFill>
              <a:latin typeface="+mj-lt"/>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1143000" y="1340768"/>
            <a:ext cx="6957392" cy="5047536"/>
          </a:xfrm>
          <a:prstGeom prst="rect">
            <a:avLst/>
          </a:prstGeom>
          <a:noFill/>
          <a:ln w="9525">
            <a:noFill/>
            <a:miter lim="800000"/>
            <a:headEnd/>
            <a:tailEnd/>
          </a:ln>
        </p:spPr>
        <p:txBody>
          <a:bodyPr wrap="square">
            <a:spAutoFit/>
          </a:bodyPr>
          <a:lstStyle/>
          <a:p>
            <a:pPr marL="442913" indent="-442913">
              <a:spcBef>
                <a:spcPct val="50000"/>
              </a:spcBef>
              <a:buClr>
                <a:srgbClr val="0033CC"/>
              </a:buClr>
              <a:buFont typeface="Wingdings 2" pitchFamily="-105" charset="2"/>
              <a:buChar char=""/>
            </a:pPr>
            <a:r>
              <a:rPr lang="en-US" sz="2800" b="1" dirty="0" smtClean="0">
                <a:latin typeface="Calibri" pitchFamily="34" charset="0"/>
              </a:rPr>
              <a:t>A Brief History</a:t>
            </a:r>
          </a:p>
          <a:p>
            <a:pPr marL="442913" indent="-442913">
              <a:spcBef>
                <a:spcPct val="50000"/>
              </a:spcBef>
              <a:buClr>
                <a:srgbClr val="0033CC"/>
              </a:buClr>
              <a:buFont typeface="Wingdings 2" pitchFamily="-105" charset="2"/>
              <a:buChar char=""/>
            </a:pPr>
            <a:r>
              <a:rPr lang="en-US" sz="2800" b="1" dirty="0" smtClean="0">
                <a:latin typeface="Calibri" pitchFamily="34" charset="0"/>
              </a:rPr>
              <a:t>How Submarine Cables Work</a:t>
            </a:r>
          </a:p>
          <a:p>
            <a:pPr marL="442913" indent="-442913">
              <a:spcBef>
                <a:spcPct val="50000"/>
              </a:spcBef>
              <a:buClr>
                <a:srgbClr val="0033CC"/>
              </a:buClr>
              <a:buFont typeface="Wingdings 2" pitchFamily="-105" charset="2"/>
              <a:buChar char=""/>
            </a:pPr>
            <a:r>
              <a:rPr lang="en-US" sz="2800" b="1" dirty="0">
                <a:latin typeface="Calibri" pitchFamily="34" charset="0"/>
              </a:rPr>
              <a:t>Submarine Cables and Satellites</a:t>
            </a:r>
          </a:p>
          <a:p>
            <a:pPr marL="442913" indent="-442913">
              <a:spcBef>
                <a:spcPct val="50000"/>
              </a:spcBef>
              <a:buClr>
                <a:srgbClr val="0033CC"/>
              </a:buClr>
              <a:buFont typeface="Wingdings 2" pitchFamily="-105" charset="2"/>
              <a:buChar char=""/>
            </a:pPr>
            <a:r>
              <a:rPr lang="en-US" sz="2800" b="1" dirty="0" smtClean="0">
                <a:latin typeface="Calibri" pitchFamily="34" charset="0"/>
              </a:rPr>
              <a:t>Installing a Submarine Cable</a:t>
            </a:r>
          </a:p>
          <a:p>
            <a:pPr marL="442913" indent="-442913">
              <a:spcBef>
                <a:spcPct val="50000"/>
              </a:spcBef>
              <a:buClr>
                <a:srgbClr val="0033CC"/>
              </a:buClr>
              <a:buFont typeface="Wingdings 2" pitchFamily="-105" charset="2"/>
              <a:buChar char=""/>
            </a:pPr>
            <a:r>
              <a:rPr lang="en-US" sz="2800" b="1" dirty="0" smtClean="0">
                <a:latin typeface="Calibri" pitchFamily="34" charset="0"/>
              </a:rPr>
              <a:t>Submarine Cables </a:t>
            </a:r>
            <a:r>
              <a:rPr lang="en-US" sz="2800" b="1" dirty="0">
                <a:latin typeface="Calibri" pitchFamily="34" charset="0"/>
              </a:rPr>
              <a:t>and </a:t>
            </a:r>
            <a:r>
              <a:rPr lang="en-US" sz="2800" b="1" dirty="0" smtClean="0">
                <a:latin typeface="Calibri" pitchFamily="34" charset="0"/>
              </a:rPr>
              <a:t>the Law</a:t>
            </a:r>
          </a:p>
          <a:p>
            <a:pPr marL="442913" indent="-442913">
              <a:spcBef>
                <a:spcPct val="50000"/>
              </a:spcBef>
              <a:buClr>
                <a:srgbClr val="0033CC"/>
              </a:buClr>
              <a:buFont typeface="Wingdings 2" pitchFamily="-105" charset="2"/>
              <a:buChar char=""/>
            </a:pPr>
            <a:r>
              <a:rPr lang="en-US" sz="2800" b="1" dirty="0" smtClean="0">
                <a:latin typeface="Calibri" pitchFamily="34" charset="0"/>
              </a:rPr>
              <a:t>Submarine Cables </a:t>
            </a:r>
            <a:r>
              <a:rPr lang="en-US" sz="2800" b="1" dirty="0">
                <a:latin typeface="Calibri" pitchFamily="34" charset="0"/>
              </a:rPr>
              <a:t>and </a:t>
            </a:r>
            <a:r>
              <a:rPr lang="en-US" sz="2800" b="1" dirty="0" smtClean="0">
                <a:latin typeface="Calibri" pitchFamily="34" charset="0"/>
              </a:rPr>
              <a:t>the Environment</a:t>
            </a:r>
          </a:p>
          <a:p>
            <a:pPr marL="442913" indent="-442913">
              <a:spcBef>
                <a:spcPct val="50000"/>
              </a:spcBef>
              <a:buClr>
                <a:srgbClr val="0033CC"/>
              </a:buClr>
              <a:buFont typeface="Wingdings 2" pitchFamily="-105" charset="2"/>
              <a:buChar char=""/>
            </a:pPr>
            <a:r>
              <a:rPr lang="en-US" sz="2800" b="1" dirty="0" smtClean="0">
                <a:latin typeface="Calibri" pitchFamily="34" charset="0"/>
              </a:rPr>
              <a:t>Effects of Human Activities</a:t>
            </a:r>
          </a:p>
          <a:p>
            <a:pPr marL="442913" indent="-442913">
              <a:spcBef>
                <a:spcPct val="50000"/>
              </a:spcBef>
              <a:buClr>
                <a:srgbClr val="0033CC"/>
              </a:buClr>
              <a:buFont typeface="Wingdings 2" pitchFamily="-105" charset="2"/>
              <a:buChar char=""/>
            </a:pPr>
            <a:r>
              <a:rPr lang="en-US" sz="2800" b="1" dirty="0" smtClean="0">
                <a:latin typeface="Calibri" pitchFamily="34" charset="0"/>
              </a:rPr>
              <a:t>Submarine Cables </a:t>
            </a:r>
            <a:r>
              <a:rPr lang="en-US" sz="2800" b="1" dirty="0">
                <a:latin typeface="Calibri" pitchFamily="34" charset="0"/>
              </a:rPr>
              <a:t>and t</a:t>
            </a:r>
            <a:r>
              <a:rPr lang="en-US" sz="2800" b="1" dirty="0" smtClean="0">
                <a:latin typeface="Calibri" pitchFamily="34" charset="0"/>
              </a:rPr>
              <a:t>he Future</a:t>
            </a:r>
            <a:endParaRPr lang="en-US" sz="2800" b="1" dirty="0">
              <a:latin typeface="Calibri" pitchFamily="34" charset="0"/>
            </a:endParaRPr>
          </a:p>
        </p:txBody>
      </p:sp>
      <p:sp>
        <p:nvSpPr>
          <p:cNvPr id="4099" name="Text Box 3"/>
          <p:cNvSpPr txBox="1">
            <a:spLocks noChangeArrowheads="1"/>
          </p:cNvSpPr>
          <p:nvPr/>
        </p:nvSpPr>
        <p:spPr bwMode="auto">
          <a:xfrm>
            <a:off x="3352800" y="116632"/>
            <a:ext cx="2086084" cy="707886"/>
          </a:xfrm>
          <a:prstGeom prst="rect">
            <a:avLst/>
          </a:prstGeom>
          <a:noFill/>
          <a:ln w="38100" cmpd="dbl">
            <a:noFill/>
            <a:miter lim="800000"/>
            <a:headEnd/>
            <a:tailEnd/>
          </a:ln>
        </p:spPr>
        <p:txBody>
          <a:bodyPr wrap="none">
            <a:spAutoFit/>
          </a:bodyPr>
          <a:lstStyle/>
          <a:p>
            <a:r>
              <a:rPr lang="en-US" sz="4000" b="1" dirty="0" smtClean="0">
                <a:solidFill>
                  <a:schemeClr val="bg1"/>
                </a:solidFill>
                <a:latin typeface="+mj-lt"/>
                <a:cs typeface="Arial" pitchFamily="34" charset="0"/>
              </a:rPr>
              <a:t>Contents</a:t>
            </a:r>
            <a:endParaRPr lang="en-US" sz="4000" b="1" dirty="0">
              <a:solidFill>
                <a:schemeClr val="bg1"/>
              </a:solidFill>
              <a:latin typeface="+mj-lt"/>
              <a:cs typeface="Arial" pitchFamily="34" charset="0"/>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366877" y="116632"/>
            <a:ext cx="2834750" cy="707886"/>
          </a:xfrm>
          <a:prstGeom prst="rect">
            <a:avLst/>
          </a:prstGeom>
        </p:spPr>
        <p:txBody>
          <a:bodyPr wrap="none">
            <a:spAutoFit/>
          </a:bodyPr>
          <a:lstStyle/>
          <a:p>
            <a:pPr algn="ctr"/>
            <a:r>
              <a:rPr lang="en-US" sz="4000" b="1" dirty="0" smtClean="0">
                <a:solidFill>
                  <a:schemeClr val="bg1"/>
                </a:solidFill>
                <a:latin typeface="Calibri" pitchFamily="34" charset="0"/>
              </a:rPr>
              <a:t>Cable Laying</a:t>
            </a:r>
            <a:endParaRPr lang="en-US" sz="4000" b="1" dirty="0">
              <a:solidFill>
                <a:schemeClr val="bg1"/>
              </a:solidFill>
              <a:latin typeface="Calibri" pitchFamily="34" charset="0"/>
            </a:endParaRPr>
          </a:p>
        </p:txBody>
      </p:sp>
      <p:sp>
        <p:nvSpPr>
          <p:cNvPr id="5" name="Text Box 4"/>
          <p:cNvSpPr txBox="1">
            <a:spLocks noChangeArrowheads="1"/>
          </p:cNvSpPr>
          <p:nvPr/>
        </p:nvSpPr>
        <p:spPr bwMode="auto">
          <a:xfrm>
            <a:off x="2890695" y="6361336"/>
            <a:ext cx="3489610" cy="307777"/>
          </a:xfrm>
          <a:prstGeom prst="rect">
            <a:avLst/>
          </a:prstGeom>
          <a:noFill/>
          <a:ln w="9525">
            <a:noFill/>
            <a:miter lim="800000"/>
            <a:headEnd/>
            <a:tailEnd/>
          </a:ln>
        </p:spPr>
        <p:txBody>
          <a:bodyPr wrap="none">
            <a:spAutoFit/>
          </a:bodyPr>
          <a:lstStyle/>
          <a:p>
            <a:r>
              <a:rPr lang="en-US" sz="1400" b="1" i="1" dirty="0">
                <a:solidFill>
                  <a:srgbClr val="000099"/>
                </a:solidFill>
                <a:latin typeface="Calibri" pitchFamily="34" charset="0"/>
              </a:rPr>
              <a:t>Source: Alcatel-Lucent Submarine </a:t>
            </a:r>
            <a:r>
              <a:rPr lang="en-US" sz="1400" b="1" i="1" dirty="0" smtClean="0">
                <a:solidFill>
                  <a:srgbClr val="000099"/>
                </a:solidFill>
                <a:latin typeface="Calibri" pitchFamily="34" charset="0"/>
              </a:rPr>
              <a:t>Networks</a:t>
            </a:r>
            <a:endParaRPr lang="en-US" sz="1400" b="1" i="1" dirty="0">
              <a:solidFill>
                <a:srgbClr val="000099"/>
              </a:solidFill>
              <a:latin typeface="Calibri" pitchFamily="34" charset="0"/>
            </a:endParaRPr>
          </a:p>
        </p:txBody>
      </p:sp>
      <p:sp>
        <p:nvSpPr>
          <p:cNvPr id="2" name="Text Box 3"/>
          <p:cNvSpPr txBox="1">
            <a:spLocks noChangeArrowheads="1"/>
          </p:cNvSpPr>
          <p:nvPr/>
        </p:nvSpPr>
        <p:spPr bwMode="auto">
          <a:xfrm>
            <a:off x="113766" y="1124744"/>
            <a:ext cx="8964488" cy="1477328"/>
          </a:xfrm>
          <a:prstGeom prst="rect">
            <a:avLst/>
          </a:prstGeom>
          <a:noFill/>
          <a:ln w="9525">
            <a:noFill/>
            <a:miter lim="800000"/>
            <a:headEnd/>
            <a:tailEnd/>
          </a:ln>
        </p:spPr>
        <p:txBody>
          <a:bodyPr wrap="square">
            <a:spAutoFit/>
          </a:bodyPr>
          <a:lstStyle/>
          <a:p>
            <a:pPr marL="357188" indent="-357188">
              <a:spcBef>
                <a:spcPts val="600"/>
              </a:spcBef>
              <a:spcAft>
                <a:spcPts val="600"/>
              </a:spcAft>
              <a:buClr>
                <a:srgbClr val="0033CC"/>
              </a:buClr>
              <a:buFont typeface="Wingdings 2" pitchFamily="-105" charset="2"/>
              <a:buChar char=""/>
            </a:pPr>
            <a:r>
              <a:rPr lang="en-GB" sz="2000" b="1" dirty="0" smtClean="0">
                <a:latin typeface="Calibri" pitchFamily="34" charset="0"/>
              </a:rPr>
              <a:t>Guided </a:t>
            </a:r>
            <a:r>
              <a:rPr lang="en-GB" sz="2000" b="1" dirty="0">
                <a:latin typeface="Calibri" pitchFamily="34" charset="0"/>
              </a:rPr>
              <a:t>by the route </a:t>
            </a:r>
            <a:r>
              <a:rPr lang="en-GB" sz="2000" b="1" dirty="0" smtClean="0">
                <a:latin typeface="Calibri" pitchFamily="34" charset="0"/>
              </a:rPr>
              <a:t>survey, specially designed </a:t>
            </a:r>
            <a:r>
              <a:rPr lang="en-US" sz="2000" b="1" dirty="0" smtClean="0">
                <a:latin typeface="Calibri" pitchFamily="34" charset="0"/>
              </a:rPr>
              <a:t>ships are used to accurately place cables on or beneath the seabed</a:t>
            </a:r>
          </a:p>
          <a:p>
            <a:pPr marL="357188" indent="-357188">
              <a:spcBef>
                <a:spcPts val="600"/>
              </a:spcBef>
              <a:spcAft>
                <a:spcPts val="600"/>
              </a:spcAft>
              <a:buClr>
                <a:srgbClr val="0033CC"/>
              </a:buClr>
              <a:buFont typeface="Wingdings 2" pitchFamily="-105" charset="2"/>
              <a:buChar char=""/>
            </a:pPr>
            <a:r>
              <a:rPr lang="en-US" sz="2000" b="1" dirty="0" smtClean="0">
                <a:latin typeface="Calibri" pitchFamily="34" charset="0"/>
              </a:rPr>
              <a:t>Shallow water laying may be aided by divers ; Deep water laying may involve remotely operated vehicles</a:t>
            </a:r>
            <a:endParaRPr lang="en-US" sz="2000" b="1" dirty="0">
              <a:latin typeface="Calibri" pitchFamily="34" charset="0"/>
            </a:endParaRPr>
          </a:p>
        </p:txBody>
      </p:sp>
      <p:pic>
        <p:nvPicPr>
          <p:cNvPr id="6" name="laying A.mp4">
            <a:hlinkClick r:id="" action="ppaction://media"/>
          </p:cNvPr>
          <p:cNvPicPr>
            <a:picLocks noRot="1" noChangeAspect="1"/>
          </p:cNvPicPr>
          <p:nvPr>
            <a:videoFile r:link="rId1"/>
          </p:nvPr>
        </p:nvPicPr>
        <p:blipFill>
          <a:blip r:embed="rId4" cstate="print"/>
          <a:stretch>
            <a:fillRect/>
          </a:stretch>
        </p:blipFill>
        <p:spPr>
          <a:xfrm>
            <a:off x="2555776" y="2708920"/>
            <a:ext cx="4548336" cy="3411252"/>
          </a:xfrm>
          <a:prstGeom prst="rect">
            <a:avLst/>
          </a:prstGeom>
        </p:spPr>
      </p:pic>
    </p:spTree>
    <p:extLst>
      <p:ext uri="{BB962C8B-B14F-4D97-AF65-F5344CB8AC3E}">
        <p14:creationId xmlns:p14="http://schemas.microsoft.com/office/powerpoint/2010/main" xmlns="" val="2481350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2531765" y="115719"/>
            <a:ext cx="3384260" cy="707886"/>
          </a:xfrm>
          <a:prstGeom prst="rect">
            <a:avLst/>
          </a:prstGeom>
          <a:noFill/>
          <a:ln w="9525">
            <a:noFill/>
            <a:miter lim="800000"/>
            <a:headEnd/>
            <a:tailEnd/>
          </a:ln>
        </p:spPr>
        <p:txBody>
          <a:bodyPr wrap="none">
            <a:spAutoFit/>
          </a:bodyPr>
          <a:lstStyle/>
          <a:p>
            <a:r>
              <a:rPr lang="en-US" sz="4000" b="1" dirty="0" smtClean="0">
                <a:solidFill>
                  <a:schemeClr val="bg1"/>
                </a:solidFill>
                <a:latin typeface="Calibri" pitchFamily="34" charset="0"/>
              </a:rPr>
              <a:t>Cable Burial - 1</a:t>
            </a:r>
            <a:endParaRPr lang="en-US" sz="4000" b="1" dirty="0">
              <a:solidFill>
                <a:schemeClr val="bg1"/>
              </a:solidFill>
              <a:latin typeface="Calibri" pitchFamily="34" charset="0"/>
            </a:endParaRPr>
          </a:p>
        </p:txBody>
      </p:sp>
      <p:pic>
        <p:nvPicPr>
          <p:cNvPr id="20484" name="Picture 4" descr="A Plough on Lyall Bay - Promo"/>
          <p:cNvPicPr>
            <a:picLocks noChangeAspect="1" noChangeArrowheads="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3761184" y="1635917"/>
            <a:ext cx="5181600" cy="4170363"/>
          </a:xfrm>
          <a:prstGeom prst="rect">
            <a:avLst/>
          </a:prstGeom>
          <a:noFill/>
          <a:ln w="25400">
            <a:solidFill>
              <a:srgbClr val="000000"/>
            </a:solidFill>
            <a:miter lim="800000"/>
            <a:headEnd/>
            <a:tailEnd/>
          </a:ln>
        </p:spPr>
      </p:pic>
      <p:sp>
        <p:nvSpPr>
          <p:cNvPr id="20485" name="Text Box 5"/>
          <p:cNvSpPr txBox="1">
            <a:spLocks noChangeArrowheads="1"/>
          </p:cNvSpPr>
          <p:nvPr/>
        </p:nvSpPr>
        <p:spPr bwMode="auto">
          <a:xfrm>
            <a:off x="3622164" y="5846191"/>
            <a:ext cx="5306888" cy="523220"/>
          </a:xfrm>
          <a:prstGeom prst="rect">
            <a:avLst/>
          </a:prstGeom>
          <a:noFill/>
          <a:ln w="9525">
            <a:noFill/>
            <a:miter lim="800000"/>
            <a:headEnd/>
            <a:tailEnd/>
          </a:ln>
        </p:spPr>
        <p:txBody>
          <a:bodyPr wrap="square">
            <a:spAutoFit/>
          </a:bodyPr>
          <a:lstStyle/>
          <a:p>
            <a:pPr algn="ctr"/>
            <a:r>
              <a:rPr lang="en-US" sz="1400" b="1" dirty="0">
                <a:latin typeface="Calibri" pitchFamily="34" charset="0"/>
              </a:rPr>
              <a:t>A</a:t>
            </a:r>
            <a:r>
              <a:rPr lang="en-US" sz="1400" b="1" dirty="0" smtClean="0">
                <a:latin typeface="Calibri" pitchFamily="34" charset="0"/>
              </a:rPr>
              <a:t> plough being prepared </a:t>
            </a:r>
            <a:r>
              <a:rPr lang="en-US" sz="1400" b="1" dirty="0">
                <a:latin typeface="Calibri" pitchFamily="34" charset="0"/>
              </a:rPr>
              <a:t>to </a:t>
            </a:r>
            <a:r>
              <a:rPr lang="en-US" sz="1400" b="1" dirty="0" smtClean="0">
                <a:latin typeface="Calibri" pitchFamily="34" charset="0"/>
              </a:rPr>
              <a:t>start the burial of a cable</a:t>
            </a:r>
            <a:endParaRPr lang="en-US" sz="1400" b="1" dirty="0">
              <a:latin typeface="Calibri" pitchFamily="34" charset="0"/>
            </a:endParaRPr>
          </a:p>
          <a:p>
            <a:pPr algn="ctr"/>
            <a:r>
              <a:rPr lang="en-US" sz="1400" b="1" i="1" dirty="0" smtClean="0">
                <a:solidFill>
                  <a:srgbClr val="000099"/>
                </a:solidFill>
                <a:latin typeface="Calibri" pitchFamily="34" charset="0"/>
              </a:rPr>
              <a:t>Source</a:t>
            </a:r>
            <a:r>
              <a:rPr lang="en-US" sz="1400" b="1" i="1" dirty="0">
                <a:solidFill>
                  <a:srgbClr val="000099"/>
                </a:solidFill>
                <a:latin typeface="Calibri" pitchFamily="34" charset="0"/>
              </a:rPr>
              <a:t>: Seaworks, </a:t>
            </a:r>
            <a:r>
              <a:rPr lang="en-US" sz="1400" b="1" i="1" dirty="0" smtClean="0">
                <a:solidFill>
                  <a:srgbClr val="000099"/>
                </a:solidFill>
                <a:latin typeface="Calibri" pitchFamily="34" charset="0"/>
              </a:rPr>
              <a:t>NZ</a:t>
            </a:r>
            <a:endParaRPr lang="en-US" sz="1400" b="1" i="1" dirty="0">
              <a:solidFill>
                <a:srgbClr val="000099"/>
              </a:solidFill>
              <a:latin typeface="Calibri" pitchFamily="34" charset="0"/>
            </a:endParaRPr>
          </a:p>
        </p:txBody>
      </p:sp>
      <p:sp>
        <p:nvSpPr>
          <p:cNvPr id="2" name="TextBox 1"/>
          <p:cNvSpPr txBox="1"/>
          <p:nvPr/>
        </p:nvSpPr>
        <p:spPr>
          <a:xfrm>
            <a:off x="0" y="1412776"/>
            <a:ext cx="3707904" cy="4616648"/>
          </a:xfrm>
          <a:prstGeom prst="rect">
            <a:avLst/>
          </a:prstGeom>
          <a:noFill/>
        </p:spPr>
        <p:txBody>
          <a:bodyPr wrap="square" rtlCol="0">
            <a:spAutoFit/>
          </a:bodyPr>
          <a:lstStyle/>
          <a:p>
            <a:pPr marL="357188" lvl="0" indent="-357188">
              <a:spcBef>
                <a:spcPts val="600"/>
              </a:spcBef>
              <a:spcAft>
                <a:spcPts val="600"/>
              </a:spcAft>
              <a:buClr>
                <a:srgbClr val="0033CC"/>
              </a:buClr>
              <a:buFont typeface="Wingdings 2" pitchFamily="-105" charset="2"/>
              <a:buChar char=""/>
            </a:pPr>
            <a:r>
              <a:rPr lang="en-GB" sz="2200" b="1" dirty="0" smtClean="0">
                <a:solidFill>
                  <a:prstClr val="black"/>
                </a:solidFill>
                <a:latin typeface="Calibri" pitchFamily="34" charset="0"/>
              </a:rPr>
              <a:t>Cables may be buried in a narrow (&lt;1 m wide) trench cut by water jet or plough</a:t>
            </a:r>
          </a:p>
          <a:p>
            <a:pPr marL="357188" lvl="0" indent="-357188">
              <a:spcBef>
                <a:spcPts val="600"/>
              </a:spcBef>
              <a:spcAft>
                <a:spcPts val="600"/>
              </a:spcAft>
              <a:buClr>
                <a:srgbClr val="0033CC"/>
              </a:buClr>
              <a:buFont typeface="Wingdings 2" pitchFamily="-105" charset="2"/>
              <a:buChar char=""/>
            </a:pPr>
            <a:r>
              <a:rPr lang="en-GB" sz="2200" b="1" dirty="0" smtClean="0">
                <a:solidFill>
                  <a:prstClr val="black"/>
                </a:solidFill>
                <a:latin typeface="Calibri" pitchFamily="34" charset="0"/>
              </a:rPr>
              <a:t>The plough lifts a wedge of sediment so that the cable can be inserted below</a:t>
            </a:r>
          </a:p>
          <a:p>
            <a:pPr marL="357188" lvl="0" indent="-357188">
              <a:spcBef>
                <a:spcPts val="600"/>
              </a:spcBef>
              <a:spcAft>
                <a:spcPts val="600"/>
              </a:spcAft>
              <a:buClr>
                <a:srgbClr val="0033CC"/>
              </a:buClr>
              <a:buFont typeface="Wingdings 2" pitchFamily="-105" charset="2"/>
              <a:buChar char=""/>
            </a:pPr>
            <a:r>
              <a:rPr lang="en-GB" sz="2200" b="1" dirty="0" smtClean="0">
                <a:solidFill>
                  <a:prstClr val="black"/>
                </a:solidFill>
                <a:latin typeface="Calibri" pitchFamily="34" charset="0"/>
              </a:rPr>
              <a:t>Burial speed depends on cable type and seabed conditions</a:t>
            </a:r>
          </a:p>
          <a:p>
            <a:pPr marL="357188" lvl="0" indent="-357188">
              <a:spcBef>
                <a:spcPts val="600"/>
              </a:spcBef>
              <a:spcAft>
                <a:spcPts val="600"/>
              </a:spcAft>
              <a:buClr>
                <a:srgbClr val="0033CC"/>
              </a:buClr>
              <a:buFont typeface="Wingdings 2" pitchFamily="-105" charset="2"/>
              <a:buChar char=""/>
            </a:pPr>
            <a:r>
              <a:rPr lang="en-GB" sz="2200" b="1" dirty="0" smtClean="0">
                <a:solidFill>
                  <a:prstClr val="black"/>
                </a:solidFill>
                <a:latin typeface="Calibri" pitchFamily="34" charset="0"/>
              </a:rPr>
              <a:t>For an armoured cable, the burial speed is about </a:t>
            </a:r>
            <a:br>
              <a:rPr lang="en-GB" sz="2200" b="1" dirty="0" smtClean="0">
                <a:solidFill>
                  <a:prstClr val="black"/>
                </a:solidFill>
                <a:latin typeface="Calibri" pitchFamily="34" charset="0"/>
              </a:rPr>
            </a:br>
            <a:r>
              <a:rPr lang="en-GB" sz="2200" b="1" dirty="0" smtClean="0">
                <a:solidFill>
                  <a:prstClr val="black"/>
                </a:solidFill>
                <a:latin typeface="Calibri" pitchFamily="34" charset="0"/>
              </a:rPr>
              <a:t>0.2 km/hr</a:t>
            </a: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251520" y="1268760"/>
            <a:ext cx="8568952" cy="5170646"/>
          </a:xfrm>
          <a:prstGeom prst="rect">
            <a:avLst/>
          </a:prstGeom>
          <a:noFill/>
          <a:ln w="9525">
            <a:noFill/>
            <a:miter lim="800000"/>
            <a:headEnd/>
            <a:tailEnd/>
          </a:ln>
        </p:spPr>
        <p:txBody>
          <a:bodyPr wrap="square">
            <a:spAutoFit/>
          </a:bodyPr>
          <a:lstStyle/>
          <a:p>
            <a:pPr marL="357188" indent="-357188">
              <a:buClr>
                <a:srgbClr val="0033CC"/>
              </a:buClr>
              <a:buFont typeface="Wingdings 2" pitchFamily="-105" charset="2"/>
              <a:buChar char=""/>
            </a:pPr>
            <a:r>
              <a:rPr lang="en-US" sz="2200" b="1" dirty="0" smtClean="0">
                <a:latin typeface="Calibri" pitchFamily="34" charset="0"/>
              </a:rPr>
              <a:t>Cables are typically </a:t>
            </a:r>
            <a:r>
              <a:rPr lang="en-US" sz="2200" b="1" dirty="0">
                <a:latin typeface="Calibri" pitchFamily="34" charset="0"/>
              </a:rPr>
              <a:t>buried </a:t>
            </a:r>
            <a:r>
              <a:rPr lang="en-US" sz="2200" b="1" dirty="0" smtClean="0">
                <a:latin typeface="Calibri" pitchFamily="34" charset="0"/>
              </a:rPr>
              <a:t>1 m and exceptionally up </a:t>
            </a:r>
            <a:r>
              <a:rPr lang="en-US" sz="2200" b="1" dirty="0">
                <a:latin typeface="Calibri" pitchFamily="34" charset="0"/>
              </a:rPr>
              <a:t>to </a:t>
            </a:r>
            <a:r>
              <a:rPr lang="en-US" sz="2200" b="1" dirty="0" smtClean="0">
                <a:latin typeface="Calibri" pitchFamily="34" charset="0"/>
              </a:rPr>
              <a:t>10 m beneath the seabed </a:t>
            </a:r>
            <a:r>
              <a:rPr lang="en-US" sz="2200" b="1" dirty="0">
                <a:latin typeface="Calibri" pitchFamily="34" charset="0"/>
              </a:rPr>
              <a:t>to protect against trawl fishing, </a:t>
            </a:r>
            <a:r>
              <a:rPr lang="en-US" sz="2200" b="1" dirty="0" smtClean="0">
                <a:latin typeface="Calibri" pitchFamily="34" charset="0"/>
              </a:rPr>
              <a:t>ships anchoring and </a:t>
            </a:r>
            <a:r>
              <a:rPr lang="en-US" sz="2200" b="1" dirty="0">
                <a:latin typeface="Calibri" pitchFamily="34" charset="0"/>
              </a:rPr>
              <a:t>other </a:t>
            </a:r>
            <a:r>
              <a:rPr lang="en-US" sz="2200" b="1" dirty="0" smtClean="0">
                <a:latin typeface="Calibri" pitchFamily="34" charset="0"/>
              </a:rPr>
              <a:t>activities</a:t>
            </a:r>
            <a:r>
              <a:rPr lang="en-US" sz="2200" b="1" dirty="0">
                <a:latin typeface="Calibri" pitchFamily="34" charset="0"/>
              </a:rPr>
              <a:t/>
            </a:r>
            <a:br>
              <a:rPr lang="en-US" sz="2200" b="1" dirty="0">
                <a:latin typeface="Calibri" pitchFamily="34" charset="0"/>
              </a:rPr>
            </a:br>
            <a:endParaRPr lang="en-US" sz="2200" b="1" dirty="0">
              <a:latin typeface="Calibri" pitchFamily="34" charset="0"/>
            </a:endParaRPr>
          </a:p>
          <a:p>
            <a:pPr marL="357188" indent="-357188">
              <a:buClr>
                <a:srgbClr val="0033CC"/>
              </a:buClr>
              <a:buFont typeface="Wingdings 2" pitchFamily="-105" charset="2"/>
              <a:buChar char=""/>
            </a:pPr>
            <a:r>
              <a:rPr lang="en-US" sz="2200" b="1" dirty="0" smtClean="0">
                <a:latin typeface="Calibri" pitchFamily="34" charset="0"/>
              </a:rPr>
              <a:t>Burial </a:t>
            </a:r>
            <a:r>
              <a:rPr lang="en-US" sz="2200" b="1" dirty="0">
                <a:latin typeface="Calibri" pitchFamily="34" charset="0"/>
              </a:rPr>
              <a:t>may extend from </a:t>
            </a:r>
            <a:r>
              <a:rPr lang="en-US" sz="2200" b="1" dirty="0" smtClean="0">
                <a:latin typeface="Calibri" pitchFamily="34" charset="0"/>
              </a:rPr>
              <a:t>the shore to about 2000 m </a:t>
            </a:r>
            <a:r>
              <a:rPr lang="en-US" sz="2200" b="1" dirty="0">
                <a:latin typeface="Calibri" pitchFamily="34" charset="0"/>
              </a:rPr>
              <a:t>water </a:t>
            </a:r>
            <a:r>
              <a:rPr lang="en-US" sz="2200" b="1" dirty="0" smtClean="0">
                <a:latin typeface="Calibri" pitchFamily="34" charset="0"/>
              </a:rPr>
              <a:t>depth, which is the </a:t>
            </a:r>
            <a:r>
              <a:rPr lang="en-US" sz="2200" b="1" dirty="0">
                <a:latin typeface="Calibri" pitchFamily="34" charset="0"/>
              </a:rPr>
              <a:t>present limit of trawl </a:t>
            </a:r>
            <a:r>
              <a:rPr lang="en-US" sz="2200" b="1" dirty="0" smtClean="0">
                <a:latin typeface="Calibri" pitchFamily="34" charset="0"/>
              </a:rPr>
              <a:t>fisheries</a:t>
            </a:r>
            <a:br>
              <a:rPr lang="en-US" sz="2200" b="1" dirty="0" smtClean="0">
                <a:latin typeface="Calibri" pitchFamily="34" charset="0"/>
              </a:rPr>
            </a:br>
            <a:endParaRPr lang="en-US" sz="2200" b="1" dirty="0">
              <a:latin typeface="Calibri" pitchFamily="34" charset="0"/>
            </a:endParaRPr>
          </a:p>
          <a:p>
            <a:pPr marL="357188" indent="-357188">
              <a:buClr>
                <a:srgbClr val="0033CC"/>
              </a:buClr>
              <a:buFont typeface="Wingdings 2" pitchFamily="-105" charset="2"/>
              <a:buChar char=""/>
            </a:pPr>
            <a:r>
              <a:rPr lang="en-US" sz="2200" b="1" dirty="0" smtClean="0">
                <a:latin typeface="Calibri" pitchFamily="34" charset="0"/>
              </a:rPr>
              <a:t>Burial </a:t>
            </a:r>
            <a:r>
              <a:rPr lang="en-US" sz="2200" b="1" dirty="0">
                <a:latin typeface="Calibri" pitchFamily="34" charset="0"/>
              </a:rPr>
              <a:t>may locally disrupt the seabed along a narrow path </a:t>
            </a:r>
            <a:r>
              <a:rPr lang="en-US" sz="2200" b="1" dirty="0" smtClean="0">
                <a:latin typeface="Calibri" pitchFamily="34" charset="0"/>
              </a:rPr>
              <a:t>and </a:t>
            </a:r>
            <a:r>
              <a:rPr lang="en-US" sz="2200" b="1" dirty="0">
                <a:latin typeface="Calibri" pitchFamily="34" charset="0"/>
              </a:rPr>
              <a:t>form turbid </a:t>
            </a:r>
            <a:r>
              <a:rPr lang="en-US" sz="2200" b="1" dirty="0" smtClean="0">
                <a:latin typeface="Calibri" pitchFamily="34" charset="0"/>
              </a:rPr>
              <a:t>water. The extent of this is dependent upon burial </a:t>
            </a:r>
            <a:r>
              <a:rPr lang="en-US" sz="2200" b="1" dirty="0">
                <a:latin typeface="Calibri" pitchFamily="34" charset="0"/>
              </a:rPr>
              <a:t>technique, seabed type </a:t>
            </a:r>
            <a:r>
              <a:rPr lang="en-US" sz="2200" b="1" dirty="0" smtClean="0">
                <a:latin typeface="Calibri" pitchFamily="34" charset="0"/>
              </a:rPr>
              <a:t>and </a:t>
            </a:r>
            <a:r>
              <a:rPr lang="en-US" sz="2200" b="1" dirty="0">
                <a:latin typeface="Calibri" pitchFamily="34" charset="0"/>
              </a:rPr>
              <a:t>wave/current </a:t>
            </a:r>
            <a:r>
              <a:rPr lang="en-US" sz="2200" b="1" dirty="0" smtClean="0">
                <a:latin typeface="Calibri" pitchFamily="34" charset="0"/>
              </a:rPr>
              <a:t>action</a:t>
            </a:r>
            <a:br>
              <a:rPr lang="en-US" sz="2200" b="1" dirty="0" smtClean="0">
                <a:latin typeface="Calibri" pitchFamily="34" charset="0"/>
              </a:rPr>
            </a:br>
            <a:endParaRPr lang="en-US" sz="2200" b="1" dirty="0">
              <a:latin typeface="Calibri" pitchFamily="34" charset="0"/>
            </a:endParaRPr>
          </a:p>
          <a:p>
            <a:pPr marL="357188" indent="-357188">
              <a:buClr>
                <a:srgbClr val="0033CC"/>
              </a:buClr>
              <a:buFont typeface="Wingdings 2" pitchFamily="-105" charset="2"/>
              <a:buChar char=""/>
            </a:pPr>
            <a:r>
              <a:rPr lang="en-US" sz="2200" b="1" dirty="0" smtClean="0">
                <a:latin typeface="Calibri" pitchFamily="34" charset="0"/>
              </a:rPr>
              <a:t>In </a:t>
            </a:r>
            <a:r>
              <a:rPr lang="en-US" sz="2200" b="1" dirty="0">
                <a:latin typeface="Calibri" pitchFamily="34" charset="0"/>
              </a:rPr>
              <a:t>the absence of cable-based studies, analysis of seabed disturbance from fishing </a:t>
            </a:r>
            <a:r>
              <a:rPr lang="en-US" sz="2200" b="1" dirty="0" smtClean="0">
                <a:latin typeface="Calibri" pitchFamily="34" charset="0"/>
              </a:rPr>
              <a:t>and </a:t>
            </a:r>
            <a:r>
              <a:rPr lang="en-US" sz="2200" b="1" dirty="0">
                <a:latin typeface="Calibri" pitchFamily="34" charset="0"/>
              </a:rPr>
              <a:t>other activities suggests </a:t>
            </a:r>
            <a:r>
              <a:rPr lang="en-US" sz="2200" b="1" dirty="0" smtClean="0">
                <a:latin typeface="Calibri" pitchFamily="34" charset="0"/>
              </a:rPr>
              <a:t>that impacts are short-lived </a:t>
            </a:r>
            <a:r>
              <a:rPr lang="en-US" sz="2200" b="1" dirty="0">
                <a:latin typeface="Calibri" pitchFamily="34" charset="0"/>
              </a:rPr>
              <a:t>(months) where waves/currents are active, but possibly longer-lived in deeper, less turbulent </a:t>
            </a:r>
            <a:r>
              <a:rPr lang="en-US" sz="2200" b="1" dirty="0" smtClean="0">
                <a:latin typeface="Calibri" pitchFamily="34" charset="0"/>
              </a:rPr>
              <a:t>water</a:t>
            </a:r>
            <a:endParaRPr lang="en-US" sz="2200" b="1" dirty="0">
              <a:latin typeface="Calibri" pitchFamily="34" charset="0"/>
            </a:endParaRPr>
          </a:p>
        </p:txBody>
      </p:sp>
      <p:sp>
        <p:nvSpPr>
          <p:cNvPr id="4" name="Text Box 2"/>
          <p:cNvSpPr txBox="1">
            <a:spLocks noChangeArrowheads="1"/>
          </p:cNvSpPr>
          <p:nvPr/>
        </p:nvSpPr>
        <p:spPr bwMode="auto">
          <a:xfrm>
            <a:off x="2555776" y="116632"/>
            <a:ext cx="3384260" cy="707886"/>
          </a:xfrm>
          <a:prstGeom prst="rect">
            <a:avLst/>
          </a:prstGeom>
          <a:noFill/>
          <a:ln w="9525">
            <a:noFill/>
            <a:miter lim="800000"/>
            <a:headEnd/>
            <a:tailEnd/>
          </a:ln>
        </p:spPr>
        <p:txBody>
          <a:bodyPr wrap="none">
            <a:spAutoFit/>
          </a:bodyPr>
          <a:lstStyle/>
          <a:p>
            <a:r>
              <a:rPr lang="en-US" sz="4000" b="1" dirty="0" smtClean="0">
                <a:solidFill>
                  <a:schemeClr val="bg1"/>
                </a:solidFill>
                <a:latin typeface="Calibri" pitchFamily="34" charset="0"/>
              </a:rPr>
              <a:t>Cable Burial - 2</a:t>
            </a:r>
            <a:endParaRPr lang="en-US" sz="4000" b="1" dirty="0">
              <a:solidFill>
                <a:schemeClr val="bg1"/>
              </a:solidFill>
              <a:latin typeface="Calibri" pitchFamily="34" charset="0"/>
            </a:endParaRP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2"/>
          <p:cNvSpPr txBox="1">
            <a:spLocks noChangeArrowheads="1"/>
          </p:cNvSpPr>
          <p:nvPr/>
        </p:nvSpPr>
        <p:spPr bwMode="auto">
          <a:xfrm>
            <a:off x="395536" y="1196752"/>
            <a:ext cx="8280920" cy="892552"/>
          </a:xfrm>
          <a:prstGeom prst="rect">
            <a:avLst/>
          </a:prstGeom>
          <a:noFill/>
          <a:ln w="9525">
            <a:noFill/>
            <a:miter lim="800000"/>
            <a:headEnd/>
            <a:tailEnd/>
          </a:ln>
        </p:spPr>
        <p:txBody>
          <a:bodyPr wrap="square">
            <a:spAutoFit/>
          </a:bodyPr>
          <a:lstStyle/>
          <a:p>
            <a:pPr algn="ctr"/>
            <a:endParaRPr lang="en-US" sz="800" b="1" dirty="0">
              <a:latin typeface="Calibri" pitchFamily="34" charset="0"/>
            </a:endParaRPr>
          </a:p>
          <a:p>
            <a:pPr>
              <a:buClr>
                <a:srgbClr val="0033CC"/>
              </a:buClr>
            </a:pPr>
            <a:r>
              <a:rPr lang="en-US" sz="2200" b="1" dirty="0" smtClean="0">
                <a:latin typeface="Calibri" pitchFamily="34" charset="0"/>
              </a:rPr>
              <a:t>In </a:t>
            </a:r>
            <a:r>
              <a:rPr lang="en-US" sz="2200" b="1" dirty="0">
                <a:latin typeface="Calibri" pitchFamily="34" charset="0"/>
              </a:rPr>
              <a:t>the event of </a:t>
            </a:r>
            <a:r>
              <a:rPr lang="en-US" sz="2200" b="1" dirty="0" smtClean="0">
                <a:latin typeface="Calibri" pitchFamily="34" charset="0"/>
              </a:rPr>
              <a:t>a fault, the cable has to be recovered </a:t>
            </a:r>
            <a:r>
              <a:rPr lang="en-US" sz="2200" b="1" dirty="0">
                <a:latin typeface="Calibri" pitchFamily="34" charset="0"/>
              </a:rPr>
              <a:t>from the </a:t>
            </a:r>
            <a:r>
              <a:rPr lang="en-US" sz="2200" b="1" dirty="0" smtClean="0">
                <a:latin typeface="Calibri" pitchFamily="34" charset="0"/>
              </a:rPr>
              <a:t>seabed so that a replacement section can be spliced in:</a:t>
            </a:r>
            <a:endParaRPr lang="en-US" sz="1400" b="1" dirty="0">
              <a:latin typeface="Calibri" pitchFamily="34" charset="0"/>
            </a:endParaRPr>
          </a:p>
        </p:txBody>
      </p:sp>
      <p:sp>
        <p:nvSpPr>
          <p:cNvPr id="22531" name="Text Box 4"/>
          <p:cNvSpPr txBox="1">
            <a:spLocks noChangeArrowheads="1"/>
          </p:cNvSpPr>
          <p:nvPr/>
        </p:nvSpPr>
        <p:spPr bwMode="auto">
          <a:xfrm>
            <a:off x="2890695" y="6309320"/>
            <a:ext cx="3489610" cy="307777"/>
          </a:xfrm>
          <a:prstGeom prst="rect">
            <a:avLst/>
          </a:prstGeom>
          <a:noFill/>
          <a:ln w="9525">
            <a:noFill/>
            <a:miter lim="800000"/>
            <a:headEnd/>
            <a:tailEnd/>
          </a:ln>
        </p:spPr>
        <p:txBody>
          <a:bodyPr wrap="none">
            <a:spAutoFit/>
          </a:bodyPr>
          <a:lstStyle/>
          <a:p>
            <a:r>
              <a:rPr lang="en-US" sz="1400" b="1" i="1" dirty="0">
                <a:solidFill>
                  <a:srgbClr val="000099"/>
                </a:solidFill>
                <a:latin typeface="Calibri" pitchFamily="34" charset="0"/>
              </a:rPr>
              <a:t>Source: Alcatel-Lucent Submarine </a:t>
            </a:r>
            <a:r>
              <a:rPr lang="en-US" sz="1400" b="1" i="1" dirty="0" smtClean="0">
                <a:solidFill>
                  <a:srgbClr val="000099"/>
                </a:solidFill>
                <a:latin typeface="Calibri" pitchFamily="34" charset="0"/>
              </a:rPr>
              <a:t>Networks</a:t>
            </a:r>
            <a:endParaRPr lang="en-US" sz="1400" b="1" i="1" dirty="0">
              <a:solidFill>
                <a:srgbClr val="000099"/>
              </a:solidFill>
              <a:latin typeface="Calibri" pitchFamily="34" charset="0"/>
            </a:endParaRPr>
          </a:p>
        </p:txBody>
      </p:sp>
      <p:sp>
        <p:nvSpPr>
          <p:cNvPr id="22532" name="Rectangle 6"/>
          <p:cNvSpPr>
            <a:spLocks noChangeArrowheads="1"/>
          </p:cNvSpPr>
          <p:nvPr/>
        </p:nvSpPr>
        <p:spPr bwMode="auto">
          <a:xfrm>
            <a:off x="1187450" y="5805488"/>
            <a:ext cx="184150" cy="641350"/>
          </a:xfrm>
          <a:prstGeom prst="rect">
            <a:avLst/>
          </a:prstGeom>
          <a:noFill/>
          <a:ln w="9525">
            <a:noFill/>
            <a:miter lim="800000"/>
            <a:headEnd/>
            <a:tailEnd/>
          </a:ln>
        </p:spPr>
        <p:txBody>
          <a:bodyPr wrap="none">
            <a:spAutoFit/>
          </a:bodyPr>
          <a:lstStyle/>
          <a:p>
            <a:endParaRPr lang="en-AU" b="1" dirty="0">
              <a:latin typeface="Comic Sans MS" pitchFamily="-105" charset="0"/>
            </a:endParaRPr>
          </a:p>
          <a:p>
            <a:endParaRPr lang="en-AU" b="1" dirty="0"/>
          </a:p>
        </p:txBody>
      </p:sp>
      <p:sp>
        <p:nvSpPr>
          <p:cNvPr id="7" name="Rectangle 6"/>
          <p:cNvSpPr/>
          <p:nvPr/>
        </p:nvSpPr>
        <p:spPr>
          <a:xfrm>
            <a:off x="2907959" y="116632"/>
            <a:ext cx="2862195" cy="707886"/>
          </a:xfrm>
          <a:prstGeom prst="rect">
            <a:avLst/>
          </a:prstGeom>
        </p:spPr>
        <p:txBody>
          <a:bodyPr wrap="none">
            <a:spAutoFit/>
          </a:bodyPr>
          <a:lstStyle/>
          <a:p>
            <a:pPr algn="ctr"/>
            <a:r>
              <a:rPr lang="en-US" sz="4000" b="1" dirty="0" smtClean="0">
                <a:solidFill>
                  <a:schemeClr val="bg1"/>
                </a:solidFill>
                <a:latin typeface="Calibri" pitchFamily="34" charset="0"/>
              </a:rPr>
              <a:t>Cable Repair</a:t>
            </a:r>
            <a:endParaRPr lang="en-US" sz="4000" b="1" dirty="0">
              <a:solidFill>
                <a:schemeClr val="bg1"/>
              </a:solidFill>
              <a:latin typeface="Calibri" pitchFamily="34" charset="0"/>
            </a:endParaRPr>
          </a:p>
        </p:txBody>
      </p:sp>
      <p:pic>
        <p:nvPicPr>
          <p:cNvPr id="9" name="repair A.mp4">
            <a:hlinkClick r:id="" action="ppaction://media"/>
          </p:cNvPr>
          <p:cNvPicPr>
            <a:picLocks noRot="1" noChangeAspect="1"/>
          </p:cNvPicPr>
          <p:nvPr>
            <a:videoFile r:link="rId1"/>
          </p:nvPr>
        </p:nvPicPr>
        <p:blipFill>
          <a:blip r:embed="rId4" cstate="print"/>
          <a:stretch>
            <a:fillRect/>
          </a:stretch>
        </p:blipFill>
        <p:spPr>
          <a:xfrm>
            <a:off x="2411760" y="2420888"/>
            <a:ext cx="4824536" cy="3618402"/>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9"/>
                </p:tgtEl>
              </p:cMediaNode>
            </p:video>
            <p:seq concurrent="1" nextAc="seek">
              <p:cTn id="8" restart="whenNotActive" fill="hold" evtFilter="cancelBubble" nodeType="interactiveSeq">
                <p:stCondLst>
                  <p:cond evt="onClick" delay="0">
                    <p:tgtEl>
                      <p:spTgt spid="9"/>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9"/>
                                        </p:tgtEl>
                                      </p:cBhvr>
                                    </p:cmd>
                                  </p:childTnLst>
                                </p:cTn>
                              </p:par>
                            </p:childTnLst>
                          </p:cTn>
                        </p:par>
                      </p:childTnLst>
                    </p:cTn>
                  </p:par>
                </p:childTnLst>
              </p:cTn>
              <p:nextCondLst>
                <p:cond evt="onClick" delay="0">
                  <p:tgtEl>
                    <p:spTgt spid="9"/>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ChangeArrowheads="1"/>
          </p:cNvSpPr>
          <p:nvPr/>
        </p:nvSpPr>
        <p:spPr bwMode="auto">
          <a:xfrm>
            <a:off x="323528" y="1547646"/>
            <a:ext cx="8496300" cy="3693319"/>
          </a:xfrm>
          <a:prstGeom prst="rect">
            <a:avLst/>
          </a:prstGeom>
          <a:noFill/>
          <a:ln w="9525">
            <a:noFill/>
            <a:miter lim="800000"/>
            <a:headEnd/>
            <a:tailEnd/>
          </a:ln>
        </p:spPr>
        <p:txBody>
          <a:bodyPr wrap="square" anchor="ctr">
            <a:spAutoFit/>
          </a:bodyPr>
          <a:lstStyle/>
          <a:p>
            <a:pPr>
              <a:spcBef>
                <a:spcPts val="600"/>
              </a:spcBef>
              <a:spcAft>
                <a:spcPts val="600"/>
              </a:spcAft>
            </a:pPr>
            <a:r>
              <a:rPr lang="en-US" sz="2800" b="1" dirty="0">
                <a:latin typeface="Calibri" pitchFamily="34" charset="0"/>
              </a:rPr>
              <a:t>Recognizing the value to humanity of international communications, cables are </a:t>
            </a:r>
            <a:r>
              <a:rPr lang="en-US" sz="2800" b="1" dirty="0" smtClean="0">
                <a:latin typeface="Calibri" pitchFamily="34" charset="0"/>
              </a:rPr>
              <a:t>protected </a:t>
            </a:r>
            <a:r>
              <a:rPr lang="en-US" sz="2800" b="1" dirty="0">
                <a:latin typeface="Calibri" pitchFamily="34" charset="0"/>
              </a:rPr>
              <a:t>by international treaties</a:t>
            </a:r>
            <a:r>
              <a:rPr lang="en-US" sz="2800" b="1" dirty="0" smtClean="0">
                <a:latin typeface="Calibri" pitchFamily="34" charset="0"/>
              </a:rPr>
              <a:t>:</a:t>
            </a:r>
            <a:endParaRPr lang="en-GB" sz="2400" b="1" dirty="0">
              <a:solidFill>
                <a:srgbClr val="660033"/>
              </a:solidFill>
              <a:latin typeface="Calibri" pitchFamily="34" charset="0"/>
            </a:endParaRPr>
          </a:p>
          <a:p>
            <a:pPr marL="357188" indent="-357188">
              <a:spcBef>
                <a:spcPts val="600"/>
              </a:spcBef>
              <a:spcAft>
                <a:spcPts val="600"/>
              </a:spcAft>
              <a:buClr>
                <a:srgbClr val="000099"/>
              </a:buClr>
              <a:buFont typeface="Wingdings 2" pitchFamily="-105" charset="2"/>
              <a:buChar char=""/>
            </a:pPr>
            <a:r>
              <a:rPr lang="en-GB" sz="2400" b="1" dirty="0">
                <a:latin typeface="Calibri" pitchFamily="34" charset="0"/>
              </a:rPr>
              <a:t>1884: The International Convention for the Protection of Submarine Cables</a:t>
            </a:r>
          </a:p>
          <a:p>
            <a:pPr marL="357188" indent="-357188">
              <a:spcBef>
                <a:spcPts val="600"/>
              </a:spcBef>
              <a:spcAft>
                <a:spcPts val="600"/>
              </a:spcAft>
              <a:buClr>
                <a:srgbClr val="000099"/>
              </a:buClr>
              <a:buFont typeface="Wingdings 2" pitchFamily="-105" charset="2"/>
              <a:buChar char=""/>
            </a:pPr>
            <a:r>
              <a:rPr lang="en-GB" sz="2400" b="1" dirty="0" smtClean="0">
                <a:latin typeface="Calibri" pitchFamily="34" charset="0"/>
              </a:rPr>
              <a:t>1958</a:t>
            </a:r>
            <a:r>
              <a:rPr lang="en-GB" sz="2400" b="1" dirty="0">
                <a:latin typeface="Calibri" pitchFamily="34" charset="0"/>
              </a:rPr>
              <a:t>: The Geneva Conventions of the Continental Shelf and High Seas</a:t>
            </a:r>
          </a:p>
          <a:p>
            <a:pPr marL="357188" indent="-357188">
              <a:spcBef>
                <a:spcPts val="600"/>
              </a:spcBef>
              <a:spcAft>
                <a:spcPts val="600"/>
              </a:spcAft>
              <a:buClr>
                <a:srgbClr val="000099"/>
              </a:buClr>
              <a:buFont typeface="Wingdings 2" pitchFamily="-105" charset="2"/>
              <a:buChar char=""/>
            </a:pPr>
            <a:r>
              <a:rPr lang="en-GB" sz="2400" b="1" dirty="0" smtClean="0">
                <a:latin typeface="Calibri" pitchFamily="34" charset="0"/>
              </a:rPr>
              <a:t>1982</a:t>
            </a:r>
            <a:r>
              <a:rPr lang="en-GB" sz="2400" b="1" dirty="0">
                <a:latin typeface="Calibri" pitchFamily="34" charset="0"/>
              </a:rPr>
              <a:t>: United Nations Convention on Law of the Sea (UNCLOS)</a:t>
            </a:r>
          </a:p>
        </p:txBody>
      </p:sp>
      <p:sp>
        <p:nvSpPr>
          <p:cNvPr id="5" name="Rectangle 4"/>
          <p:cNvSpPr/>
          <p:nvPr/>
        </p:nvSpPr>
        <p:spPr>
          <a:xfrm>
            <a:off x="1289874" y="116632"/>
            <a:ext cx="4931928" cy="707886"/>
          </a:xfrm>
          <a:prstGeom prst="rect">
            <a:avLst/>
          </a:prstGeom>
        </p:spPr>
        <p:txBody>
          <a:bodyPr wrap="none">
            <a:spAutoFit/>
          </a:bodyPr>
          <a:lstStyle/>
          <a:p>
            <a:pPr algn="ctr">
              <a:spcBef>
                <a:spcPct val="50000"/>
              </a:spcBef>
              <a:buClr>
                <a:srgbClr val="0033CC"/>
              </a:buClr>
              <a:buFont typeface="Wingdings 2" pitchFamily="-105" charset="2"/>
              <a:buNone/>
            </a:pPr>
            <a:r>
              <a:rPr lang="en-US" sz="4000" b="1" dirty="0" smtClean="0">
                <a:solidFill>
                  <a:schemeClr val="bg1"/>
                </a:solidFill>
                <a:latin typeface="Calibri" pitchFamily="34" charset="0"/>
              </a:rPr>
              <a:t>Cables and the Law - 1</a:t>
            </a:r>
            <a:endParaRPr lang="en-US" sz="4000" b="1" dirty="0">
              <a:solidFill>
                <a:schemeClr val="bg1"/>
              </a:solidFill>
              <a:latin typeface="Calibri" pitchFamily="34" charset="0"/>
            </a:endParaRP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ChangeArrowheads="1"/>
          </p:cNvSpPr>
          <p:nvPr/>
        </p:nvSpPr>
        <p:spPr bwMode="auto">
          <a:xfrm>
            <a:off x="539552" y="1611479"/>
            <a:ext cx="8001001" cy="3724096"/>
          </a:xfrm>
          <a:prstGeom prst="rect">
            <a:avLst/>
          </a:prstGeom>
          <a:noFill/>
          <a:ln w="9525">
            <a:noFill/>
            <a:miter lim="800000"/>
            <a:headEnd/>
            <a:tailEnd/>
          </a:ln>
        </p:spPr>
        <p:txBody>
          <a:bodyPr wrap="square" anchor="ctr">
            <a:spAutoFit/>
          </a:bodyPr>
          <a:lstStyle/>
          <a:p>
            <a:pPr>
              <a:spcBef>
                <a:spcPts val="600"/>
              </a:spcBef>
              <a:spcAft>
                <a:spcPts val="600"/>
              </a:spcAft>
              <a:defRPr/>
            </a:pPr>
            <a:r>
              <a:rPr lang="en-US" sz="2800" b="1" dirty="0">
                <a:latin typeface="Calibri"/>
                <a:cs typeface="Calibri"/>
              </a:rPr>
              <a:t>Modern international law extends the special status of international cables to all uses</a:t>
            </a:r>
            <a:r>
              <a:rPr lang="en-US" sz="2800" b="1" dirty="0" smtClean="0">
                <a:latin typeface="Calibri"/>
                <a:cs typeface="Calibri"/>
              </a:rPr>
              <a:t>:</a:t>
            </a:r>
            <a:br>
              <a:rPr lang="en-US" sz="2800" b="1" dirty="0" smtClean="0">
                <a:latin typeface="Calibri"/>
                <a:cs typeface="Calibri"/>
              </a:rPr>
            </a:br>
            <a:endParaRPr lang="en-US" sz="2800" b="1" dirty="0">
              <a:solidFill>
                <a:srgbClr val="000099"/>
              </a:solidFill>
              <a:latin typeface="Calibri"/>
              <a:cs typeface="Calibri"/>
            </a:endParaRPr>
          </a:p>
          <a:p>
            <a:pPr marL="1771650" lvl="3" indent="-400050" defTabSz="457200">
              <a:spcBef>
                <a:spcPts val="600"/>
              </a:spcBef>
              <a:spcAft>
                <a:spcPts val="600"/>
              </a:spcAft>
              <a:buClr>
                <a:srgbClr val="000099"/>
              </a:buClr>
              <a:buFont typeface="Wingdings 2" pitchFamily="-109" charset="2"/>
              <a:buChar char=""/>
              <a:defRPr/>
            </a:pPr>
            <a:r>
              <a:rPr lang="en-US" sz="2800" b="1" dirty="0" smtClean="0">
                <a:latin typeface="Calibri"/>
                <a:cs typeface="Calibri"/>
              </a:rPr>
              <a:t>Telecommunications</a:t>
            </a:r>
            <a:endParaRPr lang="en-US" sz="2800" b="1" dirty="0">
              <a:latin typeface="Calibri"/>
              <a:cs typeface="Calibri"/>
            </a:endParaRPr>
          </a:p>
          <a:p>
            <a:pPr marL="1771650" lvl="3" indent="-400050" defTabSz="457200">
              <a:spcBef>
                <a:spcPts val="600"/>
              </a:spcBef>
              <a:spcAft>
                <a:spcPts val="600"/>
              </a:spcAft>
              <a:buClr>
                <a:srgbClr val="000099"/>
              </a:buClr>
              <a:buFont typeface="Wingdings 2" pitchFamily="-109" charset="2"/>
              <a:buChar char=""/>
              <a:defRPr/>
            </a:pPr>
            <a:r>
              <a:rPr lang="en-US" sz="2800" b="1" dirty="0" smtClean="0">
                <a:latin typeface="Calibri"/>
                <a:cs typeface="Calibri"/>
              </a:rPr>
              <a:t>Power</a:t>
            </a:r>
            <a:endParaRPr lang="en-US" sz="2800" b="1" dirty="0">
              <a:latin typeface="Calibri"/>
              <a:cs typeface="Calibri"/>
            </a:endParaRPr>
          </a:p>
          <a:p>
            <a:pPr marL="1771650" lvl="3" indent="-400050" defTabSz="457200">
              <a:spcBef>
                <a:spcPts val="600"/>
              </a:spcBef>
              <a:spcAft>
                <a:spcPts val="600"/>
              </a:spcAft>
              <a:buClr>
                <a:srgbClr val="000099"/>
              </a:buClr>
              <a:buFont typeface="Wingdings 2" pitchFamily="-109" charset="2"/>
              <a:buChar char=""/>
              <a:defRPr/>
            </a:pPr>
            <a:r>
              <a:rPr lang="en-US" sz="2800" b="1" dirty="0" smtClean="0">
                <a:latin typeface="Calibri"/>
                <a:cs typeface="Calibri"/>
              </a:rPr>
              <a:t>Scientific</a:t>
            </a:r>
            <a:endParaRPr lang="en-US" sz="2800" b="1" dirty="0">
              <a:latin typeface="Calibri"/>
              <a:cs typeface="Calibri"/>
            </a:endParaRPr>
          </a:p>
          <a:p>
            <a:pPr marL="1771650" lvl="3" indent="-400050" defTabSz="457200">
              <a:spcBef>
                <a:spcPts val="600"/>
              </a:spcBef>
              <a:spcAft>
                <a:spcPts val="600"/>
              </a:spcAft>
              <a:buClr>
                <a:srgbClr val="000099"/>
              </a:buClr>
              <a:buFont typeface="Wingdings 2" pitchFamily="-109" charset="2"/>
              <a:buChar char=""/>
              <a:defRPr/>
            </a:pPr>
            <a:r>
              <a:rPr lang="en-US" sz="2800" b="1" dirty="0" smtClean="0">
                <a:latin typeface="Calibri"/>
                <a:cs typeface="Calibri"/>
              </a:rPr>
              <a:t>Military</a:t>
            </a:r>
            <a:endParaRPr lang="en-GB" sz="2800" b="1" dirty="0">
              <a:latin typeface="Calibri"/>
              <a:cs typeface="Calibri"/>
            </a:endParaRPr>
          </a:p>
        </p:txBody>
      </p:sp>
      <p:sp>
        <p:nvSpPr>
          <p:cNvPr id="4" name="Rectangle 3"/>
          <p:cNvSpPr/>
          <p:nvPr/>
        </p:nvSpPr>
        <p:spPr>
          <a:xfrm>
            <a:off x="1289874" y="116632"/>
            <a:ext cx="4931928" cy="707886"/>
          </a:xfrm>
          <a:prstGeom prst="rect">
            <a:avLst/>
          </a:prstGeom>
        </p:spPr>
        <p:txBody>
          <a:bodyPr wrap="none">
            <a:spAutoFit/>
          </a:bodyPr>
          <a:lstStyle/>
          <a:p>
            <a:pPr algn="ctr">
              <a:spcBef>
                <a:spcPct val="50000"/>
              </a:spcBef>
              <a:buClr>
                <a:srgbClr val="0033CC"/>
              </a:buClr>
              <a:buFont typeface="Wingdings 2" pitchFamily="-105" charset="2"/>
              <a:buNone/>
            </a:pPr>
            <a:r>
              <a:rPr lang="en-US" sz="4000" b="1" dirty="0" smtClean="0">
                <a:solidFill>
                  <a:schemeClr val="bg1"/>
                </a:solidFill>
                <a:latin typeface="Calibri" pitchFamily="34" charset="0"/>
              </a:rPr>
              <a:t>Cables and the Law - 2</a:t>
            </a:r>
            <a:endParaRPr lang="en-US" sz="4000" b="1" dirty="0">
              <a:solidFill>
                <a:schemeClr val="bg1"/>
              </a:solidFill>
              <a:latin typeface="Calibri" pitchFamily="34" charset="0"/>
            </a:endParaRP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ChangeArrowheads="1"/>
          </p:cNvSpPr>
          <p:nvPr/>
        </p:nvSpPr>
        <p:spPr bwMode="auto">
          <a:xfrm>
            <a:off x="323528" y="1458361"/>
            <a:ext cx="8496300" cy="4524315"/>
          </a:xfrm>
          <a:prstGeom prst="rect">
            <a:avLst/>
          </a:prstGeom>
          <a:noFill/>
          <a:ln w="9525">
            <a:noFill/>
            <a:miter lim="800000"/>
            <a:headEnd/>
            <a:tailEnd/>
          </a:ln>
        </p:spPr>
        <p:txBody>
          <a:bodyPr wrap="square" anchor="ctr">
            <a:spAutoFit/>
          </a:bodyPr>
          <a:lstStyle/>
          <a:p>
            <a:pPr algn="ctr">
              <a:spcBef>
                <a:spcPts val="600"/>
              </a:spcBef>
              <a:spcAft>
                <a:spcPts val="600"/>
              </a:spcAft>
            </a:pPr>
            <a:r>
              <a:rPr lang="en-US" sz="2800" b="1" dirty="0">
                <a:latin typeface="Calibri" pitchFamily="34" charset="0"/>
              </a:rPr>
              <a:t>The international treaties establish universal norms</a:t>
            </a:r>
            <a:r>
              <a:rPr lang="en-US" sz="2800" b="1" dirty="0" smtClean="0">
                <a:latin typeface="Calibri" pitchFamily="34" charset="0"/>
              </a:rPr>
              <a:t>:</a:t>
            </a:r>
            <a:endParaRPr lang="en-GB" sz="800" b="1" dirty="0">
              <a:latin typeface="Calibri" pitchFamily="34" charset="0"/>
            </a:endParaRPr>
          </a:p>
          <a:p>
            <a:pPr marL="542925" lvl="1" indent="-357188">
              <a:spcBef>
                <a:spcPts val="600"/>
              </a:spcBef>
              <a:spcAft>
                <a:spcPts val="600"/>
              </a:spcAft>
              <a:buClr>
                <a:srgbClr val="000099"/>
              </a:buClr>
              <a:buFont typeface="Wingdings 2" pitchFamily="-105" charset="2"/>
              <a:buChar char=""/>
            </a:pPr>
            <a:r>
              <a:rPr lang="en-US" sz="2000" b="1" dirty="0" smtClean="0">
                <a:latin typeface="Calibri" pitchFamily="34" charset="0"/>
              </a:rPr>
              <a:t>Freedom </a:t>
            </a:r>
            <a:r>
              <a:rPr lang="en-US" sz="2000" b="1" dirty="0">
                <a:latin typeface="Calibri" pitchFamily="34" charset="0"/>
              </a:rPr>
              <a:t>to lay, </a:t>
            </a:r>
            <a:r>
              <a:rPr lang="en-US" sz="2000" b="1" dirty="0" smtClean="0">
                <a:latin typeface="Calibri" pitchFamily="34" charset="0"/>
              </a:rPr>
              <a:t>maintain and </a:t>
            </a:r>
            <a:r>
              <a:rPr lang="en-US" sz="2000" b="1" dirty="0">
                <a:latin typeface="Calibri" pitchFamily="34" charset="0"/>
              </a:rPr>
              <a:t>repair cables outside of a nation’s </a:t>
            </a:r>
            <a:r>
              <a:rPr lang="en-US" sz="2000" b="1" dirty="0" smtClean="0">
                <a:latin typeface="Calibri" pitchFamily="34" charset="0"/>
              </a:rPr>
              <a:t/>
            </a:r>
            <a:br>
              <a:rPr lang="en-US" sz="2000" b="1" dirty="0" smtClean="0">
                <a:latin typeface="Calibri" pitchFamily="34" charset="0"/>
              </a:rPr>
            </a:br>
            <a:r>
              <a:rPr lang="en-US" sz="2000" b="1" dirty="0" smtClean="0">
                <a:latin typeface="Calibri" pitchFamily="34" charset="0"/>
              </a:rPr>
              <a:t>12 </a:t>
            </a:r>
            <a:r>
              <a:rPr lang="en-US" sz="2000" b="1" dirty="0">
                <a:latin typeface="Calibri" pitchFamily="34" charset="0"/>
              </a:rPr>
              <a:t>nautical mile territorial </a:t>
            </a:r>
            <a:r>
              <a:rPr lang="en-US" sz="2000" b="1" dirty="0" smtClean="0">
                <a:latin typeface="Calibri" pitchFamily="34" charset="0"/>
              </a:rPr>
              <a:t>sea</a:t>
            </a:r>
            <a:endParaRPr lang="en-US" sz="2000" b="1" dirty="0">
              <a:latin typeface="Calibri" pitchFamily="34" charset="0"/>
            </a:endParaRPr>
          </a:p>
          <a:p>
            <a:pPr marL="542925" lvl="1" indent="-357188">
              <a:spcBef>
                <a:spcPts val="600"/>
              </a:spcBef>
              <a:spcAft>
                <a:spcPts val="600"/>
              </a:spcAft>
              <a:buClr>
                <a:srgbClr val="000099"/>
              </a:buClr>
              <a:buFont typeface="Wingdings 2" pitchFamily="-105" charset="2"/>
              <a:buChar char=""/>
            </a:pPr>
            <a:r>
              <a:rPr lang="en-US" sz="2000" b="1" dirty="0" smtClean="0">
                <a:latin typeface="Calibri" pitchFamily="34" charset="0"/>
              </a:rPr>
              <a:t>National </a:t>
            </a:r>
            <a:r>
              <a:rPr lang="en-US" sz="2000" b="1" dirty="0">
                <a:latin typeface="Calibri" pitchFamily="34" charset="0"/>
              </a:rPr>
              <a:t>obligations to impose criminal and civil penalties for intentional or negligent injury to </a:t>
            </a:r>
            <a:r>
              <a:rPr lang="en-US" sz="2000" b="1" dirty="0" smtClean="0">
                <a:latin typeface="Calibri" pitchFamily="34" charset="0"/>
              </a:rPr>
              <a:t>cables</a:t>
            </a:r>
            <a:endParaRPr lang="en-US" sz="2000" b="1" dirty="0">
              <a:latin typeface="Calibri" pitchFamily="34" charset="0"/>
            </a:endParaRPr>
          </a:p>
          <a:p>
            <a:pPr marL="542925" lvl="1" indent="-357188">
              <a:spcBef>
                <a:spcPts val="600"/>
              </a:spcBef>
              <a:spcAft>
                <a:spcPts val="600"/>
              </a:spcAft>
              <a:buClr>
                <a:srgbClr val="000099"/>
              </a:buClr>
              <a:buFont typeface="Wingdings 2" pitchFamily="-105" charset="2"/>
              <a:buChar char=""/>
            </a:pPr>
            <a:r>
              <a:rPr lang="en-US" sz="2000" b="1" dirty="0" smtClean="0">
                <a:latin typeface="Calibri" pitchFamily="34" charset="0"/>
              </a:rPr>
              <a:t>Special </a:t>
            </a:r>
            <a:r>
              <a:rPr lang="en-US" sz="2000" b="1" dirty="0">
                <a:latin typeface="Calibri" pitchFamily="34" charset="0"/>
              </a:rPr>
              <a:t>status for ships laying and repairing </a:t>
            </a:r>
            <a:r>
              <a:rPr lang="en-US" sz="2000" b="1" dirty="0" smtClean="0">
                <a:latin typeface="Calibri" pitchFamily="34" charset="0"/>
              </a:rPr>
              <a:t>cables</a:t>
            </a:r>
            <a:endParaRPr lang="en-US" sz="2000" b="1" dirty="0">
              <a:latin typeface="Calibri" pitchFamily="34" charset="0"/>
            </a:endParaRPr>
          </a:p>
          <a:p>
            <a:pPr marL="542925" lvl="1" indent="-357188">
              <a:spcBef>
                <a:spcPts val="600"/>
              </a:spcBef>
              <a:spcAft>
                <a:spcPts val="600"/>
              </a:spcAft>
              <a:buClr>
                <a:srgbClr val="000099"/>
              </a:buClr>
              <a:buFont typeface="Wingdings 2" pitchFamily="-105" charset="2"/>
              <a:buChar char=""/>
            </a:pPr>
            <a:r>
              <a:rPr lang="en-US" sz="2000" b="1" dirty="0" smtClean="0">
                <a:latin typeface="Calibri" pitchFamily="34" charset="0"/>
              </a:rPr>
              <a:t>Indemnification </a:t>
            </a:r>
            <a:r>
              <a:rPr lang="en-US" sz="2000" b="1" dirty="0">
                <a:latin typeface="Calibri" pitchFamily="34" charset="0"/>
              </a:rPr>
              <a:t>for vessels </a:t>
            </a:r>
            <a:r>
              <a:rPr lang="en-US" sz="2000" b="1" dirty="0" smtClean="0">
                <a:latin typeface="Calibri" pitchFamily="34" charset="0"/>
              </a:rPr>
              <a:t>that </a:t>
            </a:r>
            <a:r>
              <a:rPr lang="en-US" sz="2000" b="1" dirty="0">
                <a:latin typeface="Calibri" pitchFamily="34" charset="0"/>
              </a:rPr>
              <a:t>sacrifice anchors or fishing gear to avoid injury to </a:t>
            </a:r>
            <a:r>
              <a:rPr lang="en-US" sz="2000" b="1" dirty="0" smtClean="0">
                <a:latin typeface="Calibri" pitchFamily="34" charset="0"/>
              </a:rPr>
              <a:t>cables</a:t>
            </a:r>
            <a:endParaRPr lang="en-US" sz="2000" b="1" dirty="0">
              <a:latin typeface="Calibri" pitchFamily="34" charset="0"/>
            </a:endParaRPr>
          </a:p>
          <a:p>
            <a:pPr marL="542925" lvl="1" indent="-357188">
              <a:spcBef>
                <a:spcPts val="600"/>
              </a:spcBef>
              <a:spcAft>
                <a:spcPts val="600"/>
              </a:spcAft>
              <a:buClr>
                <a:srgbClr val="000099"/>
              </a:buClr>
              <a:buFont typeface="Wingdings 2" pitchFamily="-105" charset="2"/>
              <a:buChar char=""/>
            </a:pPr>
            <a:r>
              <a:rPr lang="en-US" sz="2000" b="1" dirty="0" smtClean="0">
                <a:latin typeface="Calibri" pitchFamily="34" charset="0"/>
              </a:rPr>
              <a:t>Obligations </a:t>
            </a:r>
            <a:r>
              <a:rPr lang="en-US" sz="2000" b="1" dirty="0">
                <a:latin typeface="Calibri" pitchFamily="34" charset="0"/>
              </a:rPr>
              <a:t>of cables crossing earlier laid cables and pipelines to indemnify repair costs for </a:t>
            </a:r>
            <a:r>
              <a:rPr lang="en-US" sz="2000" b="1" dirty="0" smtClean="0">
                <a:latin typeface="Calibri" pitchFamily="34" charset="0"/>
              </a:rPr>
              <a:t>crossing damage</a:t>
            </a:r>
            <a:endParaRPr lang="en-US" sz="2000" b="1" dirty="0">
              <a:latin typeface="Calibri" pitchFamily="34" charset="0"/>
            </a:endParaRPr>
          </a:p>
          <a:p>
            <a:pPr marL="542925" lvl="1" indent="-357188">
              <a:spcBef>
                <a:spcPts val="600"/>
              </a:spcBef>
              <a:spcAft>
                <a:spcPts val="600"/>
              </a:spcAft>
              <a:buClr>
                <a:srgbClr val="000099"/>
              </a:buClr>
              <a:buFont typeface="Wingdings 2" pitchFamily="-105" charset="2"/>
              <a:buChar char=""/>
            </a:pPr>
            <a:r>
              <a:rPr lang="en-US" sz="2000" b="1" dirty="0" smtClean="0">
                <a:latin typeface="Calibri" pitchFamily="34" charset="0"/>
              </a:rPr>
              <a:t>Universal </a:t>
            </a:r>
            <a:r>
              <a:rPr lang="en-US" sz="2000" b="1" dirty="0">
                <a:latin typeface="Calibri" pitchFamily="34" charset="0"/>
              </a:rPr>
              <a:t>access to national courts to enforce treaty </a:t>
            </a:r>
            <a:r>
              <a:rPr lang="en-US" sz="2000" b="1" dirty="0" smtClean="0">
                <a:latin typeface="Calibri" pitchFamily="34" charset="0"/>
              </a:rPr>
              <a:t>obligations</a:t>
            </a:r>
            <a:endParaRPr lang="en-GB" sz="2000" b="1" dirty="0">
              <a:latin typeface="Calibri" pitchFamily="34" charset="0"/>
            </a:endParaRPr>
          </a:p>
        </p:txBody>
      </p:sp>
      <p:sp>
        <p:nvSpPr>
          <p:cNvPr id="4" name="Rectangle 3"/>
          <p:cNvSpPr/>
          <p:nvPr/>
        </p:nvSpPr>
        <p:spPr>
          <a:xfrm>
            <a:off x="1289874" y="116632"/>
            <a:ext cx="4931928" cy="707886"/>
          </a:xfrm>
          <a:prstGeom prst="rect">
            <a:avLst/>
          </a:prstGeom>
        </p:spPr>
        <p:txBody>
          <a:bodyPr wrap="none">
            <a:spAutoFit/>
          </a:bodyPr>
          <a:lstStyle/>
          <a:p>
            <a:pPr algn="ctr">
              <a:spcBef>
                <a:spcPct val="50000"/>
              </a:spcBef>
              <a:buClr>
                <a:srgbClr val="0033CC"/>
              </a:buClr>
              <a:buFont typeface="Wingdings 2" pitchFamily="-105" charset="2"/>
              <a:buNone/>
            </a:pPr>
            <a:r>
              <a:rPr lang="en-US" sz="4000" b="1" dirty="0" smtClean="0">
                <a:solidFill>
                  <a:schemeClr val="bg1"/>
                </a:solidFill>
                <a:latin typeface="Calibri" pitchFamily="34" charset="0"/>
              </a:rPr>
              <a:t>Cables and the Law - 3</a:t>
            </a:r>
            <a:endParaRPr lang="en-US" sz="4000" b="1" dirty="0">
              <a:solidFill>
                <a:schemeClr val="bg1"/>
              </a:solidFill>
              <a:latin typeface="Calibri" pitchFamily="34" charset="0"/>
            </a:endParaRP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1" descr="Fig 2 Tribunal.JPG"/>
          <p:cNvPicPr>
            <a:picLocks noChangeAspect="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827584" y="1105580"/>
            <a:ext cx="7634114" cy="5110322"/>
          </a:xfrm>
          <a:prstGeom prst="rect">
            <a:avLst/>
          </a:prstGeom>
          <a:noFill/>
          <a:ln w="25400">
            <a:noFill/>
            <a:miter lim="800000"/>
            <a:headEnd/>
            <a:tailEnd/>
          </a:ln>
        </p:spPr>
      </p:pic>
      <p:sp>
        <p:nvSpPr>
          <p:cNvPr id="27651" name="TextBox 2"/>
          <p:cNvSpPr txBox="1">
            <a:spLocks noChangeArrowheads="1"/>
          </p:cNvSpPr>
          <p:nvPr/>
        </p:nvSpPr>
        <p:spPr bwMode="auto">
          <a:xfrm>
            <a:off x="683568" y="6290156"/>
            <a:ext cx="7367736" cy="523220"/>
          </a:xfrm>
          <a:prstGeom prst="rect">
            <a:avLst/>
          </a:prstGeom>
          <a:noFill/>
          <a:ln w="9525">
            <a:noFill/>
            <a:miter lim="800000"/>
            <a:headEnd/>
            <a:tailEnd/>
          </a:ln>
        </p:spPr>
        <p:txBody>
          <a:bodyPr wrap="square">
            <a:spAutoFit/>
          </a:bodyPr>
          <a:lstStyle/>
          <a:p>
            <a:pPr algn="ctr"/>
            <a:r>
              <a:rPr lang="en-US" sz="1400" b="1" dirty="0">
                <a:latin typeface="Calibri" pitchFamily="34" charset="0"/>
              </a:rPr>
              <a:t>The </a:t>
            </a:r>
            <a:r>
              <a:rPr lang="en-US" sz="1400" b="1" dirty="0" smtClean="0">
                <a:latin typeface="Calibri" pitchFamily="34" charset="0"/>
              </a:rPr>
              <a:t>International Tribunal </a:t>
            </a:r>
            <a:r>
              <a:rPr lang="en-US" sz="1400" b="1" dirty="0">
                <a:latin typeface="Calibri" pitchFamily="34" charset="0"/>
              </a:rPr>
              <a:t>for the Law of the </a:t>
            </a:r>
            <a:r>
              <a:rPr lang="en-US" sz="1400" b="1" dirty="0" smtClean="0">
                <a:latin typeface="Calibri" pitchFamily="34" charset="0"/>
              </a:rPr>
              <a:t>Sea, </a:t>
            </a:r>
            <a:r>
              <a:rPr lang="en-US" sz="1400" b="1" dirty="0">
                <a:latin typeface="Calibri" pitchFamily="34" charset="0"/>
              </a:rPr>
              <a:t>Hamburg, </a:t>
            </a:r>
            <a:r>
              <a:rPr lang="en-US" sz="1400" b="1" dirty="0" smtClean="0">
                <a:latin typeface="Calibri" pitchFamily="34" charset="0"/>
              </a:rPr>
              <a:t>Germany</a:t>
            </a:r>
          </a:p>
          <a:p>
            <a:pPr algn="ctr"/>
            <a:r>
              <a:rPr lang="en-US" sz="1400" b="1" i="1" dirty="0" smtClean="0">
                <a:solidFill>
                  <a:srgbClr val="000099"/>
                </a:solidFill>
                <a:latin typeface="Calibri" pitchFamily="34" charset="0"/>
              </a:rPr>
              <a:t>Source</a:t>
            </a:r>
            <a:r>
              <a:rPr lang="en-US" sz="1400" b="1" i="1" dirty="0">
                <a:solidFill>
                  <a:srgbClr val="000099"/>
                </a:solidFill>
                <a:latin typeface="Calibri" pitchFamily="34" charset="0"/>
              </a:rPr>
              <a:t>: Stephan </a:t>
            </a:r>
            <a:r>
              <a:rPr lang="en-US" sz="1400" b="1" i="1" dirty="0" smtClean="0">
                <a:solidFill>
                  <a:srgbClr val="000099"/>
                </a:solidFill>
                <a:latin typeface="Calibri" pitchFamily="34" charset="0"/>
              </a:rPr>
              <a:t>Wallocha</a:t>
            </a:r>
            <a:endParaRPr lang="en-US" sz="1400" b="1" i="1" dirty="0">
              <a:solidFill>
                <a:srgbClr val="000099"/>
              </a:solidFill>
              <a:latin typeface="Calibri" pitchFamily="34" charset="0"/>
            </a:endParaRPr>
          </a:p>
        </p:txBody>
      </p:sp>
      <p:sp>
        <p:nvSpPr>
          <p:cNvPr id="7" name="Rectangle 6"/>
          <p:cNvSpPr/>
          <p:nvPr/>
        </p:nvSpPr>
        <p:spPr>
          <a:xfrm>
            <a:off x="1289874" y="116632"/>
            <a:ext cx="4931928" cy="707886"/>
          </a:xfrm>
          <a:prstGeom prst="rect">
            <a:avLst/>
          </a:prstGeom>
        </p:spPr>
        <p:txBody>
          <a:bodyPr wrap="none">
            <a:spAutoFit/>
          </a:bodyPr>
          <a:lstStyle/>
          <a:p>
            <a:pPr algn="ctr">
              <a:spcBef>
                <a:spcPct val="50000"/>
              </a:spcBef>
              <a:buClr>
                <a:srgbClr val="0033CC"/>
              </a:buClr>
              <a:buFont typeface="Wingdings 2" pitchFamily="-105" charset="2"/>
              <a:buNone/>
            </a:pPr>
            <a:r>
              <a:rPr lang="en-US" sz="4000" b="1" dirty="0" smtClean="0">
                <a:solidFill>
                  <a:schemeClr val="bg1"/>
                </a:solidFill>
                <a:latin typeface="Calibri" pitchFamily="34" charset="0"/>
              </a:rPr>
              <a:t>Cables and the Law - 4</a:t>
            </a:r>
            <a:endParaRPr lang="en-US" sz="4000" b="1" dirty="0">
              <a:solidFill>
                <a:schemeClr val="bg1"/>
              </a:solidFill>
              <a:latin typeface="Calibri"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1" descr="Fig 1 Seas.jpg"/>
          <p:cNvPicPr>
            <a:picLocks noChangeAspect="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1115616" y="1124744"/>
            <a:ext cx="6902152" cy="4996673"/>
          </a:xfrm>
          <a:prstGeom prst="rect">
            <a:avLst/>
          </a:prstGeom>
          <a:noFill/>
          <a:ln w="25400">
            <a:solidFill>
              <a:schemeClr val="tx1"/>
            </a:solidFill>
            <a:miter lim="800000"/>
            <a:headEnd/>
            <a:tailEnd/>
          </a:ln>
        </p:spPr>
      </p:pic>
      <p:sp>
        <p:nvSpPr>
          <p:cNvPr id="28675" name="TextBox 2"/>
          <p:cNvSpPr txBox="1">
            <a:spLocks noChangeArrowheads="1"/>
          </p:cNvSpPr>
          <p:nvPr/>
        </p:nvSpPr>
        <p:spPr bwMode="auto">
          <a:xfrm>
            <a:off x="642256" y="6155487"/>
            <a:ext cx="7848872" cy="738664"/>
          </a:xfrm>
          <a:prstGeom prst="rect">
            <a:avLst/>
          </a:prstGeom>
          <a:noFill/>
          <a:ln w="9525">
            <a:noFill/>
            <a:miter lim="800000"/>
            <a:headEnd/>
            <a:tailEnd/>
          </a:ln>
        </p:spPr>
        <p:txBody>
          <a:bodyPr wrap="square">
            <a:spAutoFit/>
          </a:bodyPr>
          <a:lstStyle/>
          <a:p>
            <a:pPr algn="ctr"/>
            <a:r>
              <a:rPr lang="en-US" sz="1400" b="1" dirty="0">
                <a:latin typeface="Calibri" pitchFamily="34" charset="0"/>
              </a:rPr>
              <a:t>Legal boundaries of the ocean from Territorial Seas to Exclusive Economic Zone and onto the </a:t>
            </a:r>
            <a:r>
              <a:rPr lang="en-US" sz="1400" b="1" dirty="0" smtClean="0">
                <a:latin typeface="Calibri" pitchFamily="34" charset="0"/>
              </a:rPr>
              <a:t>High Seas Note: The numbers in (brackets) refer </a:t>
            </a:r>
            <a:r>
              <a:rPr lang="en-US" sz="1400" b="1" dirty="0">
                <a:latin typeface="Calibri" pitchFamily="34" charset="0"/>
              </a:rPr>
              <a:t>to treaty </a:t>
            </a:r>
            <a:r>
              <a:rPr lang="en-US" sz="1400" b="1" dirty="0" smtClean="0">
                <a:latin typeface="Calibri" pitchFamily="34" charset="0"/>
              </a:rPr>
              <a:t>articles</a:t>
            </a:r>
          </a:p>
          <a:p>
            <a:pPr algn="ctr"/>
            <a:r>
              <a:rPr lang="en-US" sz="1400" b="1" i="1" dirty="0" smtClean="0">
                <a:solidFill>
                  <a:srgbClr val="000099"/>
                </a:solidFill>
                <a:latin typeface="Calibri" pitchFamily="34" charset="0"/>
              </a:rPr>
              <a:t>Source</a:t>
            </a:r>
            <a:r>
              <a:rPr lang="en-US" sz="1400" b="1" i="1" dirty="0">
                <a:solidFill>
                  <a:srgbClr val="000099"/>
                </a:solidFill>
                <a:latin typeface="Calibri" pitchFamily="34" charset="0"/>
              </a:rPr>
              <a:t>: </a:t>
            </a:r>
            <a:r>
              <a:rPr lang="en-US" sz="1400" b="1" i="1" dirty="0" smtClean="0">
                <a:solidFill>
                  <a:srgbClr val="000099"/>
                </a:solidFill>
                <a:latin typeface="Calibri" pitchFamily="34" charset="0"/>
              </a:rPr>
              <a:t>Doug Burnett</a:t>
            </a:r>
            <a:endParaRPr lang="en-US" sz="1400" b="1" i="1" dirty="0">
              <a:solidFill>
                <a:srgbClr val="000099"/>
              </a:solidFill>
              <a:latin typeface="Calibri" pitchFamily="34" charset="0"/>
            </a:endParaRPr>
          </a:p>
        </p:txBody>
      </p:sp>
      <p:sp>
        <p:nvSpPr>
          <p:cNvPr id="6" name="Rectangle 5"/>
          <p:cNvSpPr/>
          <p:nvPr/>
        </p:nvSpPr>
        <p:spPr>
          <a:xfrm>
            <a:off x="1289874" y="116632"/>
            <a:ext cx="4931928" cy="707886"/>
          </a:xfrm>
          <a:prstGeom prst="rect">
            <a:avLst/>
          </a:prstGeom>
        </p:spPr>
        <p:txBody>
          <a:bodyPr wrap="none">
            <a:spAutoFit/>
          </a:bodyPr>
          <a:lstStyle/>
          <a:p>
            <a:pPr algn="ctr">
              <a:spcBef>
                <a:spcPct val="50000"/>
              </a:spcBef>
              <a:buClr>
                <a:srgbClr val="0033CC"/>
              </a:buClr>
              <a:buFont typeface="Wingdings 2" pitchFamily="-105" charset="2"/>
              <a:buNone/>
            </a:pPr>
            <a:r>
              <a:rPr lang="en-US" sz="4000" b="1" dirty="0" smtClean="0">
                <a:solidFill>
                  <a:schemeClr val="bg1"/>
                </a:solidFill>
                <a:latin typeface="Calibri" pitchFamily="34" charset="0"/>
              </a:rPr>
              <a:t>Cables and the Law - 5</a:t>
            </a:r>
            <a:endParaRPr lang="en-US" sz="4000" b="1" dirty="0">
              <a:solidFill>
                <a:schemeClr val="bg1"/>
              </a:solidFill>
              <a:latin typeface="Calibri"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9" name="Picture 3" descr="ATOC anemones"/>
          <p:cNvPicPr>
            <a:picLocks noChangeAspect="1" noChangeArrowheads="1"/>
          </p:cNvPicPr>
          <p:nvPr/>
        </p:nvPicPr>
        <p:blipFill>
          <a:blip r:embed="rId3" cstate="print"/>
          <a:srcRect/>
          <a:stretch>
            <a:fillRect/>
          </a:stretch>
        </p:blipFill>
        <p:spPr bwMode="auto">
          <a:xfrm>
            <a:off x="755576" y="1124744"/>
            <a:ext cx="7575550" cy="4778375"/>
          </a:xfrm>
          <a:prstGeom prst="rect">
            <a:avLst/>
          </a:prstGeom>
          <a:noFill/>
          <a:ln w="25400">
            <a:solidFill>
              <a:schemeClr val="tx1"/>
            </a:solidFill>
            <a:miter lim="800000"/>
            <a:headEnd/>
            <a:tailEnd/>
          </a:ln>
        </p:spPr>
      </p:pic>
      <p:sp>
        <p:nvSpPr>
          <p:cNvPr id="29700" name="Text Box 4"/>
          <p:cNvSpPr txBox="1">
            <a:spLocks noChangeArrowheads="1"/>
          </p:cNvSpPr>
          <p:nvPr/>
        </p:nvSpPr>
        <p:spPr bwMode="auto">
          <a:xfrm>
            <a:off x="755576" y="5949280"/>
            <a:ext cx="7575549" cy="738664"/>
          </a:xfrm>
          <a:prstGeom prst="rect">
            <a:avLst/>
          </a:prstGeom>
          <a:noFill/>
          <a:ln w="9525">
            <a:noFill/>
            <a:miter lim="800000"/>
            <a:headEnd/>
            <a:tailEnd/>
          </a:ln>
        </p:spPr>
        <p:txBody>
          <a:bodyPr wrap="square">
            <a:spAutoFit/>
          </a:bodyPr>
          <a:lstStyle/>
          <a:p>
            <a:pPr algn="ctr"/>
            <a:r>
              <a:rPr lang="en-US" sz="1400" b="1" dirty="0">
                <a:latin typeface="Calibri" pitchFamily="34" charset="0"/>
                <a:cs typeface="Times New Roman" pitchFamily="-105" charset="0"/>
              </a:rPr>
              <a:t>ATOC/Pioneer Seamount scientific cable with attached anemones (</a:t>
            </a:r>
            <a:r>
              <a:rPr lang="en-US" sz="1400" b="1" i="1" dirty="0" smtClean="0">
                <a:latin typeface="Calibri" pitchFamily="34" charset="0"/>
                <a:cs typeface="Times New Roman" pitchFamily="-105" charset="0"/>
              </a:rPr>
              <a:t>Metridium farcimen</a:t>
            </a:r>
            <a:r>
              <a:rPr lang="en-US" sz="1400" b="1" dirty="0" smtClean="0">
                <a:latin typeface="Calibri" pitchFamily="34" charset="0"/>
                <a:cs typeface="Times New Roman" pitchFamily="-105" charset="0"/>
              </a:rPr>
              <a:t>) </a:t>
            </a:r>
          </a:p>
          <a:p>
            <a:pPr algn="ctr"/>
            <a:r>
              <a:rPr lang="en-US" sz="1400" b="1" dirty="0">
                <a:latin typeface="Calibri" pitchFamily="34" charset="0"/>
                <a:cs typeface="Times New Roman" pitchFamily="-105" charset="0"/>
              </a:rPr>
              <a:t>l</a:t>
            </a:r>
            <a:r>
              <a:rPr lang="en-US" sz="1400" b="1" dirty="0" smtClean="0">
                <a:latin typeface="Calibri" pitchFamily="34" charset="0"/>
                <a:cs typeface="Times New Roman" pitchFamily="-105" charset="0"/>
              </a:rPr>
              <a:t>ocated in 140 </a:t>
            </a:r>
            <a:r>
              <a:rPr lang="en-US" sz="1400" b="1" dirty="0">
                <a:latin typeface="Calibri" pitchFamily="34" charset="0"/>
                <a:cs typeface="Times New Roman" pitchFamily="-105" charset="0"/>
              </a:rPr>
              <a:t>m </a:t>
            </a:r>
            <a:r>
              <a:rPr lang="en-US" sz="1400" b="1" dirty="0" smtClean="0">
                <a:latin typeface="Calibri" pitchFamily="34" charset="0"/>
                <a:cs typeface="Times New Roman" pitchFamily="-105" charset="0"/>
              </a:rPr>
              <a:t>water depth </a:t>
            </a:r>
            <a:r>
              <a:rPr lang="en-US" sz="1400" b="1" dirty="0">
                <a:latin typeface="Calibri" pitchFamily="34" charset="0"/>
                <a:cs typeface="Times New Roman" pitchFamily="-105" charset="0"/>
              </a:rPr>
              <a:t>off </a:t>
            </a:r>
            <a:r>
              <a:rPr lang="en-US" sz="1400" b="1" dirty="0" smtClean="0">
                <a:latin typeface="Calibri" pitchFamily="34" charset="0"/>
                <a:cs typeface="Times New Roman" pitchFamily="-105" charset="0"/>
              </a:rPr>
              <a:t>California</a:t>
            </a:r>
          </a:p>
          <a:p>
            <a:pPr algn="ctr"/>
            <a:r>
              <a:rPr lang="en-US" sz="1400" b="1" i="1" dirty="0" smtClean="0">
                <a:solidFill>
                  <a:srgbClr val="000099"/>
                </a:solidFill>
                <a:latin typeface="Calibri" pitchFamily="34" charset="0"/>
                <a:cs typeface="Times New Roman" pitchFamily="-105" charset="0"/>
              </a:rPr>
              <a:t>Source</a:t>
            </a:r>
            <a:r>
              <a:rPr lang="en-US" sz="1400" b="1" i="1" dirty="0">
                <a:solidFill>
                  <a:srgbClr val="000099"/>
                </a:solidFill>
                <a:latin typeface="Calibri" pitchFamily="34" charset="0"/>
                <a:cs typeface="Times New Roman" pitchFamily="-105" charset="0"/>
              </a:rPr>
              <a:t>: Monterey Bay Aquarium Research </a:t>
            </a:r>
            <a:r>
              <a:rPr lang="en-US" sz="1400" b="1" i="1" dirty="0" smtClean="0">
                <a:solidFill>
                  <a:srgbClr val="000099"/>
                </a:solidFill>
                <a:latin typeface="Calibri" pitchFamily="34" charset="0"/>
                <a:cs typeface="Times New Roman" pitchFamily="-105" charset="0"/>
              </a:rPr>
              <a:t>Institute</a:t>
            </a:r>
            <a:endParaRPr lang="en-US" sz="1400" b="1" i="1" dirty="0">
              <a:latin typeface="Calibri" pitchFamily="34" charset="0"/>
              <a:cs typeface="Times New Roman" pitchFamily="-105" charset="0"/>
            </a:endParaRPr>
          </a:p>
        </p:txBody>
      </p:sp>
      <p:sp>
        <p:nvSpPr>
          <p:cNvPr id="6" name="Text Box 2"/>
          <p:cNvSpPr txBox="1">
            <a:spLocks noChangeArrowheads="1"/>
          </p:cNvSpPr>
          <p:nvPr/>
        </p:nvSpPr>
        <p:spPr bwMode="auto">
          <a:xfrm>
            <a:off x="323528" y="129709"/>
            <a:ext cx="6823663" cy="707886"/>
          </a:xfrm>
          <a:prstGeom prst="rect">
            <a:avLst/>
          </a:prstGeom>
          <a:noFill/>
          <a:ln w="9525">
            <a:noFill/>
            <a:miter lim="800000"/>
            <a:headEnd/>
            <a:tailEnd/>
          </a:ln>
        </p:spPr>
        <p:txBody>
          <a:bodyPr wrap="none">
            <a:spAutoFit/>
          </a:bodyPr>
          <a:lstStyle/>
          <a:p>
            <a:r>
              <a:rPr lang="en-US" sz="4000" b="1" dirty="0" smtClean="0">
                <a:solidFill>
                  <a:schemeClr val="bg1"/>
                </a:solidFill>
                <a:latin typeface="Calibri" pitchFamily="34" charset="0"/>
              </a:rPr>
              <a:t>Cables </a:t>
            </a:r>
            <a:r>
              <a:rPr lang="en-US" sz="4000" b="1" dirty="0">
                <a:solidFill>
                  <a:schemeClr val="bg1"/>
                </a:solidFill>
                <a:latin typeface="Calibri" pitchFamily="34" charset="0"/>
              </a:rPr>
              <a:t>and </a:t>
            </a:r>
            <a:r>
              <a:rPr lang="en-US" sz="4000" b="1" dirty="0" smtClean="0">
                <a:solidFill>
                  <a:schemeClr val="bg1"/>
                </a:solidFill>
                <a:latin typeface="Calibri" pitchFamily="34" charset="0"/>
              </a:rPr>
              <a:t>the Environment - 1</a:t>
            </a:r>
            <a:endParaRPr lang="en-US" sz="4000" b="1" dirty="0">
              <a:solidFill>
                <a:schemeClr val="bg1"/>
              </a:solidFill>
              <a:latin typeface="Calibri" pitchFamily="34" charset="0"/>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4788024" y="1073031"/>
            <a:ext cx="4355976" cy="5478423"/>
          </a:xfrm>
          <a:prstGeom prst="rect">
            <a:avLst/>
          </a:prstGeom>
          <a:noFill/>
          <a:ln w="9525">
            <a:noFill/>
            <a:miter lim="800000"/>
            <a:headEnd/>
            <a:tailEnd/>
          </a:ln>
        </p:spPr>
        <p:txBody>
          <a:bodyPr wrap="square">
            <a:spAutoFit/>
          </a:bodyPr>
          <a:lstStyle/>
          <a:p>
            <a:pPr marL="271463" indent="-271463">
              <a:spcBef>
                <a:spcPts val="600"/>
              </a:spcBef>
              <a:spcAft>
                <a:spcPts val="600"/>
              </a:spcAft>
              <a:buClr>
                <a:srgbClr val="0033CC"/>
              </a:buClr>
              <a:buSzPct val="90000"/>
              <a:buFont typeface="Wingdings 2" pitchFamily="-105" charset="2"/>
              <a:buChar char=""/>
            </a:pPr>
            <a:r>
              <a:rPr lang="en-GB" sz="2000" b="1" dirty="0" smtClean="0">
                <a:latin typeface="Calibri" pitchFamily="34" charset="0"/>
              </a:rPr>
              <a:t>1840: Telegraph cables start to be laid across rivers and harbours, but initially had a limited life</a:t>
            </a:r>
          </a:p>
          <a:p>
            <a:pPr marL="271463" indent="-271463">
              <a:spcBef>
                <a:spcPts val="600"/>
              </a:spcBef>
              <a:spcAft>
                <a:spcPts val="600"/>
              </a:spcAft>
              <a:buClr>
                <a:srgbClr val="0033CC"/>
              </a:buClr>
              <a:buSzPct val="90000"/>
              <a:buFont typeface="Wingdings 2" pitchFamily="-105" charset="2"/>
              <a:buChar char=""/>
            </a:pPr>
            <a:r>
              <a:rPr lang="en-GB" sz="2000" b="1" dirty="0" smtClean="0">
                <a:latin typeface="Calibri" pitchFamily="34" charset="0"/>
              </a:rPr>
              <a:t>1843-1845: Gutta-percha (a type of gum found in a Malaysian tree) was brought to Britain and starts to replace other materials that were used for electrical insulation, thus extending the life of the cable</a:t>
            </a:r>
          </a:p>
          <a:p>
            <a:pPr marL="271463" indent="-271463">
              <a:spcBef>
                <a:spcPts val="600"/>
              </a:spcBef>
              <a:spcAft>
                <a:spcPts val="600"/>
              </a:spcAft>
              <a:buClr>
                <a:srgbClr val="0033CC"/>
              </a:buClr>
              <a:buSzPct val="90000"/>
              <a:buFont typeface="Wingdings 2" pitchFamily="-105" charset="2"/>
              <a:buChar char=""/>
            </a:pPr>
            <a:r>
              <a:rPr lang="en-GB" sz="2000" b="1" dirty="0" smtClean="0">
                <a:latin typeface="Calibri" pitchFamily="34" charset="0"/>
              </a:rPr>
              <a:t>1850: 1</a:t>
            </a:r>
            <a:r>
              <a:rPr lang="en-GB" sz="2000" b="1" baseline="30000" dirty="0" smtClean="0">
                <a:latin typeface="Calibri" pitchFamily="34" charset="0"/>
              </a:rPr>
              <a:t>st</a:t>
            </a:r>
            <a:r>
              <a:rPr lang="en-GB" sz="2000" b="1" dirty="0" smtClean="0">
                <a:latin typeface="Calibri" pitchFamily="34" charset="0"/>
              </a:rPr>
              <a:t> international telegraph cable laid between UK and France, followed by a stronger cable in 1851</a:t>
            </a:r>
          </a:p>
          <a:p>
            <a:pPr marL="271463" indent="-271463">
              <a:spcBef>
                <a:spcPts val="600"/>
              </a:spcBef>
              <a:spcAft>
                <a:spcPts val="600"/>
              </a:spcAft>
              <a:buClr>
                <a:srgbClr val="0033CC"/>
              </a:buClr>
              <a:buSzPct val="90000"/>
              <a:buFont typeface="Wingdings 2" pitchFamily="-105" charset="2"/>
              <a:buChar char=""/>
            </a:pPr>
            <a:r>
              <a:rPr lang="en-GB" sz="2000" b="1" dirty="0" smtClean="0">
                <a:latin typeface="Calibri" pitchFamily="34" charset="0"/>
              </a:rPr>
              <a:t>1858: 1</a:t>
            </a:r>
            <a:r>
              <a:rPr lang="en-GB" sz="2000" b="1" baseline="30000" dirty="0" smtClean="0">
                <a:latin typeface="Calibri" pitchFamily="34" charset="0"/>
              </a:rPr>
              <a:t>st</a:t>
            </a:r>
            <a:r>
              <a:rPr lang="en-GB" sz="2000" b="1" dirty="0" smtClean="0">
                <a:latin typeface="Calibri" pitchFamily="34" charset="0"/>
              </a:rPr>
              <a:t> transatlantic cable laid between Ireland and Newfoundland by </a:t>
            </a:r>
            <a:r>
              <a:rPr lang="en-GB" sz="2000" b="1" i="1" dirty="0" smtClean="0">
                <a:latin typeface="Calibri" pitchFamily="34" charset="0"/>
              </a:rPr>
              <a:t>Great Eastern</a:t>
            </a:r>
            <a:r>
              <a:rPr lang="en-GB" sz="2000" b="1" dirty="0" smtClean="0">
                <a:latin typeface="Calibri" pitchFamily="34" charset="0"/>
              </a:rPr>
              <a:t>. This failed after 26 days and another was laid in 1866</a:t>
            </a:r>
            <a:endParaRPr lang="en-GB" sz="2000" b="1" dirty="0">
              <a:latin typeface="Calibri" pitchFamily="34" charset="0"/>
            </a:endParaRPr>
          </a:p>
        </p:txBody>
      </p:sp>
      <p:grpSp>
        <p:nvGrpSpPr>
          <p:cNvPr id="2" name="Group 5"/>
          <p:cNvGrpSpPr>
            <a:grpSpLocks/>
          </p:cNvGrpSpPr>
          <p:nvPr/>
        </p:nvGrpSpPr>
        <p:grpSpPr bwMode="auto">
          <a:xfrm>
            <a:off x="2660650" y="3200400"/>
            <a:ext cx="3822700" cy="457200"/>
            <a:chOff x="0" y="0"/>
            <a:chExt cx="2408" cy="288"/>
          </a:xfrm>
        </p:grpSpPr>
        <p:sp>
          <p:nvSpPr>
            <p:cNvPr id="5143" name="Rectangle 6"/>
            <p:cNvSpPr>
              <a:spLocks noChangeArrowheads="1"/>
            </p:cNvSpPr>
            <p:nvPr/>
          </p:nvSpPr>
          <p:spPr bwMode="auto">
            <a:xfrm>
              <a:off x="0" y="0"/>
              <a:ext cx="2408" cy="0"/>
            </a:xfrm>
            <a:prstGeom prst="rect">
              <a:avLst/>
            </a:prstGeom>
            <a:noFill/>
            <a:ln w="9525">
              <a:noFill/>
              <a:miter lim="800000"/>
              <a:headEnd/>
              <a:tailEnd/>
            </a:ln>
          </p:spPr>
          <p:txBody>
            <a:bodyPr>
              <a:spAutoFit/>
            </a:bodyPr>
            <a:lstStyle/>
            <a:p>
              <a:endParaRPr lang="en-US" dirty="0"/>
            </a:p>
          </p:txBody>
        </p:sp>
        <p:sp>
          <p:nvSpPr>
            <p:cNvPr id="5144" name="Rectangle 7"/>
            <p:cNvSpPr>
              <a:spLocks noChangeArrowheads="1"/>
            </p:cNvSpPr>
            <p:nvPr/>
          </p:nvSpPr>
          <p:spPr bwMode="auto">
            <a:xfrm>
              <a:off x="0" y="0"/>
              <a:ext cx="2408" cy="288"/>
            </a:xfrm>
            <a:prstGeom prst="rect">
              <a:avLst/>
            </a:prstGeom>
            <a:noFill/>
            <a:ln w="9525">
              <a:noFill/>
              <a:miter lim="800000"/>
              <a:headEnd/>
              <a:tailEnd/>
            </a:ln>
          </p:spPr>
          <p:txBody>
            <a:bodyPr anchor="ctr"/>
            <a:lstStyle/>
            <a:p>
              <a:r>
                <a:rPr lang="en-US" sz="2400" dirty="0">
                  <a:latin typeface="Times New Roman" pitchFamily="-105" charset="0"/>
                </a:rPr>
                <a:t>  </a:t>
              </a:r>
              <a:r>
                <a:rPr lang="en-US" dirty="0">
                  <a:latin typeface="Times New Roman" pitchFamily="-105" charset="0"/>
                </a:rPr>
                <a:t> </a:t>
              </a:r>
              <a:r>
                <a:rPr lang="en-US" sz="2400" dirty="0">
                  <a:latin typeface="Times New Roman" pitchFamily="-105" charset="0"/>
                </a:rPr>
                <a:t>  </a:t>
              </a:r>
            </a:p>
          </p:txBody>
        </p:sp>
      </p:grpSp>
      <p:sp>
        <p:nvSpPr>
          <p:cNvPr id="5126" name="AutoShape 8" descr="Shows a painting of the Great Eastern under sail on the sea."/>
          <p:cNvSpPr>
            <a:spLocks noChangeAspect="1" noChangeArrowheads="1"/>
          </p:cNvSpPr>
          <p:nvPr/>
        </p:nvSpPr>
        <p:spPr bwMode="auto">
          <a:xfrm>
            <a:off x="2828925" y="3246438"/>
            <a:ext cx="296863" cy="296862"/>
          </a:xfrm>
          <a:prstGeom prst="rect">
            <a:avLst/>
          </a:prstGeom>
          <a:noFill/>
          <a:ln w="9525">
            <a:noFill/>
            <a:miter lim="800000"/>
            <a:headEnd/>
            <a:tailEnd/>
          </a:ln>
        </p:spPr>
        <p:txBody>
          <a:bodyPr/>
          <a:lstStyle/>
          <a:p>
            <a:endParaRPr lang="en-US" dirty="0"/>
          </a:p>
        </p:txBody>
      </p:sp>
      <p:grpSp>
        <p:nvGrpSpPr>
          <p:cNvPr id="3" name="Group 9"/>
          <p:cNvGrpSpPr>
            <a:grpSpLocks/>
          </p:cNvGrpSpPr>
          <p:nvPr/>
        </p:nvGrpSpPr>
        <p:grpSpPr bwMode="auto">
          <a:xfrm>
            <a:off x="2660650" y="3200400"/>
            <a:ext cx="3822700" cy="457200"/>
            <a:chOff x="0" y="0"/>
            <a:chExt cx="2408" cy="288"/>
          </a:xfrm>
        </p:grpSpPr>
        <p:sp>
          <p:nvSpPr>
            <p:cNvPr id="5141" name="Rectangle 10"/>
            <p:cNvSpPr>
              <a:spLocks noChangeArrowheads="1"/>
            </p:cNvSpPr>
            <p:nvPr/>
          </p:nvSpPr>
          <p:spPr bwMode="auto">
            <a:xfrm>
              <a:off x="0" y="0"/>
              <a:ext cx="2408" cy="0"/>
            </a:xfrm>
            <a:prstGeom prst="rect">
              <a:avLst/>
            </a:prstGeom>
            <a:noFill/>
            <a:ln w="9525">
              <a:noFill/>
              <a:miter lim="800000"/>
              <a:headEnd/>
              <a:tailEnd/>
            </a:ln>
          </p:spPr>
          <p:txBody>
            <a:bodyPr>
              <a:spAutoFit/>
            </a:bodyPr>
            <a:lstStyle/>
            <a:p>
              <a:endParaRPr lang="en-US" dirty="0"/>
            </a:p>
          </p:txBody>
        </p:sp>
        <p:sp>
          <p:nvSpPr>
            <p:cNvPr id="5142" name="Rectangle 11"/>
            <p:cNvSpPr>
              <a:spLocks noChangeArrowheads="1"/>
            </p:cNvSpPr>
            <p:nvPr/>
          </p:nvSpPr>
          <p:spPr bwMode="auto">
            <a:xfrm>
              <a:off x="0" y="0"/>
              <a:ext cx="2408" cy="288"/>
            </a:xfrm>
            <a:prstGeom prst="rect">
              <a:avLst/>
            </a:prstGeom>
            <a:noFill/>
            <a:ln w="9525">
              <a:noFill/>
              <a:miter lim="800000"/>
              <a:headEnd/>
              <a:tailEnd/>
            </a:ln>
          </p:spPr>
          <p:txBody>
            <a:bodyPr anchor="ctr"/>
            <a:lstStyle/>
            <a:p>
              <a:r>
                <a:rPr lang="en-US" sz="2400" dirty="0">
                  <a:latin typeface="Times New Roman" pitchFamily="-105" charset="0"/>
                </a:rPr>
                <a:t>  </a:t>
              </a:r>
              <a:r>
                <a:rPr lang="en-US" dirty="0">
                  <a:latin typeface="Times New Roman" pitchFamily="-105" charset="0"/>
                </a:rPr>
                <a:t> </a:t>
              </a:r>
              <a:r>
                <a:rPr lang="en-US" sz="2400" dirty="0">
                  <a:latin typeface="Times New Roman" pitchFamily="-105" charset="0"/>
                </a:rPr>
                <a:t>  </a:t>
              </a:r>
            </a:p>
          </p:txBody>
        </p:sp>
      </p:grpSp>
      <p:sp>
        <p:nvSpPr>
          <p:cNvPr id="5128" name="AutoShape 12" descr="Shows a painting of the Great Eastern under sail on the sea."/>
          <p:cNvSpPr>
            <a:spLocks noChangeAspect="1" noChangeArrowheads="1"/>
          </p:cNvSpPr>
          <p:nvPr/>
        </p:nvSpPr>
        <p:spPr bwMode="auto">
          <a:xfrm>
            <a:off x="2828925" y="3246438"/>
            <a:ext cx="296863" cy="296862"/>
          </a:xfrm>
          <a:prstGeom prst="rect">
            <a:avLst/>
          </a:prstGeom>
          <a:noFill/>
          <a:ln w="9525">
            <a:noFill/>
            <a:miter lim="800000"/>
            <a:headEnd/>
            <a:tailEnd/>
          </a:ln>
        </p:spPr>
        <p:txBody>
          <a:bodyPr/>
          <a:lstStyle/>
          <a:p>
            <a:endParaRPr lang="en-US" dirty="0"/>
          </a:p>
        </p:txBody>
      </p:sp>
      <p:grpSp>
        <p:nvGrpSpPr>
          <p:cNvPr id="4" name="Group 13"/>
          <p:cNvGrpSpPr>
            <a:grpSpLocks/>
          </p:cNvGrpSpPr>
          <p:nvPr/>
        </p:nvGrpSpPr>
        <p:grpSpPr bwMode="auto">
          <a:xfrm>
            <a:off x="2660650" y="3200400"/>
            <a:ext cx="3822700" cy="457200"/>
            <a:chOff x="0" y="0"/>
            <a:chExt cx="2408" cy="288"/>
          </a:xfrm>
        </p:grpSpPr>
        <p:sp>
          <p:nvSpPr>
            <p:cNvPr id="5139" name="Rectangle 14"/>
            <p:cNvSpPr>
              <a:spLocks noChangeArrowheads="1"/>
            </p:cNvSpPr>
            <p:nvPr/>
          </p:nvSpPr>
          <p:spPr bwMode="auto">
            <a:xfrm>
              <a:off x="0" y="0"/>
              <a:ext cx="2408" cy="0"/>
            </a:xfrm>
            <a:prstGeom prst="rect">
              <a:avLst/>
            </a:prstGeom>
            <a:noFill/>
            <a:ln w="9525">
              <a:noFill/>
              <a:miter lim="800000"/>
              <a:headEnd/>
              <a:tailEnd/>
            </a:ln>
          </p:spPr>
          <p:txBody>
            <a:bodyPr>
              <a:spAutoFit/>
            </a:bodyPr>
            <a:lstStyle/>
            <a:p>
              <a:endParaRPr lang="en-US" dirty="0"/>
            </a:p>
          </p:txBody>
        </p:sp>
        <p:sp>
          <p:nvSpPr>
            <p:cNvPr id="5140" name="Rectangle 15"/>
            <p:cNvSpPr>
              <a:spLocks noChangeArrowheads="1"/>
            </p:cNvSpPr>
            <p:nvPr/>
          </p:nvSpPr>
          <p:spPr bwMode="auto">
            <a:xfrm>
              <a:off x="0" y="0"/>
              <a:ext cx="2408" cy="288"/>
            </a:xfrm>
            <a:prstGeom prst="rect">
              <a:avLst/>
            </a:prstGeom>
            <a:noFill/>
            <a:ln w="9525">
              <a:noFill/>
              <a:miter lim="800000"/>
              <a:headEnd/>
              <a:tailEnd/>
            </a:ln>
          </p:spPr>
          <p:txBody>
            <a:bodyPr anchor="ctr"/>
            <a:lstStyle/>
            <a:p>
              <a:r>
                <a:rPr lang="en-US" sz="2400" dirty="0">
                  <a:latin typeface="Times New Roman" pitchFamily="-105" charset="0"/>
                </a:rPr>
                <a:t>  </a:t>
              </a:r>
              <a:r>
                <a:rPr lang="en-US" dirty="0">
                  <a:latin typeface="Times New Roman" pitchFamily="-105" charset="0"/>
                </a:rPr>
                <a:t> </a:t>
              </a:r>
              <a:r>
                <a:rPr lang="en-US" sz="2400" dirty="0">
                  <a:latin typeface="Times New Roman" pitchFamily="-105" charset="0"/>
                </a:rPr>
                <a:t>  </a:t>
              </a:r>
            </a:p>
          </p:txBody>
        </p:sp>
      </p:grpSp>
      <p:sp>
        <p:nvSpPr>
          <p:cNvPr id="5130" name="AutoShape 16" descr="Shows a painting of the Great Eastern under sail on the sea."/>
          <p:cNvSpPr>
            <a:spLocks noChangeAspect="1" noChangeArrowheads="1"/>
          </p:cNvSpPr>
          <p:nvPr/>
        </p:nvSpPr>
        <p:spPr bwMode="auto">
          <a:xfrm>
            <a:off x="2828925" y="3246438"/>
            <a:ext cx="296863" cy="296862"/>
          </a:xfrm>
          <a:prstGeom prst="rect">
            <a:avLst/>
          </a:prstGeom>
          <a:noFill/>
          <a:ln w="9525">
            <a:noFill/>
            <a:miter lim="800000"/>
            <a:headEnd/>
            <a:tailEnd/>
          </a:ln>
        </p:spPr>
        <p:txBody>
          <a:bodyPr/>
          <a:lstStyle/>
          <a:p>
            <a:endParaRPr lang="en-US" dirty="0"/>
          </a:p>
        </p:txBody>
      </p:sp>
      <p:sp>
        <p:nvSpPr>
          <p:cNvPr id="5131" name="Text Box 20"/>
          <p:cNvSpPr txBox="1">
            <a:spLocks noChangeArrowheads="1"/>
          </p:cNvSpPr>
          <p:nvPr/>
        </p:nvSpPr>
        <p:spPr bwMode="auto">
          <a:xfrm>
            <a:off x="857333" y="6248400"/>
            <a:ext cx="3168352" cy="523220"/>
          </a:xfrm>
          <a:prstGeom prst="rect">
            <a:avLst/>
          </a:prstGeom>
          <a:noFill/>
          <a:ln w="9525">
            <a:noFill/>
            <a:miter lim="800000"/>
            <a:headEnd/>
            <a:tailEnd/>
          </a:ln>
        </p:spPr>
        <p:txBody>
          <a:bodyPr wrap="square">
            <a:spAutoFit/>
          </a:bodyPr>
          <a:lstStyle/>
          <a:p>
            <a:pPr algn="ctr"/>
            <a:r>
              <a:rPr lang="en-US" sz="1400" b="1" i="1" dirty="0">
                <a:latin typeface="Calibri" pitchFamily="34" charset="0"/>
              </a:rPr>
              <a:t>Great Eastern</a:t>
            </a:r>
            <a:r>
              <a:rPr lang="en-US" sz="1400" b="1" dirty="0">
                <a:latin typeface="Calibri" pitchFamily="34" charset="0"/>
              </a:rPr>
              <a:t> off </a:t>
            </a:r>
            <a:r>
              <a:rPr lang="en-US" sz="1400" b="1" dirty="0" smtClean="0">
                <a:latin typeface="Calibri" pitchFamily="34" charset="0"/>
              </a:rPr>
              <a:t>Newfoundland</a:t>
            </a:r>
            <a:br>
              <a:rPr lang="en-US" sz="1400" b="1" dirty="0" smtClean="0">
                <a:latin typeface="Calibri" pitchFamily="34" charset="0"/>
              </a:rPr>
            </a:br>
            <a:r>
              <a:rPr lang="en-US" sz="1400" b="1" i="1" dirty="0" smtClean="0">
                <a:solidFill>
                  <a:srgbClr val="000099"/>
                </a:solidFill>
                <a:latin typeface="Calibri" pitchFamily="34" charset="0"/>
              </a:rPr>
              <a:t>Source</a:t>
            </a:r>
            <a:r>
              <a:rPr lang="en-US" sz="1400" b="1" i="1" dirty="0">
                <a:solidFill>
                  <a:srgbClr val="000099"/>
                </a:solidFill>
                <a:latin typeface="Calibri" pitchFamily="34" charset="0"/>
              </a:rPr>
              <a:t>: Cable &amp; </a:t>
            </a:r>
            <a:r>
              <a:rPr lang="en-US" sz="1400" b="1" i="1" dirty="0" smtClean="0">
                <a:solidFill>
                  <a:srgbClr val="000099"/>
                </a:solidFill>
                <a:latin typeface="Calibri" pitchFamily="34" charset="0"/>
              </a:rPr>
              <a:t>Wireless</a:t>
            </a:r>
            <a:endParaRPr lang="en-US" sz="1400" b="1" i="1" dirty="0">
              <a:solidFill>
                <a:srgbClr val="000099"/>
              </a:solidFill>
              <a:latin typeface="Calibri" pitchFamily="34" charset="0"/>
            </a:endParaRPr>
          </a:p>
        </p:txBody>
      </p:sp>
      <p:pic>
        <p:nvPicPr>
          <p:cNvPr id="5132" name="Picture 21" descr="TransAtCb4"/>
          <p:cNvPicPr>
            <a:picLocks noChangeAspect="1" noChangeArrowheads="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229063" y="3429000"/>
            <a:ext cx="4424892" cy="2819400"/>
          </a:xfrm>
          <a:prstGeom prst="rect">
            <a:avLst/>
          </a:prstGeom>
          <a:noFill/>
          <a:ln w="25400">
            <a:solidFill>
              <a:srgbClr val="000000"/>
            </a:solidFill>
            <a:miter lim="800000"/>
            <a:headEnd/>
            <a:tailEnd/>
          </a:ln>
        </p:spPr>
      </p:pic>
      <p:pic>
        <p:nvPicPr>
          <p:cNvPr id="5133" name="Picture 22" descr="The 1851 and 1850 Channel cables - Connected Earth artefacts, now at the Porthcurno Museum of Submarine Telegraphy"/>
          <p:cNvPicPr>
            <a:picLocks noChangeAspect="1" noChangeArrowheads="1"/>
          </p:cNvPicPr>
          <p:nvPr/>
        </p:nvPicPr>
        <p:blipFill>
          <a:blip r:embed="rId4" cstate="print"/>
          <a:srcRect/>
          <a:stretch>
            <a:fillRect/>
          </a:stretch>
        </p:blipFill>
        <p:spPr bwMode="auto">
          <a:xfrm rot="10800000">
            <a:off x="1691680" y="1148282"/>
            <a:ext cx="2962275" cy="2133600"/>
          </a:xfrm>
          <a:prstGeom prst="rect">
            <a:avLst/>
          </a:prstGeom>
          <a:noFill/>
          <a:ln w="25400">
            <a:solidFill>
              <a:srgbClr val="000000"/>
            </a:solidFill>
            <a:miter lim="800000"/>
            <a:headEnd/>
            <a:tailEnd/>
          </a:ln>
        </p:spPr>
      </p:pic>
      <p:sp>
        <p:nvSpPr>
          <p:cNvPr id="5134" name="Text Box 23"/>
          <p:cNvSpPr txBox="1">
            <a:spLocks noChangeArrowheads="1"/>
          </p:cNvSpPr>
          <p:nvPr/>
        </p:nvSpPr>
        <p:spPr bwMode="auto">
          <a:xfrm>
            <a:off x="0" y="1845750"/>
            <a:ext cx="1652018" cy="738664"/>
          </a:xfrm>
          <a:prstGeom prst="rect">
            <a:avLst/>
          </a:prstGeom>
          <a:noFill/>
          <a:ln w="9525">
            <a:noFill/>
            <a:miter lim="800000"/>
            <a:headEnd/>
            <a:tailEnd/>
          </a:ln>
        </p:spPr>
        <p:txBody>
          <a:bodyPr wrap="square">
            <a:spAutoFit/>
          </a:bodyPr>
          <a:lstStyle/>
          <a:p>
            <a:pPr algn="ctr"/>
            <a:r>
              <a:rPr lang="en-AU" sz="1400" b="1" dirty="0" smtClean="0">
                <a:latin typeface="Calibri" pitchFamily="34" charset="0"/>
              </a:rPr>
              <a:t>UK-France Cables</a:t>
            </a:r>
          </a:p>
          <a:p>
            <a:pPr algn="ctr"/>
            <a:r>
              <a:rPr lang="en-AU" sz="1400" b="1" dirty="0" smtClean="0">
                <a:latin typeface="Calibri" pitchFamily="34" charset="0"/>
              </a:rPr>
              <a:t>A: 1850  B: 1851</a:t>
            </a:r>
          </a:p>
          <a:p>
            <a:pPr algn="ctr"/>
            <a:r>
              <a:rPr lang="en-AU" sz="1400" b="1" dirty="0" smtClean="0">
                <a:latin typeface="Calibri" pitchFamily="34" charset="0"/>
              </a:rPr>
              <a:t> </a:t>
            </a:r>
            <a:r>
              <a:rPr lang="en-AU" sz="1400" b="1" i="1" dirty="0" smtClean="0">
                <a:solidFill>
                  <a:srgbClr val="000099"/>
                </a:solidFill>
                <a:latin typeface="Calibri" pitchFamily="34" charset="0"/>
              </a:rPr>
              <a:t>Source</a:t>
            </a:r>
            <a:r>
              <a:rPr lang="en-AU" sz="1400" b="1" i="1" dirty="0">
                <a:solidFill>
                  <a:srgbClr val="000099"/>
                </a:solidFill>
                <a:latin typeface="Calibri" pitchFamily="34" charset="0"/>
              </a:rPr>
              <a:t>: </a:t>
            </a:r>
            <a:r>
              <a:rPr lang="en-AU" sz="1400" b="1" i="1" dirty="0" smtClean="0">
                <a:solidFill>
                  <a:srgbClr val="000099"/>
                </a:solidFill>
                <a:latin typeface="Calibri" pitchFamily="34" charset="0"/>
              </a:rPr>
              <a:t>BT</a:t>
            </a:r>
            <a:endParaRPr lang="en-AU" sz="1400" b="1" i="1" dirty="0">
              <a:latin typeface="Calibri" pitchFamily="34" charset="0"/>
            </a:endParaRPr>
          </a:p>
        </p:txBody>
      </p:sp>
      <p:sp>
        <p:nvSpPr>
          <p:cNvPr id="5135" name="Text Box 24"/>
          <p:cNvSpPr txBox="1">
            <a:spLocks noChangeArrowheads="1"/>
          </p:cNvSpPr>
          <p:nvPr/>
        </p:nvSpPr>
        <p:spPr bwMode="auto">
          <a:xfrm>
            <a:off x="3790176" y="2568098"/>
            <a:ext cx="357790" cy="461665"/>
          </a:xfrm>
          <a:prstGeom prst="rect">
            <a:avLst/>
          </a:prstGeom>
          <a:noFill/>
          <a:ln w="9525">
            <a:noFill/>
            <a:miter lim="800000"/>
            <a:headEnd/>
            <a:tailEnd/>
          </a:ln>
        </p:spPr>
        <p:txBody>
          <a:bodyPr wrap="none">
            <a:spAutoFit/>
          </a:bodyPr>
          <a:lstStyle/>
          <a:p>
            <a:r>
              <a:rPr lang="en-AU" sz="2400" b="1" dirty="0">
                <a:latin typeface="Calibri" pitchFamily="34" charset="0"/>
              </a:rPr>
              <a:t>B</a:t>
            </a:r>
          </a:p>
        </p:txBody>
      </p:sp>
      <p:sp>
        <p:nvSpPr>
          <p:cNvPr id="5136" name="Text Box 25"/>
          <p:cNvSpPr txBox="1">
            <a:spLocks noChangeArrowheads="1"/>
          </p:cNvSpPr>
          <p:nvPr/>
        </p:nvSpPr>
        <p:spPr bwMode="auto">
          <a:xfrm>
            <a:off x="2042286" y="1613841"/>
            <a:ext cx="370614" cy="461665"/>
          </a:xfrm>
          <a:prstGeom prst="rect">
            <a:avLst/>
          </a:prstGeom>
          <a:noFill/>
          <a:ln w="9525">
            <a:noFill/>
            <a:miter lim="800000"/>
            <a:headEnd/>
            <a:tailEnd/>
          </a:ln>
        </p:spPr>
        <p:txBody>
          <a:bodyPr wrap="none">
            <a:spAutoFit/>
          </a:bodyPr>
          <a:lstStyle/>
          <a:p>
            <a:r>
              <a:rPr lang="en-AU" sz="2400" b="1" dirty="0">
                <a:latin typeface="Calibri" pitchFamily="34" charset="0"/>
              </a:rPr>
              <a:t>A</a:t>
            </a:r>
          </a:p>
        </p:txBody>
      </p:sp>
      <p:sp>
        <p:nvSpPr>
          <p:cNvPr id="22" name="Rectangle 21"/>
          <p:cNvSpPr/>
          <p:nvPr/>
        </p:nvSpPr>
        <p:spPr>
          <a:xfrm>
            <a:off x="1807685" y="116632"/>
            <a:ext cx="4126964" cy="707886"/>
          </a:xfrm>
          <a:prstGeom prst="rect">
            <a:avLst/>
          </a:prstGeom>
        </p:spPr>
        <p:txBody>
          <a:bodyPr wrap="none">
            <a:spAutoFit/>
          </a:bodyPr>
          <a:lstStyle/>
          <a:p>
            <a:pPr algn="ctr">
              <a:spcBef>
                <a:spcPct val="50000"/>
              </a:spcBef>
              <a:buClr>
                <a:srgbClr val="0033CC"/>
              </a:buClr>
            </a:pPr>
            <a:r>
              <a:rPr lang="en-US" sz="4000" b="1" dirty="0" smtClean="0">
                <a:solidFill>
                  <a:schemeClr val="bg1"/>
                </a:solidFill>
                <a:latin typeface="Calibri" pitchFamily="34" charset="0"/>
              </a:rPr>
              <a:t>A Brief History – 1 </a:t>
            </a: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 Box 2"/>
          <p:cNvSpPr txBox="1">
            <a:spLocks noChangeArrowheads="1"/>
          </p:cNvSpPr>
          <p:nvPr/>
        </p:nvSpPr>
        <p:spPr bwMode="auto">
          <a:xfrm>
            <a:off x="92075" y="184150"/>
            <a:ext cx="5029200" cy="457200"/>
          </a:xfrm>
          <a:prstGeom prst="rect">
            <a:avLst/>
          </a:prstGeom>
          <a:noFill/>
          <a:ln w="9525">
            <a:noFill/>
            <a:miter lim="800000"/>
            <a:headEnd/>
            <a:tailEnd/>
          </a:ln>
        </p:spPr>
        <p:txBody>
          <a:bodyPr>
            <a:spAutoFit/>
          </a:bodyPr>
          <a:lstStyle/>
          <a:p>
            <a:pPr>
              <a:spcBef>
                <a:spcPct val="50000"/>
              </a:spcBef>
              <a:buFontTx/>
              <a:buChar char="•"/>
            </a:pPr>
            <a:endParaRPr lang="en-GB" sz="2400" b="1" dirty="0">
              <a:solidFill>
                <a:srgbClr val="660033"/>
              </a:solidFill>
              <a:latin typeface="Comic Sans MS" pitchFamily="-105" charset="0"/>
            </a:endParaRPr>
          </a:p>
        </p:txBody>
      </p:sp>
      <p:sp>
        <p:nvSpPr>
          <p:cNvPr id="30723" name="Text Box 3"/>
          <p:cNvSpPr txBox="1">
            <a:spLocks noChangeArrowheads="1"/>
          </p:cNvSpPr>
          <p:nvPr/>
        </p:nvSpPr>
        <p:spPr bwMode="auto">
          <a:xfrm>
            <a:off x="53280" y="1200150"/>
            <a:ext cx="8839200" cy="769441"/>
          </a:xfrm>
          <a:prstGeom prst="rect">
            <a:avLst/>
          </a:prstGeom>
          <a:noFill/>
          <a:ln w="9525">
            <a:noFill/>
            <a:miter lim="800000"/>
            <a:headEnd/>
            <a:tailEnd/>
          </a:ln>
        </p:spPr>
        <p:txBody>
          <a:bodyPr>
            <a:spAutoFit/>
          </a:bodyPr>
          <a:lstStyle/>
          <a:p>
            <a:pPr marL="357188" indent="-357188">
              <a:buClr>
                <a:srgbClr val="0033CC"/>
              </a:buClr>
              <a:buFont typeface="Wingdings 2" pitchFamily="-105" charset="2"/>
              <a:buChar char=""/>
            </a:pPr>
            <a:r>
              <a:rPr lang="en-GB" sz="2200" b="1" dirty="0" smtClean="0"/>
              <a:t>Properly laid, fibre-optic cables have a neutral to benign impact on marine environment</a:t>
            </a:r>
            <a:endParaRPr lang="en-GB" sz="2200" b="1" dirty="0"/>
          </a:p>
        </p:txBody>
      </p:sp>
      <p:sp>
        <p:nvSpPr>
          <p:cNvPr id="30724" name="Rectangle 4"/>
          <p:cNvSpPr>
            <a:spLocks noChangeArrowheads="1"/>
          </p:cNvSpPr>
          <p:nvPr/>
        </p:nvSpPr>
        <p:spPr bwMode="auto">
          <a:xfrm>
            <a:off x="3491880" y="5661248"/>
            <a:ext cx="5400600" cy="523220"/>
          </a:xfrm>
          <a:prstGeom prst="rect">
            <a:avLst/>
          </a:prstGeom>
          <a:noFill/>
          <a:ln w="9525">
            <a:noFill/>
            <a:miter lim="800000"/>
            <a:headEnd/>
            <a:tailEnd/>
          </a:ln>
        </p:spPr>
        <p:txBody>
          <a:bodyPr wrap="square">
            <a:spAutoFit/>
          </a:bodyPr>
          <a:lstStyle/>
          <a:p>
            <a:pPr algn="ctr">
              <a:spcBef>
                <a:spcPct val="50000"/>
              </a:spcBef>
            </a:pPr>
            <a:r>
              <a:rPr lang="en-GB" sz="1400" b="1" dirty="0" smtClean="0">
                <a:latin typeface="Calibri" pitchFamily="34" charset="0"/>
                <a:cs typeface="Times New Roman" pitchFamily="-105" charset="0"/>
              </a:rPr>
              <a:t>Telecommunications cable with encrusting marine organisms </a:t>
            </a:r>
            <a:br>
              <a:rPr lang="en-GB" sz="1400" b="1" dirty="0" smtClean="0">
                <a:latin typeface="Calibri" pitchFamily="34" charset="0"/>
                <a:cs typeface="Times New Roman" pitchFamily="-105" charset="0"/>
              </a:rPr>
            </a:br>
            <a:r>
              <a:rPr lang="en-GB" sz="1400" b="1" i="1" dirty="0" smtClean="0">
                <a:solidFill>
                  <a:srgbClr val="000099"/>
                </a:solidFill>
                <a:latin typeface="Calibri" pitchFamily="34" charset="0"/>
                <a:cs typeface="Times New Roman" pitchFamily="-105" charset="0"/>
              </a:rPr>
              <a:t>Source: </a:t>
            </a:r>
            <a:r>
              <a:rPr lang="en-GB" sz="1400" b="1" i="1" dirty="0" err="1" smtClean="0">
                <a:solidFill>
                  <a:srgbClr val="000099"/>
                </a:solidFill>
                <a:latin typeface="Calibri" pitchFamily="34" charset="0"/>
                <a:cs typeface="Times New Roman" pitchFamily="-105" charset="0"/>
              </a:rPr>
              <a:t>Glauco</a:t>
            </a:r>
            <a:r>
              <a:rPr lang="en-GB" sz="1400" b="1" i="1" smtClean="0">
                <a:solidFill>
                  <a:srgbClr val="000099"/>
                </a:solidFill>
                <a:latin typeface="Calibri" pitchFamily="34" charset="0"/>
                <a:cs typeface="Times New Roman" pitchFamily="-105" charset="0"/>
              </a:rPr>
              <a:t> Riv</a:t>
            </a:r>
            <a:r>
              <a:rPr lang="en-GB" sz="1400" b="1" smtClean="0">
                <a:solidFill>
                  <a:srgbClr val="000099"/>
                </a:solidFill>
                <a:latin typeface="Calibri" pitchFamily="34" charset="0"/>
                <a:cs typeface="Times New Roman" pitchFamily="-105" charset="0"/>
              </a:rPr>
              <a:t>era</a:t>
            </a:r>
            <a:endParaRPr lang="en-GB" sz="1400" b="1">
              <a:solidFill>
                <a:srgbClr val="000099"/>
              </a:solidFill>
              <a:latin typeface="Calibri" pitchFamily="34" charset="0"/>
              <a:cs typeface="Times New Roman" pitchFamily="-105" charset="0"/>
            </a:endParaRPr>
          </a:p>
        </p:txBody>
      </p:sp>
      <p:pic>
        <p:nvPicPr>
          <p:cNvPr id="30725" name="Picture 6" descr="IMG_2958.JPG"/>
          <p:cNvPicPr>
            <a:picLocks noChangeAspect="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3581400" y="1855788"/>
            <a:ext cx="5322888" cy="3783012"/>
          </a:xfrm>
          <a:prstGeom prst="rect">
            <a:avLst/>
          </a:prstGeom>
          <a:noFill/>
          <a:ln w="25400">
            <a:solidFill>
              <a:schemeClr val="tx1"/>
            </a:solidFill>
            <a:miter lim="800000"/>
            <a:headEnd/>
            <a:tailEnd/>
          </a:ln>
        </p:spPr>
      </p:pic>
      <p:sp>
        <p:nvSpPr>
          <p:cNvPr id="30726" name="Text Box 3"/>
          <p:cNvSpPr txBox="1">
            <a:spLocks noChangeArrowheads="1"/>
          </p:cNvSpPr>
          <p:nvPr/>
        </p:nvSpPr>
        <p:spPr bwMode="auto">
          <a:xfrm>
            <a:off x="72106" y="1855788"/>
            <a:ext cx="3489325" cy="4154984"/>
          </a:xfrm>
          <a:prstGeom prst="rect">
            <a:avLst/>
          </a:prstGeom>
          <a:noFill/>
          <a:ln w="9525">
            <a:noFill/>
            <a:miter lim="800000"/>
            <a:headEnd/>
            <a:tailEnd/>
          </a:ln>
        </p:spPr>
        <p:txBody>
          <a:bodyPr wrap="square">
            <a:spAutoFit/>
          </a:bodyPr>
          <a:lstStyle/>
          <a:p>
            <a:pPr>
              <a:buClr>
                <a:srgbClr val="0033CC"/>
              </a:buClr>
            </a:pPr>
            <a:endParaRPr lang="en-GB" sz="2200" b="1" smtClean="0">
              <a:latin typeface="Calibri" pitchFamily="34" charset="0"/>
            </a:endParaRPr>
          </a:p>
          <a:p>
            <a:pPr marL="357188" indent="-357188">
              <a:buClr>
                <a:srgbClr val="0033CC"/>
              </a:buClr>
              <a:buFont typeface="Wingdings 2" pitchFamily="-105" charset="2"/>
              <a:buChar char=""/>
            </a:pPr>
            <a:r>
              <a:rPr lang="en-GB" sz="2200" b="1" smtClean="0">
                <a:latin typeface="Calibri" pitchFamily="34" charset="0"/>
              </a:rPr>
              <a:t>A cable’s small size means its “footprint” is small, especially compared to submarine pipelines or trawl dredge</a:t>
            </a:r>
          </a:p>
          <a:p>
            <a:pPr marL="357188" indent="-357188">
              <a:buClr>
                <a:srgbClr val="0033CC"/>
              </a:buClr>
            </a:pPr>
            <a:endParaRPr lang="en-GB" sz="2200" b="1" smtClean="0">
              <a:latin typeface="Calibri" pitchFamily="34" charset="0"/>
            </a:endParaRPr>
          </a:p>
          <a:p>
            <a:pPr marL="357188" indent="-357188">
              <a:buClr>
                <a:srgbClr val="0033CC"/>
              </a:buClr>
              <a:buFont typeface="Wingdings 2" pitchFamily="-105" charset="2"/>
              <a:buChar char=""/>
            </a:pPr>
            <a:r>
              <a:rPr lang="en-GB" sz="2200" b="1" smtClean="0">
                <a:latin typeface="Calibri" pitchFamily="34" charset="0"/>
              </a:rPr>
              <a:t>Cables are substrates for marine organisms with recovered cables yielding key specimens for scientific collections</a:t>
            </a:r>
            <a:endParaRPr lang="en-GB" sz="2200" b="1">
              <a:latin typeface="Calibri" pitchFamily="34" charset="0"/>
            </a:endParaRPr>
          </a:p>
        </p:txBody>
      </p:sp>
      <p:sp>
        <p:nvSpPr>
          <p:cNvPr id="9" name="Text Box 2"/>
          <p:cNvSpPr txBox="1">
            <a:spLocks noChangeArrowheads="1"/>
          </p:cNvSpPr>
          <p:nvPr/>
        </p:nvSpPr>
        <p:spPr bwMode="auto">
          <a:xfrm>
            <a:off x="323528" y="108194"/>
            <a:ext cx="6823663" cy="707886"/>
          </a:xfrm>
          <a:prstGeom prst="rect">
            <a:avLst/>
          </a:prstGeom>
          <a:noFill/>
          <a:ln w="9525">
            <a:noFill/>
            <a:miter lim="800000"/>
            <a:headEnd/>
            <a:tailEnd/>
          </a:ln>
        </p:spPr>
        <p:txBody>
          <a:bodyPr wrap="none">
            <a:spAutoFit/>
          </a:bodyPr>
          <a:lstStyle/>
          <a:p>
            <a:r>
              <a:rPr lang="en-GB" sz="4000" b="1" dirty="0" smtClean="0">
                <a:solidFill>
                  <a:schemeClr val="bg1"/>
                </a:solidFill>
                <a:latin typeface="Calibri" pitchFamily="34" charset="0"/>
              </a:rPr>
              <a:t>Cables and the Environment - 2</a:t>
            </a:r>
            <a:endParaRPr lang="en-GB" sz="4000" b="1" dirty="0">
              <a:solidFill>
                <a:schemeClr val="bg1"/>
              </a:solidFill>
              <a:latin typeface="Calibri" pitchFamily="34" charset="0"/>
            </a:endParaRP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5"/>
          <p:cNvSpPr>
            <a:spLocks noChangeArrowheads="1"/>
          </p:cNvSpPr>
          <p:nvPr/>
        </p:nvSpPr>
        <p:spPr bwMode="auto">
          <a:xfrm>
            <a:off x="3634045" y="5445224"/>
            <a:ext cx="5329238" cy="738664"/>
          </a:xfrm>
          <a:prstGeom prst="rect">
            <a:avLst/>
          </a:prstGeom>
          <a:noFill/>
          <a:ln w="9525">
            <a:noFill/>
            <a:miter lim="800000"/>
            <a:headEnd/>
            <a:tailEnd/>
          </a:ln>
        </p:spPr>
        <p:txBody>
          <a:bodyPr>
            <a:spAutoFit/>
          </a:bodyPr>
          <a:lstStyle/>
          <a:p>
            <a:pPr algn="ctr"/>
            <a:r>
              <a:rPr lang="en-GB" sz="1400" b="1" dirty="0" smtClean="0">
                <a:latin typeface="Calibri" pitchFamily="34" charset="0"/>
                <a:cs typeface="Arial Unicode MS" pitchFamily="-105" charset="0"/>
              </a:rPr>
              <a:t>Diver checks lengths of fibre-optic cable (C) and plastic pipes (P) that act as controls to check rates of colonisation by marine organisms</a:t>
            </a:r>
            <a:endParaRPr lang="en-GB" sz="1400" b="1" dirty="0">
              <a:latin typeface="Calibri" pitchFamily="34" charset="0"/>
              <a:cs typeface="Arial Unicode MS" pitchFamily="-105" charset="0"/>
            </a:endParaRPr>
          </a:p>
          <a:p>
            <a:pPr algn="ctr"/>
            <a:r>
              <a:rPr lang="en-GB" sz="1400" b="1" i="1" dirty="0" smtClean="0">
                <a:solidFill>
                  <a:srgbClr val="000099"/>
                </a:solidFill>
                <a:latin typeface="Calibri" pitchFamily="34" charset="0"/>
                <a:cs typeface="Arial Unicode MS" pitchFamily="-105" charset="0"/>
              </a:rPr>
              <a:t>Source: Dr K. Collins, Southampton University</a:t>
            </a:r>
            <a:endParaRPr lang="en-GB" sz="1400" b="1" i="1" dirty="0">
              <a:latin typeface="Calibri" pitchFamily="34" charset="0"/>
            </a:endParaRPr>
          </a:p>
        </p:txBody>
      </p:sp>
      <p:grpSp>
        <p:nvGrpSpPr>
          <p:cNvPr id="2" name="Group 11"/>
          <p:cNvGrpSpPr>
            <a:grpSpLocks/>
          </p:cNvGrpSpPr>
          <p:nvPr/>
        </p:nvGrpSpPr>
        <p:grpSpPr bwMode="auto">
          <a:xfrm>
            <a:off x="3694588" y="1473702"/>
            <a:ext cx="5195888" cy="3911600"/>
            <a:chOff x="3707904" y="1124744"/>
            <a:chExt cx="5196363" cy="3912096"/>
          </a:xfrm>
        </p:grpSpPr>
        <p:pic>
          <p:nvPicPr>
            <p:cNvPr id="32775" name="Picture 1" descr="artificial reef Poole Bay.jpg"/>
            <p:cNvPicPr>
              <a:picLocks noChangeAspect="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3707904" y="1124744"/>
              <a:ext cx="5196363" cy="3912096"/>
            </a:xfrm>
            <a:prstGeom prst="rect">
              <a:avLst/>
            </a:prstGeom>
            <a:noFill/>
            <a:ln w="25400">
              <a:solidFill>
                <a:schemeClr val="tx1"/>
              </a:solidFill>
              <a:miter lim="800000"/>
              <a:headEnd/>
              <a:tailEnd/>
            </a:ln>
          </p:spPr>
        </p:pic>
        <p:sp>
          <p:nvSpPr>
            <p:cNvPr id="32776" name="TextBox 6"/>
            <p:cNvSpPr txBox="1">
              <a:spLocks noChangeArrowheads="1"/>
            </p:cNvSpPr>
            <p:nvPr/>
          </p:nvSpPr>
          <p:spPr bwMode="auto">
            <a:xfrm>
              <a:off x="6372200" y="3789040"/>
              <a:ext cx="320951" cy="400161"/>
            </a:xfrm>
            <a:prstGeom prst="rect">
              <a:avLst/>
            </a:prstGeom>
            <a:noFill/>
            <a:ln w="9525">
              <a:noFill/>
              <a:miter lim="800000"/>
              <a:headEnd/>
              <a:tailEnd/>
            </a:ln>
          </p:spPr>
          <p:txBody>
            <a:bodyPr wrap="none">
              <a:spAutoFit/>
            </a:bodyPr>
            <a:lstStyle/>
            <a:p>
              <a:r>
                <a:rPr lang="en-US" sz="2000" b="1" dirty="0" smtClean="0">
                  <a:solidFill>
                    <a:srgbClr val="FFFF00"/>
                  </a:solidFill>
                </a:rPr>
                <a:t>C</a:t>
              </a:r>
              <a:endParaRPr lang="en-US" sz="2000" b="1" dirty="0">
                <a:solidFill>
                  <a:srgbClr val="FFFF00"/>
                </a:solidFill>
              </a:endParaRPr>
            </a:p>
          </p:txBody>
        </p:sp>
        <p:sp>
          <p:nvSpPr>
            <p:cNvPr id="32777" name="TextBox 7"/>
            <p:cNvSpPr txBox="1">
              <a:spLocks noChangeArrowheads="1"/>
            </p:cNvSpPr>
            <p:nvPr/>
          </p:nvSpPr>
          <p:spPr bwMode="auto">
            <a:xfrm>
              <a:off x="7956376" y="3212976"/>
              <a:ext cx="293697" cy="338597"/>
            </a:xfrm>
            <a:prstGeom prst="rect">
              <a:avLst/>
            </a:prstGeom>
            <a:noFill/>
            <a:ln w="9525">
              <a:noFill/>
              <a:miter lim="800000"/>
              <a:headEnd/>
              <a:tailEnd/>
            </a:ln>
          </p:spPr>
          <p:txBody>
            <a:bodyPr wrap="none">
              <a:spAutoFit/>
            </a:bodyPr>
            <a:lstStyle/>
            <a:p>
              <a:r>
                <a:rPr lang="en-US" sz="1600" b="1" dirty="0" smtClean="0">
                  <a:solidFill>
                    <a:srgbClr val="FFFF00"/>
                  </a:solidFill>
                </a:rPr>
                <a:t>C</a:t>
              </a:r>
              <a:endParaRPr lang="en-US" sz="1600" b="1" dirty="0">
                <a:solidFill>
                  <a:srgbClr val="FFFF00"/>
                </a:solidFill>
              </a:endParaRPr>
            </a:p>
          </p:txBody>
        </p:sp>
        <p:sp>
          <p:nvSpPr>
            <p:cNvPr id="32778" name="TextBox 8"/>
            <p:cNvSpPr txBox="1">
              <a:spLocks noChangeArrowheads="1"/>
            </p:cNvSpPr>
            <p:nvPr/>
          </p:nvSpPr>
          <p:spPr bwMode="auto">
            <a:xfrm>
              <a:off x="5436096" y="4221088"/>
              <a:ext cx="348204" cy="461724"/>
            </a:xfrm>
            <a:prstGeom prst="rect">
              <a:avLst/>
            </a:prstGeom>
            <a:noFill/>
            <a:ln w="9525">
              <a:noFill/>
              <a:miter lim="800000"/>
              <a:headEnd/>
              <a:tailEnd/>
            </a:ln>
          </p:spPr>
          <p:txBody>
            <a:bodyPr wrap="none">
              <a:spAutoFit/>
            </a:bodyPr>
            <a:lstStyle/>
            <a:p>
              <a:r>
                <a:rPr lang="en-US" sz="2400" b="1" dirty="0">
                  <a:solidFill>
                    <a:srgbClr val="FFFF00"/>
                  </a:solidFill>
                </a:rPr>
                <a:t>P</a:t>
              </a:r>
            </a:p>
          </p:txBody>
        </p:sp>
        <p:sp>
          <p:nvSpPr>
            <p:cNvPr id="32779" name="TextBox 9"/>
            <p:cNvSpPr txBox="1">
              <a:spLocks noChangeArrowheads="1"/>
            </p:cNvSpPr>
            <p:nvPr/>
          </p:nvSpPr>
          <p:spPr bwMode="auto">
            <a:xfrm>
              <a:off x="7308304" y="3429000"/>
              <a:ext cx="308126" cy="369379"/>
            </a:xfrm>
            <a:prstGeom prst="rect">
              <a:avLst/>
            </a:prstGeom>
            <a:noFill/>
            <a:ln w="9525">
              <a:noFill/>
              <a:miter lim="800000"/>
              <a:headEnd/>
              <a:tailEnd/>
            </a:ln>
          </p:spPr>
          <p:txBody>
            <a:bodyPr wrap="none">
              <a:spAutoFit/>
            </a:bodyPr>
            <a:lstStyle/>
            <a:p>
              <a:r>
                <a:rPr lang="en-US" b="1" dirty="0" smtClean="0">
                  <a:solidFill>
                    <a:srgbClr val="FFFF00"/>
                  </a:solidFill>
                </a:rPr>
                <a:t>P</a:t>
              </a:r>
              <a:endParaRPr lang="en-US" b="1" dirty="0">
                <a:solidFill>
                  <a:srgbClr val="FFFF00"/>
                </a:solidFill>
              </a:endParaRPr>
            </a:p>
          </p:txBody>
        </p:sp>
      </p:grpSp>
      <p:sp>
        <p:nvSpPr>
          <p:cNvPr id="32774" name="Text Box 4"/>
          <p:cNvSpPr txBox="1">
            <a:spLocks noChangeArrowheads="1"/>
          </p:cNvSpPr>
          <p:nvPr/>
        </p:nvSpPr>
        <p:spPr bwMode="auto">
          <a:xfrm>
            <a:off x="90230" y="1412776"/>
            <a:ext cx="3568099" cy="4487995"/>
          </a:xfrm>
          <a:prstGeom prst="rect">
            <a:avLst/>
          </a:prstGeom>
          <a:noFill/>
          <a:ln w="9525">
            <a:noFill/>
            <a:miter lim="800000"/>
            <a:headEnd/>
            <a:tailEnd/>
          </a:ln>
        </p:spPr>
        <p:txBody>
          <a:bodyPr wrap="square">
            <a:spAutoFit/>
          </a:bodyPr>
          <a:lstStyle/>
          <a:p>
            <a:pPr>
              <a:spcBef>
                <a:spcPct val="50000"/>
              </a:spcBef>
              <a:buClr>
                <a:srgbClr val="0033CC"/>
              </a:buClr>
            </a:pPr>
            <a:r>
              <a:rPr lang="en-US" sz="2400" b="1" dirty="0" smtClean="0">
                <a:latin typeface="Calibri" pitchFamily="34" charset="0"/>
              </a:rPr>
              <a:t>Scientific tests undertaken in the UK show that: </a:t>
            </a:r>
            <a:endParaRPr lang="en-US" sz="2400" b="1" dirty="0">
              <a:latin typeface="Calibri" pitchFamily="34" charset="0"/>
            </a:endParaRPr>
          </a:p>
          <a:p>
            <a:pPr marL="357188" indent="-357188">
              <a:spcBef>
                <a:spcPct val="50000"/>
              </a:spcBef>
              <a:buClr>
                <a:srgbClr val="0033CC"/>
              </a:buClr>
              <a:buFont typeface="Wingdings 2" pitchFamily="-105" charset="2"/>
              <a:buChar char=""/>
            </a:pPr>
            <a:r>
              <a:rPr lang="en-US" sz="2400" b="1" dirty="0">
                <a:latin typeface="Calibri" pitchFamily="34" charset="0"/>
              </a:rPr>
              <a:t>C</a:t>
            </a:r>
            <a:r>
              <a:rPr lang="en-US" sz="2400" b="1" dirty="0" smtClean="0">
                <a:latin typeface="Calibri" pitchFamily="34" charset="0"/>
              </a:rPr>
              <a:t>ables </a:t>
            </a:r>
            <a:r>
              <a:rPr lang="en-US" sz="2400" b="1" dirty="0">
                <a:latin typeface="Calibri" pitchFamily="34" charset="0"/>
              </a:rPr>
              <a:t>are fully colonised by marine </a:t>
            </a:r>
            <a:r>
              <a:rPr lang="en-US" sz="2400" b="1" dirty="0" smtClean="0">
                <a:latin typeface="Calibri" pitchFamily="34" charset="0"/>
              </a:rPr>
              <a:t>organisms </a:t>
            </a:r>
            <a:r>
              <a:rPr lang="en-US" sz="2400" b="1" dirty="0">
                <a:latin typeface="Calibri" pitchFamily="34" charset="0"/>
              </a:rPr>
              <a:t>in 1-2 months depending on </a:t>
            </a:r>
            <a:r>
              <a:rPr lang="en-US" sz="2400" b="1" dirty="0" smtClean="0">
                <a:latin typeface="Calibri" pitchFamily="34" charset="0"/>
              </a:rPr>
              <a:t>conditions</a:t>
            </a:r>
            <a:endParaRPr lang="en-US" sz="2400" b="1" dirty="0">
              <a:latin typeface="Calibri" pitchFamily="34" charset="0"/>
            </a:endParaRPr>
          </a:p>
          <a:p>
            <a:pPr marL="357188" indent="-357188">
              <a:spcBef>
                <a:spcPct val="50000"/>
              </a:spcBef>
              <a:buClr>
                <a:srgbClr val="0033CC"/>
              </a:buClr>
              <a:buFont typeface="Wingdings 2" pitchFamily="-105" charset="2"/>
              <a:buChar char=""/>
            </a:pPr>
            <a:r>
              <a:rPr lang="en-US" sz="2400" b="1" dirty="0">
                <a:latin typeface="Calibri" pitchFamily="34" charset="0"/>
              </a:rPr>
              <a:t>C</a:t>
            </a:r>
            <a:r>
              <a:rPr lang="en-US" sz="2400" b="1" dirty="0" smtClean="0">
                <a:latin typeface="Calibri" pitchFamily="34" charset="0"/>
              </a:rPr>
              <a:t>ables </a:t>
            </a:r>
            <a:r>
              <a:rPr lang="en-US" sz="2400" b="1" dirty="0">
                <a:latin typeface="Calibri" pitchFamily="34" charset="0"/>
              </a:rPr>
              <a:t>are essentially </a:t>
            </a:r>
            <a:r>
              <a:rPr lang="en-US" sz="2400" b="1" dirty="0" smtClean="0">
                <a:latin typeface="Calibri" pitchFamily="34" charset="0"/>
              </a:rPr>
              <a:t>non-polluting</a:t>
            </a:r>
            <a:endParaRPr lang="en-US" sz="2400" b="1" dirty="0">
              <a:latin typeface="Calibri" pitchFamily="34" charset="0"/>
            </a:endParaRPr>
          </a:p>
          <a:p>
            <a:pPr>
              <a:spcBef>
                <a:spcPct val="50000"/>
              </a:spcBef>
              <a:buClr>
                <a:srgbClr val="0033CC"/>
              </a:buClr>
            </a:pPr>
            <a:r>
              <a:rPr lang="en-US" sz="2400" b="1" dirty="0">
                <a:latin typeface="Calibri" pitchFamily="34" charset="0"/>
              </a:rPr>
              <a:t> </a:t>
            </a:r>
          </a:p>
        </p:txBody>
      </p:sp>
      <p:sp>
        <p:nvSpPr>
          <p:cNvPr id="11" name="Text Box 2"/>
          <p:cNvSpPr txBox="1">
            <a:spLocks noChangeArrowheads="1"/>
          </p:cNvSpPr>
          <p:nvPr/>
        </p:nvSpPr>
        <p:spPr bwMode="auto">
          <a:xfrm>
            <a:off x="605978" y="188640"/>
            <a:ext cx="5990486" cy="707886"/>
          </a:xfrm>
          <a:prstGeom prst="rect">
            <a:avLst/>
          </a:prstGeom>
          <a:noFill/>
          <a:ln w="9525">
            <a:noFill/>
            <a:miter lim="800000"/>
            <a:headEnd/>
            <a:tailEnd/>
          </a:ln>
        </p:spPr>
        <p:txBody>
          <a:bodyPr wrap="none">
            <a:spAutoFit/>
          </a:bodyPr>
          <a:lstStyle/>
          <a:p>
            <a:pPr algn="ctr"/>
            <a:r>
              <a:rPr lang="en-US" sz="4000" b="1" dirty="0" smtClean="0">
                <a:solidFill>
                  <a:schemeClr val="bg1"/>
                </a:solidFill>
                <a:latin typeface="Calibri" pitchFamily="34" charset="0"/>
              </a:rPr>
              <a:t>Cables as Artificial Reefs - 1</a:t>
            </a:r>
            <a:endParaRPr lang="en-US" sz="4000" b="1" dirty="0">
              <a:solidFill>
                <a:schemeClr val="bg1"/>
              </a:solidFill>
              <a:latin typeface="Calibri" pitchFamily="34"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 Box 2"/>
          <p:cNvSpPr txBox="1">
            <a:spLocks noChangeArrowheads="1"/>
          </p:cNvSpPr>
          <p:nvPr/>
        </p:nvSpPr>
        <p:spPr bwMode="auto">
          <a:xfrm>
            <a:off x="605978" y="188640"/>
            <a:ext cx="5990486" cy="707886"/>
          </a:xfrm>
          <a:prstGeom prst="rect">
            <a:avLst/>
          </a:prstGeom>
          <a:noFill/>
          <a:ln w="9525">
            <a:noFill/>
            <a:miter lim="800000"/>
            <a:headEnd/>
            <a:tailEnd/>
          </a:ln>
        </p:spPr>
        <p:txBody>
          <a:bodyPr wrap="none">
            <a:spAutoFit/>
          </a:bodyPr>
          <a:lstStyle/>
          <a:p>
            <a:pPr algn="ctr"/>
            <a:r>
              <a:rPr lang="en-US" sz="4000" b="1" dirty="0" smtClean="0">
                <a:solidFill>
                  <a:schemeClr val="bg1"/>
                </a:solidFill>
                <a:latin typeface="Calibri" pitchFamily="34" charset="0"/>
              </a:rPr>
              <a:t>Cables as Artificial Reefs - 2</a:t>
            </a:r>
            <a:endParaRPr lang="en-US" sz="4000" b="1" dirty="0">
              <a:solidFill>
                <a:schemeClr val="bg1"/>
              </a:solidFill>
              <a:latin typeface="Calibri" pitchFamily="34" charset="0"/>
            </a:endParaRPr>
          </a:p>
        </p:txBody>
      </p:sp>
      <p:pic>
        <p:nvPicPr>
          <p:cNvPr id="31747" name="Picture 3" descr="P4280018"/>
          <p:cNvPicPr>
            <a:picLocks noChangeAspect="1" noChangeArrowheads="1"/>
          </p:cNvPicPr>
          <p:nvPr/>
        </p:nvPicPr>
        <p:blipFill>
          <a:blip r:embed="rId3" cstate="email">
            <a:lum bright="-6000"/>
            <a:extLst>
              <a:ext uri="{28A0092B-C50C-407E-A947-70E740481C1C}">
                <a14:useLocalDpi xmlns:a14="http://schemas.microsoft.com/office/drawing/2010/main" xmlns=""/>
              </a:ext>
            </a:extLst>
          </a:blip>
          <a:srcRect/>
          <a:stretch>
            <a:fillRect/>
          </a:stretch>
        </p:blipFill>
        <p:spPr bwMode="auto">
          <a:xfrm>
            <a:off x="4355976" y="1484784"/>
            <a:ext cx="4483224" cy="3642620"/>
          </a:xfrm>
          <a:prstGeom prst="rect">
            <a:avLst/>
          </a:prstGeom>
          <a:noFill/>
          <a:ln w="25400">
            <a:solidFill>
              <a:schemeClr val="tx1"/>
            </a:solidFill>
            <a:miter lim="800000"/>
            <a:headEnd/>
            <a:tailEnd/>
          </a:ln>
        </p:spPr>
      </p:pic>
      <p:sp>
        <p:nvSpPr>
          <p:cNvPr id="31748" name="Text Box 4"/>
          <p:cNvSpPr txBox="1">
            <a:spLocks noChangeArrowheads="1"/>
          </p:cNvSpPr>
          <p:nvPr/>
        </p:nvSpPr>
        <p:spPr bwMode="auto">
          <a:xfrm>
            <a:off x="92968" y="1412776"/>
            <a:ext cx="4191000" cy="3477875"/>
          </a:xfrm>
          <a:prstGeom prst="rect">
            <a:avLst/>
          </a:prstGeom>
          <a:noFill/>
          <a:ln w="9525">
            <a:noFill/>
            <a:miter lim="800000"/>
            <a:headEnd/>
            <a:tailEnd/>
          </a:ln>
        </p:spPr>
        <p:txBody>
          <a:bodyPr wrap="square">
            <a:spAutoFit/>
          </a:bodyPr>
          <a:lstStyle/>
          <a:p>
            <a:pPr marL="357188" indent="-357188">
              <a:spcBef>
                <a:spcPct val="50000"/>
              </a:spcBef>
              <a:buClr>
                <a:srgbClr val="0033CC"/>
              </a:buClr>
              <a:buFont typeface="Wingdings 2" pitchFamily="-105" charset="2"/>
              <a:buChar char=""/>
            </a:pPr>
            <a:r>
              <a:rPr lang="en-US" sz="2200" b="1" dirty="0">
                <a:latin typeface="Calibri" pitchFamily="34" charset="0"/>
              </a:rPr>
              <a:t>Coils of cable have been placed off Maryland and New Jersey to form artificial reefs </a:t>
            </a:r>
          </a:p>
          <a:p>
            <a:pPr marL="357188" indent="-357188">
              <a:spcBef>
                <a:spcPct val="50000"/>
              </a:spcBef>
              <a:buClr>
                <a:srgbClr val="0033CC"/>
              </a:buClr>
              <a:buFont typeface="Wingdings 2" pitchFamily="-105" charset="2"/>
              <a:buChar char=""/>
            </a:pPr>
            <a:r>
              <a:rPr lang="en-US" sz="2200" b="1" dirty="0">
                <a:latin typeface="Calibri" pitchFamily="34" charset="0"/>
              </a:rPr>
              <a:t>These reefs have attracted many marine organisms that range from algae to fish</a:t>
            </a:r>
          </a:p>
          <a:p>
            <a:pPr marL="357188" indent="-357188">
              <a:spcBef>
                <a:spcPct val="50000"/>
              </a:spcBef>
              <a:buClr>
                <a:srgbClr val="0033CC"/>
              </a:buClr>
              <a:buFont typeface="Wingdings 2" pitchFamily="-105" charset="2"/>
              <a:buChar char=""/>
            </a:pPr>
            <a:r>
              <a:rPr lang="en-US" sz="2200" b="1" dirty="0" smtClean="0">
                <a:latin typeface="Calibri" pitchFamily="34" charset="0"/>
              </a:rPr>
              <a:t>To </a:t>
            </a:r>
            <a:r>
              <a:rPr lang="en-US" sz="2200" b="1" dirty="0">
                <a:latin typeface="Calibri" pitchFamily="34" charset="0"/>
              </a:rPr>
              <a:t>be successful, reefs must be stable, non-toxic, last for 20-30 years and provide </a:t>
            </a:r>
            <a:r>
              <a:rPr lang="en-US" sz="2200" b="1" dirty="0" smtClean="0">
                <a:latin typeface="Calibri" pitchFamily="34" charset="0"/>
              </a:rPr>
              <a:t>habitats</a:t>
            </a:r>
            <a:endParaRPr lang="en-US" sz="2200" b="1" dirty="0">
              <a:latin typeface="Calibri" pitchFamily="34" charset="0"/>
            </a:endParaRPr>
          </a:p>
        </p:txBody>
      </p:sp>
      <p:sp>
        <p:nvSpPr>
          <p:cNvPr id="31749" name="Rectangle 5"/>
          <p:cNvSpPr>
            <a:spLocks noChangeArrowheads="1"/>
          </p:cNvSpPr>
          <p:nvPr/>
        </p:nvSpPr>
        <p:spPr bwMode="auto">
          <a:xfrm>
            <a:off x="4355976" y="5211777"/>
            <a:ext cx="4483224" cy="1169551"/>
          </a:xfrm>
          <a:prstGeom prst="rect">
            <a:avLst/>
          </a:prstGeom>
          <a:noFill/>
          <a:ln w="9525">
            <a:noFill/>
            <a:miter lim="800000"/>
            <a:headEnd/>
            <a:tailEnd/>
          </a:ln>
        </p:spPr>
        <p:txBody>
          <a:bodyPr wrap="square">
            <a:spAutoFit/>
          </a:bodyPr>
          <a:lstStyle/>
          <a:p>
            <a:pPr algn="ctr"/>
            <a:r>
              <a:rPr lang="en-US" sz="1400" b="1" dirty="0" smtClean="0">
                <a:latin typeface="Calibri" pitchFamily="34" charset="0"/>
                <a:cs typeface="Arial Unicode MS" pitchFamily="-105" charset="0"/>
              </a:rPr>
              <a:t>Submarine cable coiled to form an artificial reef on the continental shelf off the US state of Maryland. </a:t>
            </a:r>
          </a:p>
          <a:p>
            <a:pPr algn="ctr"/>
            <a:r>
              <a:rPr lang="en-US" sz="1400" b="1" dirty="0" smtClean="0">
                <a:latin typeface="Calibri" pitchFamily="34" charset="0"/>
                <a:cs typeface="Arial Unicode MS" pitchFamily="-105" charset="0"/>
              </a:rPr>
              <a:t>This picture shows </a:t>
            </a:r>
            <a:r>
              <a:rPr lang="en-US" sz="1400" b="1" dirty="0" err="1" smtClean="0">
                <a:latin typeface="Calibri" pitchFamily="34" charset="0"/>
                <a:cs typeface="Arial Unicode MS" pitchFamily="-105" charset="0"/>
              </a:rPr>
              <a:t>colonisation</a:t>
            </a:r>
            <a:r>
              <a:rPr lang="en-US" sz="1400" b="1" dirty="0">
                <a:latin typeface="Calibri" pitchFamily="34" charset="0"/>
                <a:cs typeface="Arial Unicode MS" pitchFamily="-105" charset="0"/>
              </a:rPr>
              <a:t> </a:t>
            </a:r>
            <a:r>
              <a:rPr lang="en-US" sz="1400" b="1" dirty="0" smtClean="0">
                <a:latin typeface="Calibri" pitchFamily="34" charset="0"/>
                <a:cs typeface="Arial Unicode MS" pitchFamily="-105" charset="0"/>
              </a:rPr>
              <a:t>by </a:t>
            </a:r>
            <a:r>
              <a:rPr lang="en-US" sz="1400" b="1" dirty="0">
                <a:latin typeface="Calibri" pitchFamily="34" charset="0"/>
                <a:cs typeface="Arial Unicode MS" pitchFamily="-105" charset="0"/>
              </a:rPr>
              <a:t>starfish, mussels and other organisms that may help biodiversity &amp; fish </a:t>
            </a:r>
            <a:r>
              <a:rPr lang="en-US" sz="1400" b="1" dirty="0" smtClean="0">
                <a:latin typeface="Calibri" pitchFamily="34" charset="0"/>
                <a:cs typeface="Arial Unicode MS" pitchFamily="-105" charset="0"/>
              </a:rPr>
              <a:t>stocks</a:t>
            </a:r>
          </a:p>
          <a:p>
            <a:pPr algn="ctr"/>
            <a:r>
              <a:rPr lang="en-US" sz="1400" b="1" i="1" dirty="0" smtClean="0">
                <a:solidFill>
                  <a:srgbClr val="000099"/>
                </a:solidFill>
                <a:latin typeface="Calibri" pitchFamily="34" charset="0"/>
                <a:cs typeface="Arial Unicode MS" pitchFamily="-105" charset="0"/>
              </a:rPr>
              <a:t>Source</a:t>
            </a:r>
            <a:r>
              <a:rPr lang="en-US" sz="1400" b="1" i="1" dirty="0">
                <a:solidFill>
                  <a:srgbClr val="000099"/>
                </a:solidFill>
                <a:latin typeface="Calibri" pitchFamily="34" charset="0"/>
                <a:cs typeface="Arial Unicode MS" pitchFamily="-105" charset="0"/>
              </a:rPr>
              <a:t>: © Compass </a:t>
            </a:r>
            <a:r>
              <a:rPr lang="en-US" sz="1400" b="1" i="1" dirty="0" smtClean="0">
                <a:solidFill>
                  <a:srgbClr val="000099"/>
                </a:solidFill>
                <a:latin typeface="Calibri" pitchFamily="34" charset="0"/>
                <a:cs typeface="Arial Unicode MS" pitchFamily="-105" charset="0"/>
              </a:rPr>
              <a:t>Light</a:t>
            </a:r>
            <a:endParaRPr lang="en-US" sz="1400" b="1" i="1" dirty="0">
              <a:latin typeface="Calibri" pitchFamily="34" charset="0"/>
            </a:endParaRP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 Box 2"/>
          <p:cNvSpPr txBox="1">
            <a:spLocks noChangeArrowheads="1"/>
          </p:cNvSpPr>
          <p:nvPr/>
        </p:nvSpPr>
        <p:spPr bwMode="auto">
          <a:xfrm>
            <a:off x="33734" y="122357"/>
            <a:ext cx="7483652" cy="646331"/>
          </a:xfrm>
          <a:prstGeom prst="rect">
            <a:avLst/>
          </a:prstGeom>
          <a:noFill/>
          <a:ln w="9525">
            <a:noFill/>
            <a:miter lim="800000"/>
            <a:headEnd/>
            <a:tailEnd/>
          </a:ln>
        </p:spPr>
        <p:txBody>
          <a:bodyPr wrap="none">
            <a:spAutoFit/>
          </a:bodyPr>
          <a:lstStyle/>
          <a:p>
            <a:r>
              <a:rPr lang="en-AU" sz="3600" b="1" dirty="0" smtClean="0">
                <a:solidFill>
                  <a:schemeClr val="bg1"/>
                </a:solidFill>
                <a:latin typeface="Calibri" pitchFamily="34" charset="0"/>
              </a:rPr>
              <a:t>Cable Protection Zones as Sanctuaries</a:t>
            </a:r>
            <a:endParaRPr lang="en-AU" sz="3600" b="1" dirty="0">
              <a:solidFill>
                <a:schemeClr val="bg1"/>
              </a:solidFill>
              <a:latin typeface="Calibri" pitchFamily="34" charset="0"/>
            </a:endParaRPr>
          </a:p>
        </p:txBody>
      </p:sp>
      <p:pic>
        <p:nvPicPr>
          <p:cNvPr id="33795" name="Picture 3" descr="baited video"/>
          <p:cNvPicPr>
            <a:picLocks noChangeAspect="1" noChangeArrowheads="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4572000" y="1585960"/>
            <a:ext cx="4373563" cy="3484516"/>
          </a:xfrm>
          <a:prstGeom prst="rect">
            <a:avLst/>
          </a:prstGeom>
          <a:noFill/>
          <a:ln w="25400">
            <a:solidFill>
              <a:srgbClr val="000000"/>
            </a:solidFill>
            <a:miter lim="800000"/>
            <a:headEnd/>
            <a:tailEnd/>
          </a:ln>
        </p:spPr>
      </p:pic>
      <p:sp>
        <p:nvSpPr>
          <p:cNvPr id="33796" name="Text Box 4"/>
          <p:cNvSpPr txBox="1">
            <a:spLocks noChangeArrowheads="1"/>
          </p:cNvSpPr>
          <p:nvPr/>
        </p:nvSpPr>
        <p:spPr bwMode="auto">
          <a:xfrm>
            <a:off x="33734" y="1484784"/>
            <a:ext cx="4536504" cy="3985706"/>
          </a:xfrm>
          <a:prstGeom prst="rect">
            <a:avLst/>
          </a:prstGeom>
          <a:noFill/>
          <a:ln w="9525">
            <a:noFill/>
            <a:miter lim="800000"/>
            <a:headEnd/>
            <a:tailEnd/>
          </a:ln>
        </p:spPr>
        <p:txBody>
          <a:bodyPr wrap="square">
            <a:spAutoFit/>
          </a:bodyPr>
          <a:lstStyle/>
          <a:p>
            <a:pPr marL="357188" indent="-357188">
              <a:spcBef>
                <a:spcPct val="50000"/>
              </a:spcBef>
              <a:buClr>
                <a:srgbClr val="0033CC"/>
              </a:buClr>
              <a:buSzPct val="105000"/>
              <a:buFont typeface="Wingdings 2" pitchFamily="-105" charset="2"/>
              <a:buChar char=""/>
            </a:pPr>
            <a:r>
              <a:rPr lang="en-GB" sz="2200" b="1" dirty="0" smtClean="0">
                <a:latin typeface="Calibri" pitchFamily="34" charset="0"/>
              </a:rPr>
              <a:t>Zones </a:t>
            </a:r>
            <a:r>
              <a:rPr lang="en-GB" sz="2200" b="1" dirty="0">
                <a:latin typeface="Calibri" pitchFamily="34" charset="0"/>
              </a:rPr>
              <a:t>that are created to protect submarine cables </a:t>
            </a:r>
            <a:r>
              <a:rPr lang="en-AU" sz="2200" b="1" dirty="0" smtClean="0">
                <a:latin typeface="Calibri" pitchFamily="34" charset="0"/>
              </a:rPr>
              <a:t>could act as marine sanctuaries, thus improving </a:t>
            </a:r>
            <a:r>
              <a:rPr lang="en-AU" sz="2200" b="1" dirty="0">
                <a:latin typeface="Calibri" pitchFamily="34" charset="0"/>
              </a:rPr>
              <a:t>biodiversity and fish stocks</a:t>
            </a:r>
          </a:p>
          <a:p>
            <a:pPr marL="357188" indent="-357188">
              <a:spcBef>
                <a:spcPct val="50000"/>
              </a:spcBef>
              <a:buClr>
                <a:srgbClr val="0033CC"/>
              </a:buClr>
              <a:buSzPct val="105000"/>
              <a:buFont typeface="Wingdings 2" pitchFamily="-105" charset="2"/>
              <a:buChar char=""/>
            </a:pPr>
            <a:r>
              <a:rPr lang="en-AU" sz="2200" b="1" dirty="0" smtClean="0">
                <a:latin typeface="Calibri" pitchFamily="34" charset="0"/>
              </a:rPr>
              <a:t>An </a:t>
            </a:r>
            <a:r>
              <a:rPr lang="en-AU" sz="2200" b="1" dirty="0">
                <a:latin typeface="Calibri" pitchFamily="34" charset="0"/>
              </a:rPr>
              <a:t>effective zone must contain habitats </a:t>
            </a:r>
            <a:r>
              <a:rPr lang="en-AU" sz="2200" b="1" dirty="0" smtClean="0">
                <a:latin typeface="Calibri" pitchFamily="34" charset="0"/>
              </a:rPr>
              <a:t>that are suitable </a:t>
            </a:r>
            <a:r>
              <a:rPr lang="en-AU" sz="2200" b="1" dirty="0">
                <a:latin typeface="Calibri" pitchFamily="34" charset="0"/>
              </a:rPr>
              <a:t>for fish </a:t>
            </a:r>
            <a:r>
              <a:rPr lang="en-US" sz="2200" b="1" dirty="0" smtClean="0">
                <a:latin typeface="Calibri" pitchFamily="34" charset="0"/>
              </a:rPr>
              <a:t>and</a:t>
            </a:r>
            <a:r>
              <a:rPr lang="en-AU" sz="2200" b="1" dirty="0" smtClean="0">
                <a:latin typeface="Calibri" pitchFamily="34" charset="0"/>
              </a:rPr>
              <a:t> </a:t>
            </a:r>
            <a:r>
              <a:rPr lang="en-AU" sz="2200" b="1" dirty="0">
                <a:latin typeface="Calibri" pitchFamily="34" charset="0"/>
              </a:rPr>
              <a:t>other marine </a:t>
            </a:r>
            <a:r>
              <a:rPr lang="en-AU" sz="2200" b="1" dirty="0" smtClean="0">
                <a:latin typeface="Calibri" pitchFamily="34" charset="0"/>
              </a:rPr>
              <a:t>life, </a:t>
            </a:r>
            <a:r>
              <a:rPr lang="en-AU" sz="2200" b="1" dirty="0">
                <a:latin typeface="Calibri" pitchFamily="34" charset="0"/>
              </a:rPr>
              <a:t>exist long enough for ecosystems to </a:t>
            </a:r>
            <a:r>
              <a:rPr lang="en-AU" sz="2200" b="1" dirty="0" smtClean="0">
                <a:latin typeface="Calibri" pitchFamily="34" charset="0"/>
              </a:rPr>
              <a:t>develop </a:t>
            </a:r>
            <a:r>
              <a:rPr lang="en-US" sz="2200" b="1" dirty="0" smtClean="0">
                <a:latin typeface="Calibri" pitchFamily="34" charset="0"/>
              </a:rPr>
              <a:t>and</a:t>
            </a:r>
            <a:r>
              <a:rPr lang="en-AU" sz="2200" b="1" dirty="0" smtClean="0">
                <a:latin typeface="Calibri" pitchFamily="34" charset="0"/>
              </a:rPr>
              <a:t> </a:t>
            </a:r>
            <a:r>
              <a:rPr lang="en-AU" sz="2200" b="1" dirty="0">
                <a:latin typeface="Calibri" pitchFamily="34" charset="0"/>
              </a:rPr>
              <a:t>be policed to </a:t>
            </a:r>
            <a:r>
              <a:rPr lang="en-AU" sz="2200" b="1" dirty="0" smtClean="0">
                <a:latin typeface="Calibri" pitchFamily="34" charset="0"/>
              </a:rPr>
              <a:t>prevent </a:t>
            </a:r>
            <a:r>
              <a:rPr lang="en-AU" sz="2200" b="1" dirty="0">
                <a:latin typeface="Calibri" pitchFamily="34" charset="0"/>
              </a:rPr>
              <a:t>illegal </a:t>
            </a:r>
            <a:r>
              <a:rPr lang="en-AU" sz="2200" b="1" dirty="0" smtClean="0">
                <a:latin typeface="Calibri" pitchFamily="34" charset="0"/>
              </a:rPr>
              <a:t>fishing</a:t>
            </a:r>
            <a:endParaRPr lang="en-AU" sz="2200" b="1" dirty="0">
              <a:latin typeface="Calibri" pitchFamily="34" charset="0"/>
            </a:endParaRPr>
          </a:p>
        </p:txBody>
      </p:sp>
      <p:sp>
        <p:nvSpPr>
          <p:cNvPr id="33797" name="Text Box 5"/>
          <p:cNvSpPr txBox="1">
            <a:spLocks noChangeArrowheads="1"/>
          </p:cNvSpPr>
          <p:nvPr/>
        </p:nvSpPr>
        <p:spPr bwMode="auto">
          <a:xfrm>
            <a:off x="4570238" y="5157192"/>
            <a:ext cx="4375325" cy="738664"/>
          </a:xfrm>
          <a:prstGeom prst="rect">
            <a:avLst/>
          </a:prstGeom>
          <a:noFill/>
          <a:ln w="9525">
            <a:noFill/>
            <a:miter lim="800000"/>
            <a:headEnd/>
            <a:tailEnd/>
          </a:ln>
        </p:spPr>
        <p:txBody>
          <a:bodyPr wrap="square">
            <a:spAutoFit/>
          </a:bodyPr>
          <a:lstStyle/>
          <a:p>
            <a:pPr algn="ctr"/>
            <a:r>
              <a:rPr lang="en-AU" sz="1400" b="1" dirty="0">
                <a:latin typeface="Calibri" pitchFamily="34" charset="0"/>
              </a:rPr>
              <a:t>Experiment to count fish to test if a cable protection zone acts as a marine </a:t>
            </a:r>
            <a:r>
              <a:rPr lang="en-AU" sz="1400" b="1" dirty="0" smtClean="0">
                <a:latin typeface="Calibri" pitchFamily="34" charset="0"/>
              </a:rPr>
              <a:t>sanctuary</a:t>
            </a:r>
            <a:br>
              <a:rPr lang="en-AU" sz="1400" b="1" dirty="0" smtClean="0">
                <a:latin typeface="Calibri" pitchFamily="34" charset="0"/>
              </a:rPr>
            </a:br>
            <a:r>
              <a:rPr lang="en-AU" sz="1400" b="1" i="1" dirty="0" smtClean="0">
                <a:solidFill>
                  <a:srgbClr val="000099"/>
                </a:solidFill>
                <a:latin typeface="Calibri" pitchFamily="34" charset="0"/>
              </a:rPr>
              <a:t>Source</a:t>
            </a:r>
            <a:r>
              <a:rPr lang="en-AU" sz="1400" b="1" i="1" dirty="0">
                <a:solidFill>
                  <a:srgbClr val="000099"/>
                </a:solidFill>
                <a:latin typeface="Calibri" pitchFamily="34" charset="0"/>
              </a:rPr>
              <a:t>: Leigh Laboratory, University of </a:t>
            </a:r>
            <a:r>
              <a:rPr lang="en-AU" sz="1400" b="1" i="1" dirty="0" smtClean="0">
                <a:solidFill>
                  <a:srgbClr val="000099"/>
                </a:solidFill>
                <a:latin typeface="Calibri" pitchFamily="34" charset="0"/>
              </a:rPr>
              <a:t>Auckland</a:t>
            </a:r>
            <a:endParaRPr lang="en-AU" sz="1400" b="1" i="1" dirty="0">
              <a:solidFill>
                <a:srgbClr val="000099"/>
              </a:solidFill>
              <a:latin typeface="Calibri" pitchFamily="34" charset="0"/>
            </a:endParaRP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 name="Picture 10" descr="09-0963-AB-shell"/>
          <p:cNvPicPr>
            <a:picLocks noChangeAspect="1" noChangeArrowheads="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0" y="0"/>
            <a:ext cx="9144000" cy="980728"/>
          </a:xfrm>
          <a:prstGeom prst="rect">
            <a:avLst/>
          </a:prstGeom>
          <a:noFill/>
          <a:ln w="9525">
            <a:noFill/>
            <a:miter lim="800000"/>
            <a:headEnd/>
            <a:tailEnd/>
          </a:ln>
        </p:spPr>
      </p:pic>
      <p:pic>
        <p:nvPicPr>
          <p:cNvPr id="10" name="Picture 9" descr="shutterstock_3416294"/>
          <p:cNvPicPr>
            <a:picLocks noChangeArrowheads="1"/>
          </p:cNvPicPr>
          <p:nvPr/>
        </p:nvPicPr>
        <p:blipFill>
          <a:blip r:embed="rId4" cstate="email">
            <a:extLst>
              <a:ext uri="{28A0092B-C50C-407E-A947-70E740481C1C}">
                <a14:useLocalDpi xmlns:a14="http://schemas.microsoft.com/office/drawing/2010/main" xmlns=""/>
              </a:ext>
            </a:extLst>
          </a:blip>
          <a:srcRect/>
          <a:stretch>
            <a:fillRect/>
          </a:stretch>
        </p:blipFill>
        <p:spPr bwMode="auto">
          <a:xfrm>
            <a:off x="7406655" y="-2704"/>
            <a:ext cx="1733526" cy="980727"/>
          </a:xfrm>
          <a:prstGeom prst="rect">
            <a:avLst/>
          </a:prstGeom>
          <a:noFill/>
          <a:ln w="6350">
            <a:noFill/>
            <a:miter lim="800000"/>
            <a:headEnd/>
            <a:tailEnd/>
          </a:ln>
        </p:spPr>
      </p:pic>
      <p:sp>
        <p:nvSpPr>
          <p:cNvPr id="34818" name="Text Box 2"/>
          <p:cNvSpPr txBox="1">
            <a:spLocks noChangeArrowheads="1"/>
          </p:cNvSpPr>
          <p:nvPr/>
        </p:nvSpPr>
        <p:spPr bwMode="auto">
          <a:xfrm>
            <a:off x="1547664" y="116632"/>
            <a:ext cx="4633384" cy="707886"/>
          </a:xfrm>
          <a:prstGeom prst="rect">
            <a:avLst/>
          </a:prstGeom>
          <a:noFill/>
          <a:ln w="9525">
            <a:noFill/>
            <a:miter lim="800000"/>
            <a:headEnd/>
            <a:tailEnd/>
          </a:ln>
        </p:spPr>
        <p:txBody>
          <a:bodyPr wrap="none">
            <a:spAutoFit/>
          </a:bodyPr>
          <a:lstStyle/>
          <a:p>
            <a:r>
              <a:rPr lang="en-US" sz="4000" b="1" dirty="0">
                <a:solidFill>
                  <a:schemeClr val="bg1"/>
                </a:solidFill>
                <a:latin typeface="Calibri" pitchFamily="34" charset="0"/>
              </a:rPr>
              <a:t>Observing the </a:t>
            </a:r>
            <a:r>
              <a:rPr lang="en-US" sz="4000" b="1" dirty="0" smtClean="0">
                <a:solidFill>
                  <a:schemeClr val="bg1"/>
                </a:solidFill>
                <a:latin typeface="Calibri" pitchFamily="34" charset="0"/>
              </a:rPr>
              <a:t>Ocean</a:t>
            </a:r>
            <a:endParaRPr lang="en-US" sz="4000" b="1" dirty="0">
              <a:solidFill>
                <a:schemeClr val="bg1"/>
              </a:solidFill>
              <a:latin typeface="Calibri" pitchFamily="34" charset="0"/>
            </a:endParaRPr>
          </a:p>
        </p:txBody>
      </p:sp>
      <p:sp>
        <p:nvSpPr>
          <p:cNvPr id="34819" name="Text Box 3"/>
          <p:cNvSpPr txBox="1">
            <a:spLocks noChangeArrowheads="1"/>
          </p:cNvSpPr>
          <p:nvPr/>
        </p:nvSpPr>
        <p:spPr bwMode="auto">
          <a:xfrm>
            <a:off x="41746" y="1255987"/>
            <a:ext cx="4067944" cy="5016758"/>
          </a:xfrm>
          <a:prstGeom prst="rect">
            <a:avLst/>
          </a:prstGeom>
          <a:noFill/>
          <a:ln w="9525">
            <a:noFill/>
            <a:miter lim="800000"/>
            <a:headEnd/>
            <a:tailEnd/>
          </a:ln>
        </p:spPr>
        <p:txBody>
          <a:bodyPr wrap="square">
            <a:spAutoFit/>
          </a:bodyPr>
          <a:lstStyle/>
          <a:p>
            <a:pPr marL="357188" indent="-357188">
              <a:spcBef>
                <a:spcPct val="50000"/>
              </a:spcBef>
              <a:buClr>
                <a:srgbClr val="0000FF"/>
              </a:buClr>
              <a:buSzPct val="100000"/>
              <a:buFont typeface="Wingdings 2" pitchFamily="-105" charset="2"/>
              <a:buChar char=""/>
            </a:pPr>
            <a:r>
              <a:rPr lang="en-US" sz="2000" b="1" dirty="0" smtClean="0">
                <a:latin typeface="Calibri" pitchFamily="34" charset="0"/>
              </a:rPr>
              <a:t>Ocean </a:t>
            </a:r>
            <a:r>
              <a:rPr lang="en-US" sz="2000" b="1" dirty="0">
                <a:latin typeface="Calibri" pitchFamily="34" charset="0"/>
              </a:rPr>
              <a:t>observatories are </a:t>
            </a:r>
            <a:r>
              <a:rPr lang="en-US" sz="2000" b="1" dirty="0" smtClean="0">
                <a:latin typeface="Calibri" pitchFamily="34" charset="0"/>
              </a:rPr>
              <a:t>being developed for the long-term </a:t>
            </a:r>
            <a:r>
              <a:rPr lang="en-US" sz="2000" b="1" dirty="0">
                <a:latin typeface="Calibri" pitchFamily="34" charset="0"/>
              </a:rPr>
              <a:t>monitoring of the marine </a:t>
            </a:r>
            <a:r>
              <a:rPr lang="en-US" sz="2000" b="1" dirty="0" smtClean="0">
                <a:latin typeface="Calibri" pitchFamily="34" charset="0"/>
              </a:rPr>
              <a:t>environment</a:t>
            </a:r>
            <a:endParaRPr lang="en-US" sz="2000" b="1" dirty="0">
              <a:latin typeface="Calibri" pitchFamily="34" charset="0"/>
            </a:endParaRPr>
          </a:p>
          <a:p>
            <a:pPr marL="357188" indent="-357188">
              <a:spcBef>
                <a:spcPct val="50000"/>
              </a:spcBef>
              <a:buClr>
                <a:srgbClr val="0000FF"/>
              </a:buClr>
              <a:buSzPct val="105000"/>
              <a:buFont typeface="Wingdings 2" pitchFamily="-105" charset="2"/>
              <a:buChar char=""/>
            </a:pPr>
            <a:r>
              <a:rPr lang="en-US" sz="2000" b="1" dirty="0" smtClean="0">
                <a:latin typeface="Calibri" pitchFamily="34" charset="0"/>
              </a:rPr>
              <a:t>Observation </a:t>
            </a:r>
            <a:r>
              <a:rPr lang="en-US" sz="2000" b="1" dirty="0">
                <a:latin typeface="Calibri" pitchFamily="34" charset="0"/>
              </a:rPr>
              <a:t>sites will be linked via </a:t>
            </a:r>
            <a:r>
              <a:rPr lang="en-US" sz="2000" b="1" dirty="0" smtClean="0">
                <a:latin typeface="Calibri" pitchFamily="34" charset="0"/>
              </a:rPr>
              <a:t>submarine </a:t>
            </a:r>
            <a:r>
              <a:rPr lang="en-US" sz="2000" b="1" dirty="0">
                <a:latin typeface="Calibri" pitchFamily="34" charset="0"/>
              </a:rPr>
              <a:t>cables that will provide power </a:t>
            </a:r>
            <a:r>
              <a:rPr lang="en-US" sz="2000" b="1" dirty="0" smtClean="0">
                <a:latin typeface="Calibri" pitchFamily="34" charset="0"/>
              </a:rPr>
              <a:t>for equipment and </a:t>
            </a:r>
            <a:r>
              <a:rPr lang="en-US" sz="2000" b="1" dirty="0">
                <a:latin typeface="Calibri" pitchFamily="34" charset="0"/>
              </a:rPr>
              <a:t>data transfer to </a:t>
            </a:r>
            <a:r>
              <a:rPr lang="en-US" sz="2000" b="1" dirty="0" smtClean="0">
                <a:latin typeface="Calibri" pitchFamily="34" charset="0"/>
              </a:rPr>
              <a:t>shore</a:t>
            </a:r>
            <a:endParaRPr lang="en-US" sz="2000" b="1" dirty="0">
              <a:latin typeface="Calibri" pitchFamily="34" charset="0"/>
            </a:endParaRPr>
          </a:p>
          <a:p>
            <a:pPr marL="357188" indent="-357188">
              <a:spcBef>
                <a:spcPct val="50000"/>
              </a:spcBef>
              <a:buClr>
                <a:srgbClr val="0000FF"/>
              </a:buClr>
              <a:buSzPct val="105000"/>
              <a:buFont typeface="Wingdings 2" pitchFamily="-105" charset="2"/>
              <a:buChar char=""/>
            </a:pPr>
            <a:r>
              <a:rPr lang="en-US" sz="2000" b="1" dirty="0" smtClean="0">
                <a:latin typeface="Calibri" pitchFamily="34" charset="0"/>
              </a:rPr>
              <a:t>Covering </a:t>
            </a:r>
            <a:r>
              <a:rPr lang="en-US" sz="2000" b="1" dirty="0">
                <a:latin typeface="Calibri" pitchFamily="34" charset="0"/>
              </a:rPr>
              <a:t>many parts of the world, observatories will </a:t>
            </a:r>
            <a:r>
              <a:rPr lang="en-US" sz="2000" b="1" dirty="0" smtClean="0">
                <a:latin typeface="Calibri" pitchFamily="34" charset="0"/>
              </a:rPr>
              <a:t>help detect and </a:t>
            </a:r>
            <a:r>
              <a:rPr lang="en-US" sz="2000" b="1" dirty="0">
                <a:latin typeface="Calibri" pitchFamily="34" charset="0"/>
              </a:rPr>
              <a:t>warn of natural hazards, measure ocean response to climate change, undertake </a:t>
            </a:r>
            <a:r>
              <a:rPr lang="en-US" sz="2000" b="1" dirty="0" smtClean="0">
                <a:latin typeface="Calibri" pitchFamily="34" charset="0"/>
              </a:rPr>
              <a:t>research and </a:t>
            </a:r>
            <a:r>
              <a:rPr lang="en-US" sz="2000" b="1" dirty="0">
                <a:latin typeface="Calibri" pitchFamily="34" charset="0"/>
              </a:rPr>
              <a:t>develop </a:t>
            </a:r>
            <a:r>
              <a:rPr lang="en-US" sz="2000" b="1" dirty="0" smtClean="0">
                <a:latin typeface="Calibri" pitchFamily="34" charset="0"/>
              </a:rPr>
              <a:t>technologies</a:t>
            </a:r>
            <a:endParaRPr lang="en-US" sz="2000" b="1" dirty="0">
              <a:latin typeface="Calibri" pitchFamily="34" charset="0"/>
            </a:endParaRPr>
          </a:p>
        </p:txBody>
      </p:sp>
      <p:sp>
        <p:nvSpPr>
          <p:cNvPr id="34820" name="Text Box 6"/>
          <p:cNvSpPr txBox="1">
            <a:spLocks noChangeArrowheads="1"/>
          </p:cNvSpPr>
          <p:nvPr/>
        </p:nvSpPr>
        <p:spPr bwMode="auto">
          <a:xfrm>
            <a:off x="4139952" y="6381328"/>
            <a:ext cx="5150296" cy="523220"/>
          </a:xfrm>
          <a:prstGeom prst="rect">
            <a:avLst/>
          </a:prstGeom>
          <a:noFill/>
          <a:ln w="9525">
            <a:noFill/>
            <a:miter lim="800000"/>
            <a:headEnd/>
            <a:tailEnd/>
          </a:ln>
        </p:spPr>
        <p:txBody>
          <a:bodyPr wrap="square">
            <a:spAutoFit/>
          </a:bodyPr>
          <a:lstStyle/>
          <a:p>
            <a:r>
              <a:rPr lang="en-US" sz="1400" b="1" dirty="0" smtClean="0">
                <a:latin typeface="Calibri" pitchFamily="34" charset="0"/>
              </a:rPr>
              <a:t>Observatories off Canada and USA [top] with artist’s depiction of proposed activities [bottom] </a:t>
            </a:r>
            <a:r>
              <a:rPr lang="en-US" sz="1400" b="1" i="1" dirty="0" smtClean="0">
                <a:solidFill>
                  <a:srgbClr val="000099"/>
                </a:solidFill>
                <a:latin typeface="Calibri" pitchFamily="34" charset="0"/>
              </a:rPr>
              <a:t>Source</a:t>
            </a:r>
            <a:r>
              <a:rPr lang="en-US" sz="1400" b="1" i="1" dirty="0">
                <a:solidFill>
                  <a:srgbClr val="000099"/>
                </a:solidFill>
                <a:latin typeface="Calibri" pitchFamily="34" charset="0"/>
              </a:rPr>
              <a:t>: Neptune </a:t>
            </a:r>
            <a:r>
              <a:rPr lang="en-US" sz="1400" b="1" i="1" dirty="0" smtClean="0">
                <a:solidFill>
                  <a:srgbClr val="000099"/>
                </a:solidFill>
                <a:latin typeface="Calibri" pitchFamily="34" charset="0"/>
              </a:rPr>
              <a:t>Canada and OOI</a:t>
            </a:r>
            <a:endParaRPr lang="en-US" sz="1600" b="1" i="1" dirty="0">
              <a:solidFill>
                <a:srgbClr val="000099"/>
              </a:solidFill>
              <a:latin typeface="Calibri" pitchFamily="34" charset="0"/>
            </a:endParaRPr>
          </a:p>
        </p:txBody>
      </p:sp>
      <p:pic>
        <p:nvPicPr>
          <p:cNvPr id="34821" name="Picture 8" descr="Fig 5 Observatory-1.jpg"/>
          <p:cNvPicPr>
            <a:picLocks noChangeAspect="1"/>
          </p:cNvPicPr>
          <p:nvPr/>
        </p:nvPicPr>
        <p:blipFill>
          <a:blip r:embed="rId5" cstate="email">
            <a:extLst>
              <a:ext uri="{28A0092B-C50C-407E-A947-70E740481C1C}">
                <a14:useLocalDpi xmlns:a14="http://schemas.microsoft.com/office/drawing/2010/main" xmlns=""/>
              </a:ext>
            </a:extLst>
          </a:blip>
          <a:srcRect/>
          <a:stretch>
            <a:fillRect/>
          </a:stretch>
        </p:blipFill>
        <p:spPr bwMode="auto">
          <a:xfrm>
            <a:off x="4211960" y="1052736"/>
            <a:ext cx="4736976" cy="2616961"/>
          </a:xfrm>
          <a:prstGeom prst="rect">
            <a:avLst/>
          </a:prstGeom>
          <a:noFill/>
          <a:ln w="25400">
            <a:solidFill>
              <a:schemeClr val="tx1"/>
            </a:solidFill>
            <a:miter lim="800000"/>
            <a:headEnd/>
            <a:tailEnd/>
          </a:ln>
        </p:spPr>
      </p:pic>
      <p:pic>
        <p:nvPicPr>
          <p:cNvPr id="34822" name="Picture 9" descr="US Neptune seafloor-future.jpg"/>
          <p:cNvPicPr>
            <a:picLocks noChangeAspect="1"/>
          </p:cNvPicPr>
          <p:nvPr/>
        </p:nvPicPr>
        <p:blipFill>
          <a:blip r:embed="rId6" cstate="email">
            <a:extLst>
              <a:ext uri="{28A0092B-C50C-407E-A947-70E740481C1C}">
                <a14:useLocalDpi xmlns:a14="http://schemas.microsoft.com/office/drawing/2010/main" xmlns=""/>
              </a:ext>
            </a:extLst>
          </a:blip>
          <a:srcRect/>
          <a:stretch>
            <a:fillRect/>
          </a:stretch>
        </p:blipFill>
        <p:spPr bwMode="auto">
          <a:xfrm>
            <a:off x="4211960" y="3764366"/>
            <a:ext cx="4736976" cy="2616961"/>
          </a:xfrm>
          <a:prstGeom prst="rect">
            <a:avLst/>
          </a:prstGeom>
          <a:noFill/>
          <a:ln w="25400">
            <a:solidFill>
              <a:schemeClr val="tx1"/>
            </a:solidFill>
            <a:miter lim="800000"/>
            <a:headEnd/>
            <a:tailEnd/>
          </a:ln>
        </p:spPr>
      </p:pic>
      <p:sp>
        <p:nvSpPr>
          <p:cNvPr id="11" name="Rectangle 10"/>
          <p:cNvSpPr/>
          <p:nvPr/>
        </p:nvSpPr>
        <p:spPr>
          <a:xfrm>
            <a:off x="-1" y="6555329"/>
            <a:ext cx="1246175" cy="307777"/>
          </a:xfrm>
          <a:prstGeom prst="rect">
            <a:avLst/>
          </a:prstGeom>
        </p:spPr>
        <p:txBody>
          <a:bodyPr wrap="none">
            <a:spAutoFit/>
          </a:bodyPr>
          <a:lstStyle/>
          <a:p>
            <a:r>
              <a:rPr lang="en-GB" sz="1400" dirty="0">
                <a:solidFill>
                  <a:srgbClr val="000000"/>
                </a:solidFill>
                <a:latin typeface="Calibri" pitchFamily="34" charset="0"/>
                <a:hlinkClick r:id="rId7"/>
              </a:rPr>
              <a:t>www.iscpc.org</a:t>
            </a:r>
            <a:endParaRPr lang="en-AU" sz="1400" dirty="0">
              <a:solidFill>
                <a:srgbClr val="000000"/>
              </a:solidFill>
              <a:latin typeface="Calibri" pitchFamily="34" charset="0"/>
            </a:endParaRP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 Box 2"/>
          <p:cNvSpPr txBox="1">
            <a:spLocks noChangeArrowheads="1"/>
          </p:cNvSpPr>
          <p:nvPr/>
        </p:nvSpPr>
        <p:spPr bwMode="auto">
          <a:xfrm>
            <a:off x="3492520" y="1158208"/>
            <a:ext cx="5399959" cy="4909036"/>
          </a:xfrm>
          <a:prstGeom prst="rect">
            <a:avLst/>
          </a:prstGeom>
          <a:noFill/>
          <a:ln w="9525">
            <a:noFill/>
            <a:miter lim="800000"/>
            <a:headEnd/>
            <a:tailEnd/>
          </a:ln>
        </p:spPr>
        <p:txBody>
          <a:bodyPr wrap="square">
            <a:spAutoFit/>
          </a:bodyPr>
          <a:lstStyle/>
          <a:p>
            <a:pPr algn="ctr"/>
            <a:endParaRPr lang="en-AU" b="1" dirty="0">
              <a:latin typeface="Calibri" pitchFamily="34" charset="0"/>
            </a:endParaRPr>
          </a:p>
          <a:p>
            <a:pPr marL="357188" indent="-357188">
              <a:spcBef>
                <a:spcPts val="600"/>
              </a:spcBef>
              <a:spcAft>
                <a:spcPts val="600"/>
              </a:spcAft>
              <a:buClr>
                <a:srgbClr val="0033CC"/>
              </a:buClr>
              <a:buSzPct val="120000"/>
              <a:buFont typeface="Wingdings 2" pitchFamily="-105" charset="2"/>
              <a:buChar char=""/>
            </a:pPr>
            <a:r>
              <a:rPr lang="en-AU" sz="2000" b="1" dirty="0">
                <a:latin typeface="Calibri" pitchFamily="34" charset="0"/>
              </a:rPr>
              <a:t>Published cable fault data show that from 1877 to around 1960, 16 whale entanglements were noted – mainly involving sperm whales</a:t>
            </a:r>
          </a:p>
          <a:p>
            <a:pPr marL="357188" indent="-357188">
              <a:spcBef>
                <a:spcPts val="600"/>
              </a:spcBef>
              <a:spcAft>
                <a:spcPts val="600"/>
              </a:spcAft>
              <a:buClr>
                <a:srgbClr val="0033CC"/>
              </a:buClr>
              <a:buSzPct val="120000"/>
              <a:buFont typeface="Wingdings 2" pitchFamily="-105" charset="2"/>
              <a:buChar char=""/>
            </a:pPr>
            <a:r>
              <a:rPr lang="en-AU" sz="2000" b="1" dirty="0" smtClean="0">
                <a:latin typeface="Calibri" pitchFamily="34" charset="0"/>
              </a:rPr>
              <a:t>Since </a:t>
            </a:r>
            <a:r>
              <a:rPr lang="en-AU" sz="2000" b="1" dirty="0">
                <a:latin typeface="Calibri" pitchFamily="34" charset="0"/>
              </a:rPr>
              <a:t>that period there </a:t>
            </a:r>
            <a:r>
              <a:rPr lang="en-AU" sz="2000" b="1" dirty="0" smtClean="0">
                <a:latin typeface="Calibri" pitchFamily="34" charset="0"/>
              </a:rPr>
              <a:t>have been no reported incidents of marine mammal entanglements</a:t>
            </a:r>
            <a:endParaRPr lang="en-AU" sz="2000" b="1" dirty="0">
              <a:latin typeface="Calibri" pitchFamily="34" charset="0"/>
            </a:endParaRPr>
          </a:p>
          <a:p>
            <a:pPr marL="357188" indent="-357188">
              <a:spcBef>
                <a:spcPts val="600"/>
              </a:spcBef>
              <a:spcAft>
                <a:spcPts val="600"/>
              </a:spcAft>
              <a:buClr>
                <a:srgbClr val="0033CC"/>
              </a:buClr>
              <a:buSzPct val="120000"/>
              <a:buFont typeface="Wingdings 2" pitchFamily="-105" charset="2"/>
              <a:buChar char=""/>
            </a:pPr>
            <a:r>
              <a:rPr lang="en-AU" sz="2000" b="1" dirty="0" smtClean="0">
                <a:latin typeface="Calibri" pitchFamily="34" charset="0"/>
              </a:rPr>
              <a:t>This </a:t>
            </a:r>
            <a:r>
              <a:rPr lang="en-AU" sz="2000" b="1" dirty="0">
                <a:latin typeface="Calibri" pitchFamily="34" charset="0"/>
              </a:rPr>
              <a:t>change </a:t>
            </a:r>
            <a:r>
              <a:rPr lang="en-AU" sz="2000" b="1" dirty="0" smtClean="0">
                <a:latin typeface="Calibri" pitchFamily="34" charset="0"/>
              </a:rPr>
              <a:t>in part reflects improved </a:t>
            </a:r>
            <a:r>
              <a:rPr lang="en-AU" sz="2000" b="1" dirty="0">
                <a:latin typeface="Calibri" pitchFamily="34" charset="0"/>
              </a:rPr>
              <a:t>materials </a:t>
            </a:r>
            <a:r>
              <a:rPr lang="en-AU" sz="2000" b="1" dirty="0" smtClean="0">
                <a:latin typeface="Calibri" pitchFamily="34" charset="0"/>
              </a:rPr>
              <a:t>and </a:t>
            </a:r>
            <a:r>
              <a:rPr lang="en-AU" sz="2000" b="1" dirty="0">
                <a:latin typeface="Calibri" pitchFamily="34" charset="0"/>
              </a:rPr>
              <a:t>laying </a:t>
            </a:r>
            <a:r>
              <a:rPr lang="en-AU" sz="2000" b="1" dirty="0" smtClean="0">
                <a:latin typeface="Calibri" pitchFamily="34" charset="0"/>
              </a:rPr>
              <a:t>techniques</a:t>
            </a:r>
          </a:p>
          <a:p>
            <a:pPr marL="357188" indent="-357188">
              <a:spcBef>
                <a:spcPts val="600"/>
              </a:spcBef>
              <a:spcAft>
                <a:spcPts val="600"/>
              </a:spcAft>
              <a:buClr>
                <a:srgbClr val="0033CC"/>
              </a:buClr>
              <a:buSzPct val="120000"/>
              <a:buFont typeface="Wingdings 2" pitchFamily="-105" charset="2"/>
              <a:buChar char=""/>
            </a:pPr>
            <a:r>
              <a:rPr lang="en-AU" sz="2000" b="1" dirty="0" smtClean="0">
                <a:latin typeface="Calibri" pitchFamily="34" charset="0"/>
              </a:rPr>
              <a:t>Compared </a:t>
            </a:r>
            <a:r>
              <a:rPr lang="en-AU" sz="2000" b="1" dirty="0">
                <a:latin typeface="Calibri" pitchFamily="34" charset="0"/>
              </a:rPr>
              <a:t>to telegraph cables, modern cables are stronger, laid under tension with less slack, </a:t>
            </a:r>
            <a:r>
              <a:rPr lang="en-US" sz="2000" b="1" dirty="0" smtClean="0">
                <a:latin typeface="Calibri" pitchFamily="34" charset="0"/>
              </a:rPr>
              <a:t>and</a:t>
            </a:r>
            <a:r>
              <a:rPr lang="en-AU" sz="2000" b="1" dirty="0" smtClean="0">
                <a:latin typeface="Calibri" pitchFamily="34" charset="0"/>
              </a:rPr>
              <a:t> </a:t>
            </a:r>
            <a:r>
              <a:rPr lang="en-AU" sz="2000" b="1" dirty="0">
                <a:latin typeface="Calibri" pitchFamily="34" charset="0"/>
              </a:rPr>
              <a:t>are often buried below the seabed in water depths down to </a:t>
            </a:r>
            <a:r>
              <a:rPr lang="en-AU" sz="2000" b="1" dirty="0" smtClean="0">
                <a:latin typeface="Calibri" pitchFamily="34" charset="0"/>
              </a:rPr>
              <a:t>2000 m</a:t>
            </a:r>
            <a:endParaRPr lang="en-AU" sz="2400" b="1" dirty="0">
              <a:latin typeface="Calibri" pitchFamily="34" charset="0"/>
            </a:endParaRPr>
          </a:p>
        </p:txBody>
      </p:sp>
      <p:sp>
        <p:nvSpPr>
          <p:cNvPr id="35843" name="Text Box 4"/>
          <p:cNvSpPr txBox="1">
            <a:spLocks noChangeArrowheads="1"/>
          </p:cNvSpPr>
          <p:nvPr/>
        </p:nvSpPr>
        <p:spPr bwMode="auto">
          <a:xfrm>
            <a:off x="73374" y="6191141"/>
            <a:ext cx="3397988" cy="523220"/>
          </a:xfrm>
          <a:prstGeom prst="rect">
            <a:avLst/>
          </a:prstGeom>
          <a:noFill/>
          <a:ln w="9525">
            <a:noFill/>
            <a:miter lim="800000"/>
            <a:headEnd/>
            <a:tailEnd/>
          </a:ln>
        </p:spPr>
        <p:txBody>
          <a:bodyPr wrap="square">
            <a:spAutoFit/>
          </a:bodyPr>
          <a:lstStyle/>
          <a:p>
            <a:pPr algn="ctr"/>
            <a:r>
              <a:rPr lang="en-AU" sz="1400" b="1" dirty="0">
                <a:latin typeface="Calibri" pitchFamily="34" charset="0"/>
              </a:rPr>
              <a:t>Sperm whale begins dive off New </a:t>
            </a:r>
            <a:r>
              <a:rPr lang="en-AU" sz="1400" b="1" dirty="0" smtClean="0">
                <a:latin typeface="Calibri" pitchFamily="34" charset="0"/>
              </a:rPr>
              <a:t>Zealand </a:t>
            </a:r>
            <a:r>
              <a:rPr lang="en-AU" sz="1400" b="1" i="1" dirty="0">
                <a:solidFill>
                  <a:srgbClr val="000099"/>
                </a:solidFill>
                <a:latin typeface="Calibri" pitchFamily="34" charset="0"/>
              </a:rPr>
              <a:t>Source: </a:t>
            </a:r>
            <a:r>
              <a:rPr lang="en-AU" sz="1400" b="1" i="1" dirty="0" smtClean="0">
                <a:solidFill>
                  <a:srgbClr val="000099"/>
                </a:solidFill>
                <a:latin typeface="Calibri" pitchFamily="34" charset="0"/>
              </a:rPr>
              <a:t>NIWA</a:t>
            </a:r>
            <a:endParaRPr lang="en-AU" sz="1400" b="1" i="1" dirty="0">
              <a:solidFill>
                <a:srgbClr val="000099"/>
              </a:solidFill>
              <a:latin typeface="Calibri" pitchFamily="34" charset="0"/>
            </a:endParaRPr>
          </a:p>
        </p:txBody>
      </p:sp>
      <p:pic>
        <p:nvPicPr>
          <p:cNvPr id="35844" name="Picture 5" descr="whale.jpg"/>
          <p:cNvPicPr>
            <a:picLocks noChangeAspect="1"/>
          </p:cNvPicPr>
          <p:nvPr/>
        </p:nvPicPr>
        <p:blipFill>
          <a:blip r:embed="rId3" cstate="email">
            <a:lum bright="-10000"/>
            <a:extLst>
              <a:ext uri="{28A0092B-C50C-407E-A947-70E740481C1C}">
                <a14:useLocalDpi xmlns:a14="http://schemas.microsoft.com/office/drawing/2010/main" xmlns=""/>
              </a:ext>
            </a:extLst>
          </a:blip>
          <a:srcRect/>
          <a:stretch>
            <a:fillRect/>
          </a:stretch>
        </p:blipFill>
        <p:spPr bwMode="auto">
          <a:xfrm>
            <a:off x="251520" y="1196752"/>
            <a:ext cx="2993156" cy="4926236"/>
          </a:xfrm>
          <a:prstGeom prst="rect">
            <a:avLst/>
          </a:prstGeom>
          <a:noFill/>
          <a:ln w="25400">
            <a:solidFill>
              <a:schemeClr val="tx1"/>
            </a:solidFill>
            <a:miter lim="800000"/>
            <a:headEnd/>
            <a:tailEnd/>
          </a:ln>
        </p:spPr>
      </p:pic>
      <p:sp>
        <p:nvSpPr>
          <p:cNvPr id="6" name="Rectangle 5"/>
          <p:cNvSpPr/>
          <p:nvPr/>
        </p:nvSpPr>
        <p:spPr>
          <a:xfrm>
            <a:off x="1979712" y="188640"/>
            <a:ext cx="3934090" cy="707886"/>
          </a:xfrm>
          <a:prstGeom prst="rect">
            <a:avLst/>
          </a:prstGeom>
        </p:spPr>
        <p:txBody>
          <a:bodyPr wrap="none">
            <a:spAutoFit/>
          </a:bodyPr>
          <a:lstStyle/>
          <a:p>
            <a:pPr algn="ctr"/>
            <a:r>
              <a:rPr lang="en-AU" sz="4000" b="1" dirty="0" smtClean="0">
                <a:solidFill>
                  <a:schemeClr val="bg1"/>
                </a:solidFill>
                <a:latin typeface="Calibri" pitchFamily="34" charset="0"/>
              </a:rPr>
              <a:t>Marine Mammals</a:t>
            </a:r>
            <a:endParaRPr lang="en-AU" sz="4000" b="1" dirty="0">
              <a:solidFill>
                <a:schemeClr val="bg1"/>
              </a:solidFill>
              <a:latin typeface="Calibri" pitchFamily="34" charset="0"/>
            </a:endParaRP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 Box 2"/>
          <p:cNvSpPr txBox="1">
            <a:spLocks noChangeArrowheads="1"/>
          </p:cNvSpPr>
          <p:nvPr/>
        </p:nvSpPr>
        <p:spPr bwMode="auto">
          <a:xfrm>
            <a:off x="1619672" y="188640"/>
            <a:ext cx="4922117" cy="707886"/>
          </a:xfrm>
          <a:prstGeom prst="rect">
            <a:avLst/>
          </a:prstGeom>
          <a:noFill/>
          <a:ln w="9525">
            <a:noFill/>
            <a:miter lim="800000"/>
            <a:headEnd/>
            <a:tailEnd/>
          </a:ln>
        </p:spPr>
        <p:txBody>
          <a:bodyPr wrap="none">
            <a:spAutoFit/>
          </a:bodyPr>
          <a:lstStyle/>
          <a:p>
            <a:r>
              <a:rPr lang="en-US" sz="4000" b="1" dirty="0" smtClean="0">
                <a:solidFill>
                  <a:schemeClr val="bg1"/>
                </a:solidFill>
                <a:latin typeface="Calibri" pitchFamily="34" charset="0"/>
              </a:rPr>
              <a:t>Fish (including Sharks)</a:t>
            </a:r>
            <a:endParaRPr lang="en-US" sz="4000" b="1" dirty="0">
              <a:solidFill>
                <a:schemeClr val="bg1"/>
              </a:solidFill>
              <a:latin typeface="Calibri" pitchFamily="34" charset="0"/>
            </a:endParaRPr>
          </a:p>
        </p:txBody>
      </p:sp>
      <p:sp>
        <p:nvSpPr>
          <p:cNvPr id="36871" name="Text Box 3"/>
          <p:cNvSpPr txBox="1">
            <a:spLocks noChangeArrowheads="1"/>
          </p:cNvSpPr>
          <p:nvPr/>
        </p:nvSpPr>
        <p:spPr bwMode="auto">
          <a:xfrm>
            <a:off x="251520" y="1412776"/>
            <a:ext cx="8734392" cy="4455066"/>
          </a:xfrm>
          <a:prstGeom prst="rect">
            <a:avLst/>
          </a:prstGeom>
          <a:noFill/>
          <a:ln w="9525">
            <a:noFill/>
            <a:miter lim="800000"/>
            <a:headEnd/>
            <a:tailEnd/>
          </a:ln>
        </p:spPr>
        <p:txBody>
          <a:bodyPr wrap="square">
            <a:spAutoFit/>
          </a:bodyPr>
          <a:lstStyle/>
          <a:p>
            <a:pPr marL="357188" indent="-357188">
              <a:spcBef>
                <a:spcPct val="50000"/>
              </a:spcBef>
              <a:buClr>
                <a:srgbClr val="0033CC"/>
              </a:buClr>
              <a:buSzPct val="90000"/>
              <a:buFont typeface="Wingdings 2" pitchFamily="-105" charset="2"/>
              <a:buChar char=""/>
            </a:pPr>
            <a:r>
              <a:rPr lang="en-GB" sz="2100" b="1" dirty="0" smtClean="0">
                <a:latin typeface="Calibri" pitchFamily="34" charset="0"/>
              </a:rPr>
              <a:t>Faults caused by fish restricted mainly to telegraph cables (pre-1964)</a:t>
            </a:r>
          </a:p>
          <a:p>
            <a:pPr marL="357188" indent="-357188">
              <a:spcBef>
                <a:spcPct val="50000"/>
              </a:spcBef>
              <a:buClr>
                <a:srgbClr val="0033CC"/>
              </a:buClr>
              <a:buSzPct val="90000"/>
              <a:buFont typeface="Wingdings 2" pitchFamily="-105" charset="2"/>
              <a:buChar char=""/>
            </a:pPr>
            <a:r>
              <a:rPr lang="en-GB" sz="2100" b="1" dirty="0" smtClean="0">
                <a:latin typeface="Calibri" pitchFamily="34" charset="0"/>
              </a:rPr>
              <a:t>Attacks could be due to cable smell, colour, motion or electro-magnetic field</a:t>
            </a:r>
          </a:p>
          <a:p>
            <a:pPr marL="357188" indent="-357188">
              <a:spcBef>
                <a:spcPct val="50000"/>
              </a:spcBef>
              <a:buClr>
                <a:srgbClr val="0033CC"/>
              </a:buClr>
              <a:buSzPct val="90000"/>
              <a:buFont typeface="Wingdings 2" pitchFamily="-105" charset="2"/>
              <a:buChar char=""/>
            </a:pPr>
            <a:r>
              <a:rPr lang="en-GB" sz="2100" b="1" dirty="0" smtClean="0">
                <a:latin typeface="Calibri" pitchFamily="34" charset="0"/>
              </a:rPr>
              <a:t>In 1985-1987, a domestic fibre-optic cable installed in the Canary Islands was damaged by sharks in 1-2 km water depth</a:t>
            </a:r>
          </a:p>
          <a:p>
            <a:pPr marL="357188" indent="-357188">
              <a:spcBef>
                <a:spcPct val="50000"/>
              </a:spcBef>
              <a:buClr>
                <a:srgbClr val="0033CC"/>
              </a:buClr>
              <a:buSzPct val="90000"/>
              <a:buFont typeface="Wingdings 2" pitchFamily="-105" charset="2"/>
              <a:buChar char=""/>
            </a:pPr>
            <a:r>
              <a:rPr lang="en-GB" sz="2100" b="1" dirty="0" smtClean="0">
                <a:latin typeface="Calibri" pitchFamily="34" charset="0"/>
              </a:rPr>
              <a:t>These attacks were verified by the presence of shark teeth that were found embedded in the cable</a:t>
            </a:r>
          </a:p>
          <a:p>
            <a:pPr marL="357188" indent="-357188">
              <a:spcBef>
                <a:spcPct val="50000"/>
              </a:spcBef>
              <a:buClr>
                <a:srgbClr val="0033CC"/>
              </a:buClr>
              <a:buSzPct val="90000"/>
              <a:buFont typeface="Wingdings 2" pitchFamily="-105" charset="2"/>
              <a:buChar char=""/>
            </a:pPr>
            <a:r>
              <a:rPr lang="en-GB" sz="2100" b="1" dirty="0" smtClean="0">
                <a:latin typeface="Calibri" pitchFamily="34" charset="0"/>
              </a:rPr>
              <a:t>The cable design was subsequently improved with the inclusion of metal tape sheathing in 1988 </a:t>
            </a:r>
          </a:p>
          <a:p>
            <a:pPr marL="357188" indent="-357188">
              <a:spcBef>
                <a:spcPct val="50000"/>
              </a:spcBef>
              <a:buClr>
                <a:srgbClr val="0033CC"/>
              </a:buClr>
              <a:buSzPct val="90000"/>
              <a:buFont typeface="Wingdings 2" pitchFamily="-105" charset="2"/>
              <a:buChar char=""/>
            </a:pPr>
            <a:r>
              <a:rPr lang="en-GB" sz="2100" b="1" dirty="0" smtClean="0">
                <a:latin typeface="Calibri" pitchFamily="34" charset="0"/>
              </a:rPr>
              <a:t>There is no evidence of faults caused by fish (including sharks) on systems that use this improved cable design</a:t>
            </a:r>
            <a:endParaRPr lang="en-GB" sz="2100" b="1" dirty="0">
              <a:latin typeface="Calibri" pitchFamily="34" charset="0"/>
            </a:endParaRPr>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Box 2"/>
          <p:cNvSpPr txBox="1">
            <a:spLocks noChangeArrowheads="1"/>
          </p:cNvSpPr>
          <p:nvPr/>
        </p:nvSpPr>
        <p:spPr bwMode="auto">
          <a:xfrm>
            <a:off x="179512" y="1340768"/>
            <a:ext cx="8640960" cy="5016758"/>
          </a:xfrm>
          <a:prstGeom prst="rect">
            <a:avLst/>
          </a:prstGeom>
          <a:noFill/>
          <a:ln w="9525">
            <a:noFill/>
            <a:miter lim="800000"/>
            <a:headEnd/>
            <a:tailEnd/>
          </a:ln>
        </p:spPr>
        <p:txBody>
          <a:bodyPr wrap="square">
            <a:spAutoFit/>
          </a:bodyPr>
          <a:lstStyle/>
          <a:p>
            <a:pPr marL="714375" lvl="1" indent="-357188">
              <a:spcBef>
                <a:spcPct val="50000"/>
              </a:spcBef>
              <a:buClr>
                <a:srgbClr val="0000FF"/>
              </a:buClr>
              <a:buFont typeface="Wingdings 2" pitchFamily="-105" charset="2"/>
              <a:buChar char=""/>
            </a:pPr>
            <a:r>
              <a:rPr lang="en-AU" sz="2000" b="1" dirty="0" smtClean="0">
                <a:latin typeface="Calibri" pitchFamily="34" charset="0"/>
              </a:rPr>
              <a:t>Submarine cables are exposed to natural hazards in all water depths</a:t>
            </a:r>
          </a:p>
          <a:p>
            <a:pPr marL="714375" lvl="1" indent="-357188">
              <a:spcBef>
                <a:spcPct val="50000"/>
              </a:spcBef>
              <a:buClr>
                <a:srgbClr val="0000FF"/>
              </a:buClr>
              <a:buFont typeface="Wingdings 2" pitchFamily="-105" charset="2"/>
              <a:buChar char=""/>
            </a:pPr>
            <a:r>
              <a:rPr lang="en-AU" sz="2000" b="1" dirty="0" smtClean="0">
                <a:latin typeface="Calibri" pitchFamily="34" charset="0"/>
              </a:rPr>
              <a:t>In </a:t>
            </a:r>
            <a:r>
              <a:rPr lang="en-AU" sz="2000" b="1" dirty="0">
                <a:latin typeface="Calibri" pitchFamily="34" charset="0"/>
              </a:rPr>
              <a:t>depths to </a:t>
            </a:r>
            <a:r>
              <a:rPr lang="en-AU" sz="2000" b="1" dirty="0" smtClean="0">
                <a:latin typeface="Calibri" pitchFamily="34" charset="0"/>
              </a:rPr>
              <a:t>around 1000 </a:t>
            </a:r>
            <a:r>
              <a:rPr lang="en-AU" sz="2000" b="1" dirty="0">
                <a:latin typeface="Calibri" pitchFamily="34" charset="0"/>
              </a:rPr>
              <a:t>m, </a:t>
            </a:r>
            <a:r>
              <a:rPr lang="en-AU" sz="2000" b="1" dirty="0" smtClean="0">
                <a:latin typeface="Calibri" pitchFamily="34" charset="0"/>
              </a:rPr>
              <a:t>the main </a:t>
            </a:r>
            <a:r>
              <a:rPr lang="en-AU" sz="2000" b="1" dirty="0">
                <a:latin typeface="Calibri" pitchFamily="34" charset="0"/>
              </a:rPr>
              <a:t>hazards are human activities with natural effects causing </a:t>
            </a:r>
            <a:r>
              <a:rPr lang="en-AU" sz="2000" b="1" dirty="0" smtClean="0">
                <a:latin typeface="Calibri" pitchFamily="34" charset="0"/>
              </a:rPr>
              <a:t>under 10% </a:t>
            </a:r>
            <a:r>
              <a:rPr lang="en-AU" sz="2000" b="1" dirty="0">
                <a:latin typeface="Calibri" pitchFamily="34" charset="0"/>
              </a:rPr>
              <a:t>of cable </a:t>
            </a:r>
            <a:r>
              <a:rPr lang="en-AU" sz="2000" b="1" dirty="0" smtClean="0">
                <a:latin typeface="Calibri" pitchFamily="34" charset="0"/>
              </a:rPr>
              <a:t>damage incidents</a:t>
            </a:r>
          </a:p>
          <a:p>
            <a:pPr marL="714375" lvl="1" indent="-357188">
              <a:spcBef>
                <a:spcPct val="50000"/>
              </a:spcBef>
              <a:buClr>
                <a:srgbClr val="0000FF"/>
              </a:buClr>
              <a:buFont typeface="Wingdings 2" pitchFamily="-105" charset="2"/>
              <a:buChar char=""/>
            </a:pPr>
            <a:r>
              <a:rPr lang="en-AU" sz="2000" b="1" dirty="0" smtClean="0">
                <a:latin typeface="Calibri" pitchFamily="34" charset="0"/>
              </a:rPr>
              <a:t>Natural </a:t>
            </a:r>
            <a:r>
              <a:rPr lang="en-AU" sz="2000" b="1" dirty="0">
                <a:latin typeface="Calibri" pitchFamily="34" charset="0"/>
              </a:rPr>
              <a:t>hazards </a:t>
            </a:r>
            <a:r>
              <a:rPr lang="en-AU" sz="2000" b="1" dirty="0" smtClean="0">
                <a:latin typeface="Calibri" pitchFamily="34" charset="0"/>
              </a:rPr>
              <a:t>dominate in water depths greater than 1000 m. These include</a:t>
            </a:r>
            <a:r>
              <a:rPr lang="en-AU" sz="2000" b="1" dirty="0">
                <a:latin typeface="Calibri" pitchFamily="34" charset="0"/>
              </a:rPr>
              <a:t>:</a:t>
            </a:r>
          </a:p>
          <a:p>
            <a:pPr marL="1171575" lvl="2" indent="-357188">
              <a:spcBef>
                <a:spcPct val="50000"/>
              </a:spcBef>
              <a:buClr>
                <a:srgbClr val="0000FF"/>
              </a:buClr>
              <a:buFont typeface="Wingdings" pitchFamily="2" charset="2"/>
              <a:buChar char="Ø"/>
            </a:pPr>
            <a:r>
              <a:rPr lang="en-AU" sz="2000" b="1" dirty="0">
                <a:latin typeface="Calibri" pitchFamily="34" charset="0"/>
              </a:rPr>
              <a:t>Submarine earthquakes, fault lines </a:t>
            </a:r>
            <a:r>
              <a:rPr lang="en-US" sz="2000" b="1" dirty="0">
                <a:latin typeface="Calibri" pitchFamily="34" charset="0"/>
              </a:rPr>
              <a:t>and</a:t>
            </a:r>
            <a:r>
              <a:rPr lang="en-AU" sz="2000" b="1" dirty="0">
                <a:latin typeface="Calibri" pitchFamily="34" charset="0"/>
              </a:rPr>
              <a:t> related landslides - break or bury cables</a:t>
            </a:r>
          </a:p>
          <a:p>
            <a:pPr marL="1171575" lvl="2" indent="-357188">
              <a:spcBef>
                <a:spcPct val="50000"/>
              </a:spcBef>
              <a:buClr>
                <a:srgbClr val="0000FF"/>
              </a:buClr>
              <a:buFont typeface="Wingdings" pitchFamily="2" charset="2"/>
              <a:buChar char="Ø"/>
            </a:pPr>
            <a:r>
              <a:rPr lang="en-AU" sz="2000" b="1" dirty="0" smtClean="0">
                <a:latin typeface="Calibri" pitchFamily="34" charset="0"/>
              </a:rPr>
              <a:t>Density </a:t>
            </a:r>
            <a:r>
              <a:rPr lang="en-AU" sz="2000" b="1" dirty="0">
                <a:latin typeface="Calibri" pitchFamily="34" charset="0"/>
              </a:rPr>
              <a:t>currents - break or </a:t>
            </a:r>
            <a:r>
              <a:rPr lang="en-AU" sz="2000" b="1" dirty="0" smtClean="0">
                <a:latin typeface="Calibri" pitchFamily="34" charset="0"/>
              </a:rPr>
              <a:t>bury</a:t>
            </a:r>
            <a:endParaRPr lang="en-AU" sz="2000" b="1" dirty="0">
              <a:latin typeface="Calibri" pitchFamily="34" charset="0"/>
            </a:endParaRPr>
          </a:p>
          <a:p>
            <a:pPr marL="1171575" lvl="2" indent="-357188">
              <a:spcBef>
                <a:spcPct val="50000"/>
              </a:spcBef>
              <a:buClr>
                <a:srgbClr val="0000FF"/>
              </a:buClr>
              <a:buFont typeface="Wingdings" pitchFamily="2" charset="2"/>
              <a:buChar char="Ø"/>
            </a:pPr>
            <a:r>
              <a:rPr lang="en-AU" sz="2000" b="1" dirty="0" smtClean="0">
                <a:latin typeface="Calibri" pitchFamily="34" charset="0"/>
              </a:rPr>
              <a:t>Currents and </a:t>
            </a:r>
            <a:r>
              <a:rPr lang="en-AU" sz="2000" b="1" dirty="0">
                <a:latin typeface="Calibri" pitchFamily="34" charset="0"/>
              </a:rPr>
              <a:t>waves - abrasion, stress </a:t>
            </a:r>
            <a:r>
              <a:rPr lang="en-AU" sz="2000" b="1" dirty="0" smtClean="0">
                <a:latin typeface="Calibri" pitchFamily="34" charset="0"/>
              </a:rPr>
              <a:t>and fatigue</a:t>
            </a:r>
            <a:endParaRPr lang="en-AU" sz="2000" b="1" dirty="0">
              <a:latin typeface="Calibri" pitchFamily="34" charset="0"/>
            </a:endParaRPr>
          </a:p>
          <a:p>
            <a:pPr marL="1171575" lvl="2" indent="-357188">
              <a:spcBef>
                <a:spcPct val="50000"/>
              </a:spcBef>
              <a:buClr>
                <a:srgbClr val="0000FF"/>
              </a:buClr>
              <a:buFont typeface="Wingdings" pitchFamily="2" charset="2"/>
              <a:buChar char="Ø"/>
            </a:pPr>
            <a:r>
              <a:rPr lang="en-AU" sz="2000" b="1" dirty="0" smtClean="0">
                <a:latin typeface="Calibri" pitchFamily="34" charset="0"/>
              </a:rPr>
              <a:t>Tsunami</a:t>
            </a:r>
            <a:r>
              <a:rPr lang="en-AU" sz="2000" b="1" dirty="0">
                <a:latin typeface="Calibri" pitchFamily="34" charset="0"/>
              </a:rPr>
              <a:t>, storm surge </a:t>
            </a:r>
            <a:r>
              <a:rPr lang="en-US" sz="2000" b="1" dirty="0" smtClean="0">
                <a:latin typeface="Calibri" pitchFamily="34" charset="0"/>
              </a:rPr>
              <a:t>and</a:t>
            </a:r>
            <a:r>
              <a:rPr lang="en-AU" sz="2000" b="1" dirty="0" smtClean="0">
                <a:latin typeface="Calibri" pitchFamily="34" charset="0"/>
              </a:rPr>
              <a:t> </a:t>
            </a:r>
            <a:r>
              <a:rPr lang="en-AU" sz="2000" b="1" dirty="0">
                <a:latin typeface="Calibri" pitchFamily="34" charset="0"/>
              </a:rPr>
              <a:t>sea level rise - damage coastal </a:t>
            </a:r>
            <a:r>
              <a:rPr lang="en-AU" sz="2000" b="1" dirty="0" smtClean="0">
                <a:latin typeface="Calibri" pitchFamily="34" charset="0"/>
              </a:rPr>
              <a:t>installations</a:t>
            </a:r>
            <a:endParaRPr lang="en-AU" sz="2000" b="1" dirty="0">
              <a:latin typeface="Calibri" pitchFamily="34" charset="0"/>
            </a:endParaRPr>
          </a:p>
          <a:p>
            <a:pPr marL="1171575" lvl="2" indent="-357188">
              <a:spcBef>
                <a:spcPct val="50000"/>
              </a:spcBef>
              <a:buClr>
                <a:srgbClr val="0000FF"/>
              </a:buClr>
              <a:buFont typeface="Wingdings" pitchFamily="2" charset="2"/>
              <a:buChar char="Ø"/>
            </a:pPr>
            <a:r>
              <a:rPr lang="en-AU" sz="2000" b="1" dirty="0" smtClean="0">
                <a:latin typeface="Calibri" pitchFamily="34" charset="0"/>
              </a:rPr>
              <a:t>Extreme </a:t>
            </a:r>
            <a:r>
              <a:rPr lang="en-AU" sz="2000" b="1" dirty="0">
                <a:latin typeface="Calibri" pitchFamily="34" charset="0"/>
              </a:rPr>
              <a:t>weather (e.g. hurricanes) - break or </a:t>
            </a:r>
            <a:r>
              <a:rPr lang="en-AU" sz="2000" b="1" dirty="0" smtClean="0">
                <a:latin typeface="Calibri" pitchFamily="34" charset="0"/>
              </a:rPr>
              <a:t>bury</a:t>
            </a:r>
            <a:endParaRPr lang="en-AU" sz="2000" b="1" dirty="0">
              <a:latin typeface="Calibri" pitchFamily="34" charset="0"/>
            </a:endParaRPr>
          </a:p>
          <a:p>
            <a:pPr marL="1171575" lvl="2" indent="-357188">
              <a:spcBef>
                <a:spcPct val="50000"/>
              </a:spcBef>
              <a:buClr>
                <a:srgbClr val="0000FF"/>
              </a:buClr>
              <a:buFont typeface="Wingdings" pitchFamily="2" charset="2"/>
              <a:buChar char="Ø"/>
            </a:pPr>
            <a:r>
              <a:rPr lang="en-AU" sz="2000" b="1" dirty="0" smtClean="0">
                <a:latin typeface="Calibri" pitchFamily="34" charset="0"/>
              </a:rPr>
              <a:t>Rarely</a:t>
            </a:r>
            <a:r>
              <a:rPr lang="en-AU" sz="2000" b="1" dirty="0">
                <a:latin typeface="Calibri" pitchFamily="34" charset="0"/>
              </a:rPr>
              <a:t>, icebergs or volcanic </a:t>
            </a:r>
            <a:r>
              <a:rPr lang="en-AU" sz="2000" b="1" dirty="0" smtClean="0">
                <a:latin typeface="Calibri" pitchFamily="34" charset="0"/>
              </a:rPr>
              <a:t>activity</a:t>
            </a:r>
            <a:endParaRPr lang="en-AU" sz="2000" b="1" dirty="0">
              <a:latin typeface="Calibri" pitchFamily="34" charset="0"/>
            </a:endParaRPr>
          </a:p>
        </p:txBody>
      </p:sp>
      <p:sp>
        <p:nvSpPr>
          <p:cNvPr id="4" name="Text Box 2"/>
          <p:cNvSpPr txBox="1">
            <a:spLocks noChangeArrowheads="1"/>
          </p:cNvSpPr>
          <p:nvPr/>
        </p:nvSpPr>
        <p:spPr bwMode="auto">
          <a:xfrm>
            <a:off x="683568" y="170766"/>
            <a:ext cx="6264696" cy="707886"/>
          </a:xfrm>
          <a:prstGeom prst="rect">
            <a:avLst/>
          </a:prstGeom>
          <a:noFill/>
          <a:ln w="9525">
            <a:noFill/>
            <a:miter lim="800000"/>
            <a:headEnd/>
            <a:tailEnd/>
          </a:ln>
        </p:spPr>
        <p:txBody>
          <a:bodyPr wrap="square">
            <a:spAutoFit/>
          </a:bodyPr>
          <a:lstStyle/>
          <a:p>
            <a:r>
              <a:rPr lang="en-US" sz="4000" b="1" dirty="0" smtClean="0">
                <a:solidFill>
                  <a:schemeClr val="bg1"/>
                </a:solidFill>
                <a:latin typeface="Calibri" pitchFamily="34" charset="0"/>
              </a:rPr>
              <a:t>Effects of Natural Hazards - 1</a:t>
            </a:r>
            <a:endParaRPr lang="en-US" sz="4000" b="1" dirty="0">
              <a:solidFill>
                <a:schemeClr val="bg1"/>
              </a:solidFill>
              <a:latin typeface="Calibri" pitchFamily="34" charset="0"/>
            </a:endParaRPr>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3"/>
          <p:cNvSpPr>
            <a:spLocks noChangeArrowheads="1"/>
          </p:cNvSpPr>
          <p:nvPr/>
        </p:nvSpPr>
        <p:spPr bwMode="auto">
          <a:xfrm>
            <a:off x="3162300" y="2587625"/>
            <a:ext cx="9144000" cy="0"/>
          </a:xfrm>
          <a:prstGeom prst="rect">
            <a:avLst/>
          </a:prstGeom>
          <a:noFill/>
          <a:ln w="9525">
            <a:noFill/>
            <a:miter lim="800000"/>
            <a:headEnd/>
            <a:tailEnd/>
          </a:ln>
        </p:spPr>
        <p:txBody>
          <a:bodyPr>
            <a:spAutoFit/>
          </a:bodyPr>
          <a:lstStyle/>
          <a:p>
            <a:endParaRPr lang="en-US" dirty="0"/>
          </a:p>
        </p:txBody>
      </p:sp>
      <p:sp>
        <p:nvSpPr>
          <p:cNvPr id="37892" name="TextBox 7"/>
          <p:cNvSpPr txBox="1">
            <a:spLocks noChangeArrowheads="1"/>
          </p:cNvSpPr>
          <p:nvPr/>
        </p:nvSpPr>
        <p:spPr bwMode="auto">
          <a:xfrm>
            <a:off x="4732784" y="5949280"/>
            <a:ext cx="4231704" cy="738664"/>
          </a:xfrm>
          <a:prstGeom prst="rect">
            <a:avLst/>
          </a:prstGeom>
          <a:noFill/>
          <a:ln w="9525">
            <a:noFill/>
            <a:miter lim="800000"/>
            <a:headEnd/>
            <a:tailEnd/>
          </a:ln>
        </p:spPr>
        <p:txBody>
          <a:bodyPr wrap="square">
            <a:spAutoFit/>
          </a:bodyPr>
          <a:lstStyle/>
          <a:p>
            <a:pPr algn="ctr"/>
            <a:r>
              <a:rPr lang="en-US" sz="1400" b="1" dirty="0">
                <a:latin typeface="Calibri" pitchFamily="34" charset="0"/>
              </a:rPr>
              <a:t>Typhoon</a:t>
            </a:r>
            <a:r>
              <a:rPr lang="en-US" sz="1400" b="1" dirty="0">
                <a:solidFill>
                  <a:srgbClr val="000099"/>
                </a:solidFill>
                <a:latin typeface="Calibri" pitchFamily="34" charset="0"/>
              </a:rPr>
              <a:t> </a:t>
            </a:r>
            <a:r>
              <a:rPr lang="en-US" sz="1400" b="1" dirty="0">
                <a:latin typeface="Calibri" pitchFamily="34" charset="0"/>
              </a:rPr>
              <a:t>Morakot masks Taiwan as it releases a deluge</a:t>
            </a:r>
          </a:p>
          <a:p>
            <a:pPr algn="ctr"/>
            <a:r>
              <a:rPr lang="en-US" sz="1400" b="1" dirty="0" smtClean="0">
                <a:latin typeface="Calibri" pitchFamily="34" charset="0"/>
              </a:rPr>
              <a:t> to set </a:t>
            </a:r>
            <a:r>
              <a:rPr lang="en-US" sz="1400" b="1" dirty="0">
                <a:latin typeface="Calibri" pitchFamily="34" charset="0"/>
              </a:rPr>
              <a:t>off submarine mud flows that broke </a:t>
            </a:r>
            <a:r>
              <a:rPr lang="en-US" sz="1400" b="1" dirty="0" smtClean="0">
                <a:latin typeface="Calibri" pitchFamily="34" charset="0"/>
              </a:rPr>
              <a:t>cables</a:t>
            </a:r>
            <a:endParaRPr lang="en-US" sz="1400" b="1" dirty="0">
              <a:latin typeface="Calibri" pitchFamily="34" charset="0"/>
            </a:endParaRPr>
          </a:p>
          <a:p>
            <a:pPr algn="ctr"/>
            <a:r>
              <a:rPr lang="en-US" sz="1400" b="1" i="1" dirty="0" smtClean="0">
                <a:solidFill>
                  <a:srgbClr val="000099"/>
                </a:solidFill>
                <a:latin typeface="Calibri" pitchFamily="34" charset="0"/>
              </a:rPr>
              <a:t>Source</a:t>
            </a:r>
            <a:r>
              <a:rPr lang="en-US" sz="1400" b="1" i="1" dirty="0">
                <a:solidFill>
                  <a:srgbClr val="000099"/>
                </a:solidFill>
                <a:latin typeface="Calibri" pitchFamily="34" charset="0"/>
              </a:rPr>
              <a:t>: MODIS Rapid Response, </a:t>
            </a:r>
            <a:r>
              <a:rPr lang="en-US" sz="1400" b="1" i="1" dirty="0" smtClean="0">
                <a:solidFill>
                  <a:srgbClr val="000099"/>
                </a:solidFill>
                <a:latin typeface="Calibri" pitchFamily="34" charset="0"/>
              </a:rPr>
              <a:t>NOAA</a:t>
            </a:r>
            <a:r>
              <a:rPr lang="en-US" sz="1400" b="1" dirty="0" smtClean="0">
                <a:solidFill>
                  <a:srgbClr val="000099"/>
                </a:solidFill>
                <a:latin typeface="Calibri" pitchFamily="34" charset="0"/>
              </a:rPr>
              <a:t>                      </a:t>
            </a:r>
            <a:endParaRPr lang="en-US" sz="1400" b="1" dirty="0">
              <a:solidFill>
                <a:srgbClr val="000099"/>
              </a:solidFill>
              <a:latin typeface="Calibri" pitchFamily="34" charset="0"/>
            </a:endParaRPr>
          </a:p>
        </p:txBody>
      </p:sp>
      <p:sp>
        <p:nvSpPr>
          <p:cNvPr id="37893" name="Text Box 4"/>
          <p:cNvSpPr txBox="1">
            <a:spLocks noChangeArrowheads="1"/>
          </p:cNvSpPr>
          <p:nvPr/>
        </p:nvSpPr>
        <p:spPr bwMode="auto">
          <a:xfrm>
            <a:off x="124272" y="1108840"/>
            <a:ext cx="4608512" cy="5170646"/>
          </a:xfrm>
          <a:prstGeom prst="rect">
            <a:avLst/>
          </a:prstGeom>
          <a:noFill/>
          <a:ln w="9525">
            <a:noFill/>
            <a:miter lim="800000"/>
            <a:headEnd/>
            <a:tailEnd/>
          </a:ln>
        </p:spPr>
        <p:txBody>
          <a:bodyPr wrap="square">
            <a:spAutoFit/>
          </a:bodyPr>
          <a:lstStyle/>
          <a:p>
            <a:pPr marL="357188" indent="-357188">
              <a:spcBef>
                <a:spcPct val="50000"/>
              </a:spcBef>
              <a:buClr>
                <a:srgbClr val="0033CC"/>
              </a:buClr>
              <a:buSzPct val="90000"/>
              <a:buFont typeface="Wingdings 2" pitchFamily="-105" charset="2"/>
              <a:buChar char=""/>
            </a:pPr>
            <a:r>
              <a:rPr lang="en-US" sz="2000" b="1" dirty="0" smtClean="0">
                <a:latin typeface="Calibri" pitchFamily="34" charset="0"/>
              </a:rPr>
              <a:t>Typhoon Morakot struck Taiwan from 7-11 August 2009, when almost 3 m of rain fell in the central mountains</a:t>
            </a:r>
          </a:p>
          <a:p>
            <a:pPr marL="357188" indent="-357188">
              <a:spcBef>
                <a:spcPct val="50000"/>
              </a:spcBef>
              <a:buClr>
                <a:srgbClr val="0033CC"/>
              </a:buClr>
              <a:buSzPct val="90000"/>
              <a:buFont typeface="Wingdings 2" pitchFamily="-105" charset="2"/>
              <a:buChar char=""/>
            </a:pPr>
            <a:r>
              <a:rPr lang="en-US" sz="2000" b="1" dirty="0" smtClean="0">
                <a:latin typeface="Calibri" pitchFamily="34" charset="0"/>
              </a:rPr>
              <a:t>This caused rivers to flood and carry vast amounts of sediment to the ocean</a:t>
            </a:r>
          </a:p>
          <a:p>
            <a:pPr marL="357188" indent="-357188">
              <a:spcBef>
                <a:spcPct val="50000"/>
              </a:spcBef>
              <a:buClr>
                <a:srgbClr val="0033CC"/>
              </a:buClr>
              <a:buSzPct val="90000"/>
              <a:buFont typeface="Wingdings 2" pitchFamily="-105" charset="2"/>
              <a:buChar char=""/>
            </a:pPr>
            <a:r>
              <a:rPr lang="en-US" sz="2000" b="1" dirty="0" smtClean="0">
                <a:latin typeface="Calibri" pitchFamily="34" charset="0"/>
              </a:rPr>
              <a:t>So </a:t>
            </a:r>
            <a:r>
              <a:rPr lang="en-US" sz="2000" b="1" dirty="0">
                <a:latin typeface="Calibri" pitchFamily="34" charset="0"/>
              </a:rPr>
              <a:t>much sediment was discharged that </a:t>
            </a:r>
            <a:r>
              <a:rPr lang="en-US" sz="2000" b="1" dirty="0" smtClean="0">
                <a:latin typeface="Calibri" pitchFamily="34" charset="0"/>
              </a:rPr>
              <a:t>dense </a:t>
            </a:r>
            <a:r>
              <a:rPr lang="en-US" sz="2000" b="1" dirty="0">
                <a:latin typeface="Calibri" pitchFamily="34" charset="0"/>
              </a:rPr>
              <a:t>sediment-laden </a:t>
            </a:r>
            <a:r>
              <a:rPr lang="en-US" sz="2000" b="1" dirty="0" smtClean="0">
                <a:latin typeface="Calibri" pitchFamily="34" charset="0"/>
              </a:rPr>
              <a:t>currents </a:t>
            </a:r>
            <a:r>
              <a:rPr lang="en-US" sz="2000" b="1" dirty="0">
                <a:latin typeface="Calibri" pitchFamily="34" charset="0"/>
              </a:rPr>
              <a:t>formed </a:t>
            </a:r>
            <a:r>
              <a:rPr lang="en-US" sz="2000" b="1" dirty="0" smtClean="0">
                <a:latin typeface="Calibri" pitchFamily="34" charset="0"/>
              </a:rPr>
              <a:t>and flowed across the seabed, breaking several cables en route</a:t>
            </a:r>
            <a:endParaRPr lang="en-US" sz="2000" b="1" dirty="0">
              <a:latin typeface="Calibri" pitchFamily="34" charset="0"/>
            </a:endParaRPr>
          </a:p>
          <a:p>
            <a:pPr marL="357188" indent="-357188">
              <a:spcBef>
                <a:spcPct val="50000"/>
              </a:spcBef>
              <a:buClr>
                <a:srgbClr val="0033CC"/>
              </a:buClr>
              <a:buSzPct val="90000"/>
              <a:buFont typeface="Wingdings 2" pitchFamily="-105" charset="2"/>
              <a:buChar char=""/>
            </a:pPr>
            <a:r>
              <a:rPr lang="en-US" sz="2000" b="1" dirty="0" smtClean="0">
                <a:latin typeface="Calibri" pitchFamily="34" charset="0"/>
              </a:rPr>
              <a:t>While </a:t>
            </a:r>
            <a:r>
              <a:rPr lang="en-US" sz="2000" b="1" dirty="0">
                <a:latin typeface="Calibri" pitchFamily="34" charset="0"/>
              </a:rPr>
              <a:t>records of such events are </a:t>
            </a:r>
            <a:r>
              <a:rPr lang="en-US" sz="2000" b="1" dirty="0" smtClean="0">
                <a:latin typeface="Calibri" pitchFamily="34" charset="0"/>
              </a:rPr>
              <a:t>too short </a:t>
            </a:r>
            <a:r>
              <a:rPr lang="en-US" sz="2000" b="1" dirty="0">
                <a:latin typeface="Calibri" pitchFamily="34" charset="0"/>
              </a:rPr>
              <a:t>to identify trends, the enhanced precipitation of Typhoon Morakot is consistent with </a:t>
            </a:r>
            <a:r>
              <a:rPr lang="en-US" sz="2000" b="1" dirty="0" smtClean="0">
                <a:latin typeface="Calibri" pitchFamily="34" charset="0"/>
              </a:rPr>
              <a:t>warmer air </a:t>
            </a:r>
            <a:r>
              <a:rPr lang="en-US" sz="2000" b="1" dirty="0">
                <a:latin typeface="Calibri" pitchFamily="34" charset="0"/>
              </a:rPr>
              <a:t>and </a:t>
            </a:r>
            <a:r>
              <a:rPr lang="en-US" sz="2000" b="1" dirty="0" smtClean="0">
                <a:latin typeface="Calibri" pitchFamily="34" charset="0"/>
              </a:rPr>
              <a:t>ocean temperatures</a:t>
            </a:r>
            <a:endParaRPr lang="en-US" sz="2000" b="1" dirty="0">
              <a:latin typeface="Calibri" pitchFamily="34" charset="0"/>
            </a:endParaRPr>
          </a:p>
        </p:txBody>
      </p:sp>
      <p:grpSp>
        <p:nvGrpSpPr>
          <p:cNvPr id="10" name="Group 9"/>
          <p:cNvGrpSpPr/>
          <p:nvPr/>
        </p:nvGrpSpPr>
        <p:grpSpPr>
          <a:xfrm>
            <a:off x="4932040" y="1196752"/>
            <a:ext cx="3873823" cy="4695378"/>
            <a:chOff x="4932040" y="1196752"/>
            <a:chExt cx="3873823" cy="4695378"/>
          </a:xfrm>
        </p:grpSpPr>
        <p:pic>
          <p:nvPicPr>
            <p:cNvPr id="37891" name="Picture 6" descr="Fig 5 Morakot.jpg"/>
            <p:cNvPicPr>
              <a:picLocks noChangeAspect="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4932040" y="1196752"/>
              <a:ext cx="3873823" cy="4695378"/>
            </a:xfrm>
            <a:prstGeom prst="rect">
              <a:avLst/>
            </a:prstGeom>
            <a:noFill/>
            <a:ln w="25400">
              <a:solidFill>
                <a:schemeClr val="tx1"/>
              </a:solidFill>
              <a:miter lim="800000"/>
              <a:headEnd/>
              <a:tailEnd/>
            </a:ln>
          </p:spPr>
        </p:pic>
        <p:sp>
          <p:nvSpPr>
            <p:cNvPr id="37895" name="TextBox 10"/>
            <p:cNvSpPr txBox="1">
              <a:spLocks noChangeArrowheads="1"/>
            </p:cNvSpPr>
            <p:nvPr/>
          </p:nvSpPr>
          <p:spPr bwMode="auto">
            <a:xfrm rot="-4217897">
              <a:off x="6244615" y="4156245"/>
              <a:ext cx="865187" cy="338137"/>
            </a:xfrm>
            <a:prstGeom prst="rect">
              <a:avLst/>
            </a:prstGeom>
            <a:noFill/>
            <a:ln w="9525">
              <a:noFill/>
              <a:miter lim="800000"/>
              <a:headEnd/>
              <a:tailEnd/>
            </a:ln>
          </p:spPr>
          <p:txBody>
            <a:bodyPr wrap="none">
              <a:spAutoFit/>
            </a:bodyPr>
            <a:lstStyle/>
            <a:p>
              <a:r>
                <a:rPr lang="en-US" sz="1600" b="1" dirty="0">
                  <a:solidFill>
                    <a:srgbClr val="660033"/>
                  </a:solidFill>
                </a:rPr>
                <a:t>Taiwan</a:t>
              </a:r>
            </a:p>
          </p:txBody>
        </p:sp>
        <p:sp>
          <p:nvSpPr>
            <p:cNvPr id="37897" name="TextBox 13"/>
            <p:cNvSpPr txBox="1">
              <a:spLocks noChangeArrowheads="1"/>
            </p:cNvSpPr>
            <p:nvPr/>
          </p:nvSpPr>
          <p:spPr bwMode="auto">
            <a:xfrm>
              <a:off x="5364088" y="3212976"/>
              <a:ext cx="822661" cy="338554"/>
            </a:xfrm>
            <a:prstGeom prst="rect">
              <a:avLst/>
            </a:prstGeom>
            <a:noFill/>
            <a:ln w="9525">
              <a:noFill/>
              <a:miter lim="800000"/>
              <a:headEnd/>
              <a:tailEnd/>
            </a:ln>
          </p:spPr>
          <p:txBody>
            <a:bodyPr wrap="none">
              <a:spAutoFit/>
            </a:bodyPr>
            <a:lstStyle/>
            <a:p>
              <a:r>
                <a:rPr lang="en-US" sz="1600" b="1" dirty="0">
                  <a:solidFill>
                    <a:srgbClr val="660033"/>
                  </a:solidFill>
                  <a:latin typeface="Arial Black" pitchFamily="34" charset="0"/>
                </a:rPr>
                <a:t>China</a:t>
              </a:r>
            </a:p>
          </p:txBody>
        </p:sp>
      </p:grpSp>
      <p:sp>
        <p:nvSpPr>
          <p:cNvPr id="17" name="Text Box 2"/>
          <p:cNvSpPr txBox="1">
            <a:spLocks noChangeArrowheads="1"/>
          </p:cNvSpPr>
          <p:nvPr/>
        </p:nvSpPr>
        <p:spPr bwMode="auto">
          <a:xfrm>
            <a:off x="683568" y="170766"/>
            <a:ext cx="6264696" cy="707886"/>
          </a:xfrm>
          <a:prstGeom prst="rect">
            <a:avLst/>
          </a:prstGeom>
          <a:noFill/>
          <a:ln w="9525">
            <a:noFill/>
            <a:miter lim="800000"/>
            <a:headEnd/>
            <a:tailEnd/>
          </a:ln>
        </p:spPr>
        <p:txBody>
          <a:bodyPr wrap="square">
            <a:spAutoFit/>
          </a:bodyPr>
          <a:lstStyle/>
          <a:p>
            <a:r>
              <a:rPr lang="en-US" sz="4000" b="1" dirty="0" smtClean="0">
                <a:solidFill>
                  <a:schemeClr val="bg1"/>
                </a:solidFill>
                <a:latin typeface="Calibri" pitchFamily="34" charset="0"/>
              </a:rPr>
              <a:t>Effects of Natural Hazards - 2</a:t>
            </a:r>
            <a:endParaRPr lang="en-US" sz="4000" b="1" dirty="0">
              <a:solidFill>
                <a:schemeClr val="bg1"/>
              </a:solidFill>
              <a:latin typeface="Calibri" pitchFamily="34" charset="0"/>
            </a:endParaRPr>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 Box 2"/>
          <p:cNvSpPr txBox="1">
            <a:spLocks noChangeArrowheads="1"/>
          </p:cNvSpPr>
          <p:nvPr/>
        </p:nvSpPr>
        <p:spPr bwMode="auto">
          <a:xfrm>
            <a:off x="1259632" y="116632"/>
            <a:ext cx="5566652" cy="707886"/>
          </a:xfrm>
          <a:prstGeom prst="rect">
            <a:avLst/>
          </a:prstGeom>
          <a:noFill/>
          <a:ln w="9525">
            <a:noFill/>
            <a:miter lim="800000"/>
            <a:headEnd/>
            <a:tailEnd/>
          </a:ln>
        </p:spPr>
        <p:txBody>
          <a:bodyPr wrap="none">
            <a:spAutoFit/>
          </a:bodyPr>
          <a:lstStyle/>
          <a:p>
            <a:r>
              <a:rPr lang="en-US" sz="4000" b="1" dirty="0" smtClean="0">
                <a:solidFill>
                  <a:schemeClr val="bg1"/>
                </a:solidFill>
                <a:latin typeface="Calibri" pitchFamily="-105" charset="0"/>
              </a:rPr>
              <a:t>Effects of Climate Change</a:t>
            </a:r>
            <a:endParaRPr lang="en-US" sz="4000" b="1" dirty="0">
              <a:solidFill>
                <a:schemeClr val="bg1"/>
              </a:solidFill>
              <a:latin typeface="Calibri" pitchFamily="-105" charset="0"/>
            </a:endParaRPr>
          </a:p>
        </p:txBody>
      </p:sp>
      <p:grpSp>
        <p:nvGrpSpPr>
          <p:cNvPr id="2" name="Group 3"/>
          <p:cNvGrpSpPr>
            <a:grpSpLocks/>
          </p:cNvGrpSpPr>
          <p:nvPr/>
        </p:nvGrpSpPr>
        <p:grpSpPr bwMode="auto">
          <a:xfrm>
            <a:off x="1558925" y="2719388"/>
            <a:ext cx="6027738" cy="1419225"/>
            <a:chOff x="0" y="0"/>
            <a:chExt cx="3797" cy="894"/>
          </a:xfrm>
        </p:grpSpPr>
        <p:sp>
          <p:nvSpPr>
            <p:cNvPr id="40970" name="Rectangle 4"/>
            <p:cNvSpPr>
              <a:spLocks noChangeArrowheads="1"/>
            </p:cNvSpPr>
            <p:nvPr/>
          </p:nvSpPr>
          <p:spPr bwMode="auto">
            <a:xfrm>
              <a:off x="0" y="0"/>
              <a:ext cx="3797" cy="0"/>
            </a:xfrm>
            <a:prstGeom prst="rect">
              <a:avLst/>
            </a:prstGeom>
            <a:noFill/>
            <a:ln w="9525">
              <a:noFill/>
              <a:miter lim="800000"/>
              <a:headEnd/>
              <a:tailEnd/>
            </a:ln>
          </p:spPr>
          <p:txBody>
            <a:bodyPr>
              <a:spAutoFit/>
            </a:bodyPr>
            <a:lstStyle/>
            <a:p>
              <a:endParaRPr lang="en-US" dirty="0"/>
            </a:p>
          </p:txBody>
        </p:sp>
        <p:grpSp>
          <p:nvGrpSpPr>
            <p:cNvPr id="3" name="Group 5"/>
            <p:cNvGrpSpPr>
              <a:grpSpLocks/>
            </p:cNvGrpSpPr>
            <p:nvPr/>
          </p:nvGrpSpPr>
          <p:grpSpPr bwMode="auto">
            <a:xfrm>
              <a:off x="0" y="0"/>
              <a:ext cx="3713" cy="894"/>
              <a:chOff x="0" y="0"/>
              <a:chExt cx="3713" cy="894"/>
            </a:xfrm>
          </p:grpSpPr>
          <p:sp>
            <p:nvSpPr>
              <p:cNvPr id="40972" name="Rectangle 6"/>
              <p:cNvSpPr>
                <a:spLocks noChangeArrowheads="1"/>
              </p:cNvSpPr>
              <p:nvPr/>
            </p:nvSpPr>
            <p:spPr bwMode="auto">
              <a:xfrm>
                <a:off x="0" y="0"/>
                <a:ext cx="3713" cy="0"/>
              </a:xfrm>
              <a:prstGeom prst="rect">
                <a:avLst/>
              </a:prstGeom>
              <a:noFill/>
              <a:ln w="9525">
                <a:noFill/>
                <a:miter lim="800000"/>
                <a:headEnd/>
                <a:tailEnd/>
              </a:ln>
            </p:spPr>
            <p:txBody>
              <a:bodyPr>
                <a:spAutoFit/>
              </a:bodyPr>
              <a:lstStyle/>
              <a:p>
                <a:endParaRPr lang="en-US" dirty="0"/>
              </a:p>
            </p:txBody>
          </p:sp>
          <p:grpSp>
            <p:nvGrpSpPr>
              <p:cNvPr id="4" name="Group 7"/>
              <p:cNvGrpSpPr>
                <a:grpSpLocks/>
              </p:cNvGrpSpPr>
              <p:nvPr/>
            </p:nvGrpSpPr>
            <p:grpSpPr bwMode="auto">
              <a:xfrm>
                <a:off x="0" y="0"/>
                <a:ext cx="3443" cy="894"/>
                <a:chOff x="0" y="0"/>
                <a:chExt cx="3443" cy="894"/>
              </a:xfrm>
            </p:grpSpPr>
            <p:sp>
              <p:nvSpPr>
                <p:cNvPr id="40974" name="Rectangle 8"/>
                <p:cNvSpPr>
                  <a:spLocks noChangeArrowheads="1"/>
                </p:cNvSpPr>
                <p:nvPr/>
              </p:nvSpPr>
              <p:spPr bwMode="auto">
                <a:xfrm>
                  <a:off x="0" y="0"/>
                  <a:ext cx="2278" cy="0"/>
                </a:xfrm>
                <a:prstGeom prst="rect">
                  <a:avLst/>
                </a:prstGeom>
                <a:noFill/>
                <a:ln w="9525">
                  <a:noFill/>
                  <a:miter lim="800000"/>
                  <a:headEnd/>
                  <a:tailEnd/>
                </a:ln>
              </p:spPr>
              <p:txBody>
                <a:bodyPr>
                  <a:spAutoFit/>
                </a:bodyPr>
                <a:lstStyle/>
                <a:p>
                  <a:endParaRPr lang="en-US" dirty="0"/>
                </a:p>
              </p:txBody>
            </p:sp>
            <p:grpSp>
              <p:nvGrpSpPr>
                <p:cNvPr id="5" name="Group 9"/>
                <p:cNvGrpSpPr>
                  <a:grpSpLocks/>
                </p:cNvGrpSpPr>
                <p:nvPr/>
              </p:nvGrpSpPr>
              <p:grpSpPr bwMode="auto">
                <a:xfrm>
                  <a:off x="0" y="0"/>
                  <a:ext cx="3443" cy="894"/>
                  <a:chOff x="0" y="0"/>
                  <a:chExt cx="3443" cy="894"/>
                </a:xfrm>
              </p:grpSpPr>
              <p:sp>
                <p:nvSpPr>
                  <p:cNvPr id="40976" name="Rectangle 10"/>
                  <p:cNvSpPr>
                    <a:spLocks noChangeArrowheads="1"/>
                  </p:cNvSpPr>
                  <p:nvPr/>
                </p:nvSpPr>
                <p:spPr bwMode="auto">
                  <a:xfrm>
                    <a:off x="0" y="0"/>
                    <a:ext cx="3443" cy="0"/>
                  </a:xfrm>
                  <a:prstGeom prst="rect">
                    <a:avLst/>
                  </a:prstGeom>
                  <a:noFill/>
                  <a:ln w="9525">
                    <a:noFill/>
                    <a:miter lim="800000"/>
                    <a:headEnd/>
                    <a:tailEnd/>
                  </a:ln>
                </p:spPr>
                <p:txBody>
                  <a:bodyPr>
                    <a:spAutoFit/>
                  </a:bodyPr>
                  <a:lstStyle/>
                  <a:p>
                    <a:endParaRPr lang="en-US" dirty="0"/>
                  </a:p>
                </p:txBody>
              </p:sp>
              <p:sp>
                <p:nvSpPr>
                  <p:cNvPr id="40977" name="Rectangle 11"/>
                  <p:cNvSpPr>
                    <a:spLocks noChangeArrowheads="1"/>
                  </p:cNvSpPr>
                  <p:nvPr/>
                </p:nvSpPr>
                <p:spPr bwMode="auto">
                  <a:xfrm>
                    <a:off x="0" y="0"/>
                    <a:ext cx="3443" cy="894"/>
                  </a:xfrm>
                  <a:prstGeom prst="rect">
                    <a:avLst/>
                  </a:prstGeom>
                  <a:noFill/>
                  <a:ln w="9525">
                    <a:noFill/>
                    <a:miter lim="800000"/>
                    <a:headEnd/>
                    <a:tailEnd/>
                  </a:ln>
                </p:spPr>
                <p:txBody>
                  <a:bodyPr/>
                  <a:lstStyle/>
                  <a:p>
                    <a:r>
                      <a:rPr lang="en-US" sz="600" dirty="0">
                        <a:solidFill>
                          <a:srgbClr val="000000"/>
                        </a:solidFill>
                      </a:rPr>
                      <a:t>  </a:t>
                    </a:r>
                    <a:r>
                      <a:rPr lang="en-US" sz="8100" dirty="0">
                        <a:solidFill>
                          <a:srgbClr val="000000"/>
                        </a:solidFill>
                      </a:rPr>
                      <a:t> </a:t>
                    </a:r>
                    <a:r>
                      <a:rPr lang="en-US" sz="600" dirty="0">
                        <a:solidFill>
                          <a:srgbClr val="000000"/>
                        </a:solidFill>
                      </a:rPr>
                      <a:t>                                                                                  </a:t>
                    </a:r>
                  </a:p>
                  <a:p>
                    <a:pPr eaLnBrk="0" hangingPunct="0"/>
                    <a:endParaRPr lang="en-US" sz="600" dirty="0">
                      <a:solidFill>
                        <a:srgbClr val="000000"/>
                      </a:solidFill>
                    </a:endParaRPr>
                  </a:p>
                </p:txBody>
              </p:sp>
            </p:grpSp>
          </p:grpSp>
        </p:grpSp>
      </p:grpSp>
      <p:sp>
        <p:nvSpPr>
          <p:cNvPr id="40965" name="Text Box 13"/>
          <p:cNvSpPr txBox="1">
            <a:spLocks noChangeArrowheads="1"/>
          </p:cNvSpPr>
          <p:nvPr/>
        </p:nvSpPr>
        <p:spPr bwMode="auto">
          <a:xfrm>
            <a:off x="381000" y="1371600"/>
            <a:ext cx="4800600" cy="457200"/>
          </a:xfrm>
          <a:prstGeom prst="rect">
            <a:avLst/>
          </a:prstGeom>
          <a:noFill/>
          <a:ln w="9525">
            <a:noFill/>
            <a:miter lim="800000"/>
            <a:headEnd/>
            <a:tailEnd/>
          </a:ln>
        </p:spPr>
        <p:txBody>
          <a:bodyPr>
            <a:spAutoFit/>
          </a:bodyPr>
          <a:lstStyle/>
          <a:p>
            <a:pPr>
              <a:spcBef>
                <a:spcPct val="50000"/>
              </a:spcBef>
            </a:pPr>
            <a:endParaRPr lang="en-US" sz="2400" b="1" dirty="0">
              <a:solidFill>
                <a:srgbClr val="660033"/>
              </a:solidFill>
              <a:latin typeface="Comic Sans MS" pitchFamily="66" charset="0"/>
            </a:endParaRPr>
          </a:p>
        </p:txBody>
      </p:sp>
      <p:sp>
        <p:nvSpPr>
          <p:cNvPr id="40966" name="Text Box 14"/>
          <p:cNvSpPr txBox="1">
            <a:spLocks noChangeArrowheads="1"/>
          </p:cNvSpPr>
          <p:nvPr/>
        </p:nvSpPr>
        <p:spPr bwMode="auto">
          <a:xfrm>
            <a:off x="0" y="1268760"/>
            <a:ext cx="3563938" cy="4909036"/>
          </a:xfrm>
          <a:prstGeom prst="rect">
            <a:avLst/>
          </a:prstGeom>
          <a:noFill/>
          <a:ln w="9525">
            <a:noFill/>
            <a:miter lim="800000"/>
            <a:headEnd/>
            <a:tailEnd/>
          </a:ln>
        </p:spPr>
        <p:txBody>
          <a:bodyPr>
            <a:spAutoFit/>
          </a:bodyPr>
          <a:lstStyle/>
          <a:p>
            <a:pPr>
              <a:spcBef>
                <a:spcPct val="50000"/>
              </a:spcBef>
              <a:buClr>
                <a:srgbClr val="0033CC"/>
              </a:buClr>
              <a:buFont typeface="Wingdings 2" pitchFamily="18" charset="2"/>
              <a:buNone/>
            </a:pPr>
            <a:endParaRPr lang="en-US" sz="2400" dirty="0">
              <a:latin typeface="Calibri" pitchFamily="-105" charset="0"/>
            </a:endParaRPr>
          </a:p>
          <a:p>
            <a:pPr marL="357188" indent="-357188">
              <a:spcBef>
                <a:spcPct val="50000"/>
              </a:spcBef>
              <a:buClr>
                <a:srgbClr val="0033CC"/>
              </a:buClr>
              <a:buFont typeface="Wingdings 2" pitchFamily="18" charset="2"/>
              <a:buChar char=""/>
            </a:pPr>
            <a:r>
              <a:rPr lang="en-US" sz="2400" b="1" dirty="0" smtClean="0">
                <a:latin typeface="Calibri" pitchFamily="-105" charset="0"/>
              </a:rPr>
              <a:t>R</a:t>
            </a:r>
            <a:r>
              <a:rPr lang="en-US" sz="2200" b="1" dirty="0" smtClean="0">
                <a:latin typeface="Calibri" pitchFamily="-105" charset="0"/>
              </a:rPr>
              <a:t>ising </a:t>
            </a:r>
            <a:r>
              <a:rPr lang="en-US" sz="2200" b="1" dirty="0">
                <a:latin typeface="Calibri" pitchFamily="-105" charset="0"/>
              </a:rPr>
              <a:t>sea level due to thermal expansion of ocean </a:t>
            </a:r>
            <a:r>
              <a:rPr lang="en-US" sz="2200" b="1" dirty="0" smtClean="0">
                <a:latin typeface="Calibri" pitchFamily="34" charset="0"/>
              </a:rPr>
              <a:t>and</a:t>
            </a:r>
            <a:r>
              <a:rPr lang="en-US" sz="2200" b="1" dirty="0" smtClean="0">
                <a:latin typeface="Calibri" pitchFamily="-105" charset="0"/>
              </a:rPr>
              <a:t> </a:t>
            </a:r>
            <a:r>
              <a:rPr lang="en-US" sz="2200" b="1" dirty="0">
                <a:latin typeface="Calibri" pitchFamily="-105" charset="0"/>
              </a:rPr>
              <a:t>melting </a:t>
            </a:r>
            <a:r>
              <a:rPr lang="en-US" sz="2200" b="1" dirty="0" smtClean="0">
                <a:latin typeface="Calibri" pitchFamily="-105" charset="0"/>
              </a:rPr>
              <a:t>ice</a:t>
            </a:r>
            <a:endParaRPr lang="en-US" sz="2200" b="1" dirty="0">
              <a:latin typeface="Calibri" pitchFamily="-105" charset="0"/>
            </a:endParaRPr>
          </a:p>
          <a:p>
            <a:pPr marL="357188" indent="-357188">
              <a:spcBef>
                <a:spcPct val="50000"/>
              </a:spcBef>
              <a:buClr>
                <a:srgbClr val="0033CC"/>
              </a:buClr>
              <a:buFont typeface="Wingdings 2" pitchFamily="18" charset="2"/>
              <a:buChar char=""/>
            </a:pPr>
            <a:r>
              <a:rPr lang="en-US" sz="2200" b="1" dirty="0" smtClean="0">
                <a:latin typeface="Calibri" pitchFamily="-105" charset="0"/>
              </a:rPr>
              <a:t>Increased </a:t>
            </a:r>
            <a:r>
              <a:rPr lang="en-US" sz="2200" b="1" dirty="0">
                <a:latin typeface="Calibri" pitchFamily="-105" charset="0"/>
              </a:rPr>
              <a:t>windiness </a:t>
            </a:r>
            <a:r>
              <a:rPr lang="en-US" sz="2200" b="1" dirty="0" smtClean="0">
                <a:latin typeface="Calibri" pitchFamily="34" charset="0"/>
              </a:rPr>
              <a:t>and</a:t>
            </a:r>
            <a:r>
              <a:rPr lang="en-US" sz="2200" b="1" dirty="0" smtClean="0">
                <a:latin typeface="Calibri" pitchFamily="-105" charset="0"/>
              </a:rPr>
              <a:t> </a:t>
            </a:r>
            <a:r>
              <a:rPr lang="en-US" sz="2200" b="1" dirty="0">
                <a:latin typeface="Calibri" pitchFamily="-105" charset="0"/>
              </a:rPr>
              <a:t>wave/current </a:t>
            </a:r>
            <a:r>
              <a:rPr lang="en-US" sz="2200" b="1" dirty="0" smtClean="0">
                <a:latin typeface="Calibri" pitchFamily="-105" charset="0"/>
              </a:rPr>
              <a:t>activity</a:t>
            </a:r>
            <a:endParaRPr lang="en-US" sz="2200" b="1" dirty="0">
              <a:latin typeface="Calibri" pitchFamily="-105" charset="0"/>
            </a:endParaRPr>
          </a:p>
          <a:p>
            <a:pPr marL="357188" indent="-357188">
              <a:spcBef>
                <a:spcPct val="50000"/>
              </a:spcBef>
              <a:buClr>
                <a:srgbClr val="0033CC"/>
              </a:buClr>
              <a:buFont typeface="Wingdings 2" pitchFamily="18" charset="2"/>
              <a:buChar char=""/>
            </a:pPr>
            <a:r>
              <a:rPr lang="en-US" sz="2200" b="1" dirty="0" smtClean="0">
                <a:latin typeface="Calibri" pitchFamily="-105" charset="0"/>
              </a:rPr>
              <a:t>More </a:t>
            </a:r>
            <a:r>
              <a:rPr lang="en-US" sz="2200" b="1" dirty="0">
                <a:latin typeface="Calibri" pitchFamily="-105" charset="0"/>
              </a:rPr>
              <a:t>intense </a:t>
            </a:r>
            <a:r>
              <a:rPr lang="en-US" sz="2200" b="1" dirty="0" smtClean="0">
                <a:latin typeface="Calibri" pitchFamily="-105" charset="0"/>
              </a:rPr>
              <a:t>storms, rainfall </a:t>
            </a:r>
            <a:r>
              <a:rPr lang="en-US" sz="2200" b="1" dirty="0">
                <a:latin typeface="Calibri" pitchFamily="-105" charset="0"/>
              </a:rPr>
              <a:t>and </a:t>
            </a:r>
            <a:r>
              <a:rPr lang="en-US" sz="2200" b="1" dirty="0" smtClean="0">
                <a:latin typeface="Calibri" pitchFamily="-105" charset="0"/>
              </a:rPr>
              <a:t>floods</a:t>
            </a:r>
            <a:endParaRPr lang="en-US" sz="2200" b="1" dirty="0">
              <a:latin typeface="Calibri" pitchFamily="-105" charset="0"/>
            </a:endParaRPr>
          </a:p>
          <a:p>
            <a:pPr marL="357188" indent="-357188">
              <a:spcBef>
                <a:spcPct val="50000"/>
              </a:spcBef>
              <a:buClr>
                <a:srgbClr val="0033CC"/>
              </a:buClr>
              <a:buFont typeface="Wingdings 2" pitchFamily="18" charset="2"/>
              <a:buChar char=""/>
            </a:pPr>
            <a:r>
              <a:rPr lang="en-US" sz="2200" b="1" dirty="0" smtClean="0">
                <a:latin typeface="Calibri" pitchFamily="-105" charset="0"/>
              </a:rPr>
              <a:t>Changes </a:t>
            </a:r>
            <a:r>
              <a:rPr lang="en-US" sz="2200" b="1" dirty="0">
                <a:latin typeface="Calibri" pitchFamily="-105" charset="0"/>
              </a:rPr>
              <a:t>in offshore activities, e.g. growth </a:t>
            </a:r>
            <a:r>
              <a:rPr lang="en-US" sz="2200" b="1" dirty="0" smtClean="0">
                <a:latin typeface="Calibri" pitchFamily="-105" charset="0"/>
              </a:rPr>
              <a:t>of renewable </a:t>
            </a:r>
            <a:r>
              <a:rPr lang="en-US" sz="2200" b="1" dirty="0">
                <a:latin typeface="Calibri" pitchFamily="-105" charset="0"/>
              </a:rPr>
              <a:t>energy </a:t>
            </a:r>
            <a:r>
              <a:rPr lang="en-US" sz="2200" b="1" dirty="0" smtClean="0">
                <a:latin typeface="Calibri" pitchFamily="-105" charset="0"/>
              </a:rPr>
              <a:t>schemes </a:t>
            </a:r>
            <a:endParaRPr lang="en-US" sz="2200" b="1" dirty="0">
              <a:latin typeface="Calibri" pitchFamily="-105" charset="0"/>
            </a:endParaRPr>
          </a:p>
        </p:txBody>
      </p:sp>
      <p:sp>
        <p:nvSpPr>
          <p:cNvPr id="40967" name="Text Box 14"/>
          <p:cNvSpPr txBox="1">
            <a:spLocks noChangeArrowheads="1"/>
          </p:cNvSpPr>
          <p:nvPr/>
        </p:nvSpPr>
        <p:spPr bwMode="auto">
          <a:xfrm>
            <a:off x="381000" y="1124744"/>
            <a:ext cx="8763000" cy="461962"/>
          </a:xfrm>
          <a:prstGeom prst="rect">
            <a:avLst/>
          </a:prstGeom>
          <a:noFill/>
          <a:ln w="9525">
            <a:noFill/>
            <a:miter lim="800000"/>
            <a:headEnd/>
            <a:tailEnd/>
          </a:ln>
        </p:spPr>
        <p:txBody>
          <a:bodyPr>
            <a:spAutoFit/>
          </a:bodyPr>
          <a:lstStyle/>
          <a:p>
            <a:pPr>
              <a:spcBef>
                <a:spcPct val="50000"/>
              </a:spcBef>
              <a:buClr>
                <a:srgbClr val="0033CC"/>
              </a:buClr>
              <a:buFont typeface="Wingdings 2" pitchFamily="18" charset="2"/>
              <a:buNone/>
            </a:pPr>
            <a:r>
              <a:rPr lang="en-US" sz="2400" b="1" dirty="0">
                <a:latin typeface="Calibri" pitchFamily="-105" charset="0"/>
              </a:rPr>
              <a:t>Cables may be exposed to </a:t>
            </a:r>
            <a:r>
              <a:rPr lang="en-US" sz="2400" b="1" dirty="0" smtClean="0">
                <a:latin typeface="Calibri" pitchFamily="-105" charset="0"/>
              </a:rPr>
              <a:t>risks arising from </a:t>
            </a:r>
            <a:r>
              <a:rPr lang="en-US" sz="2400" b="1" dirty="0">
                <a:latin typeface="Calibri" pitchFamily="-105" charset="0"/>
              </a:rPr>
              <a:t>global </a:t>
            </a:r>
            <a:r>
              <a:rPr lang="en-US" sz="2400" b="1" dirty="0" smtClean="0">
                <a:latin typeface="Calibri" pitchFamily="-105" charset="0"/>
              </a:rPr>
              <a:t>warming via:</a:t>
            </a:r>
            <a:endParaRPr lang="en-US" sz="2400" b="1" dirty="0">
              <a:latin typeface="Calibri" pitchFamily="-105" charset="0"/>
            </a:endParaRPr>
          </a:p>
        </p:txBody>
      </p:sp>
      <p:sp>
        <p:nvSpPr>
          <p:cNvPr id="18" name="Text Box 12"/>
          <p:cNvSpPr txBox="1">
            <a:spLocks noChangeArrowheads="1"/>
          </p:cNvSpPr>
          <p:nvPr/>
        </p:nvSpPr>
        <p:spPr bwMode="auto">
          <a:xfrm>
            <a:off x="3301844" y="5013176"/>
            <a:ext cx="5724128" cy="1384995"/>
          </a:xfrm>
          <a:prstGeom prst="rect">
            <a:avLst/>
          </a:prstGeom>
          <a:noFill/>
          <a:ln w="9525">
            <a:noFill/>
            <a:miter lim="800000"/>
            <a:headEnd/>
            <a:tailEnd/>
          </a:ln>
        </p:spPr>
        <p:txBody>
          <a:bodyPr wrap="square">
            <a:spAutoFit/>
          </a:bodyPr>
          <a:lstStyle/>
          <a:p>
            <a:pPr algn="just"/>
            <a:r>
              <a:rPr lang="en-NZ" sz="1400" b="1" dirty="0" smtClean="0">
                <a:latin typeface="+mj-lt"/>
              </a:rPr>
              <a:t>The global distribution of temperature anomalies for winter 2010. The colder than normal winter in the USA, Europe and Russia is clear, but so is the warmer than average Arctic and much of the Southern Hemisphere. This helped make 2010 the joint warmest year on record. The scale is degrees cooler/warmer than the 1951-1980  average temperature.                         </a:t>
            </a:r>
          </a:p>
          <a:p>
            <a:pPr algn="ctr"/>
            <a:r>
              <a:rPr lang="en-NZ" sz="1400" b="1" dirty="0" smtClean="0">
                <a:solidFill>
                  <a:srgbClr val="0000FF"/>
                </a:solidFill>
                <a:latin typeface="+mj-lt"/>
              </a:rPr>
              <a:t>Source: Goddard Institute of Space Studies, NASA</a:t>
            </a:r>
          </a:p>
        </p:txBody>
      </p:sp>
      <p:pic>
        <p:nvPicPr>
          <p:cNvPr id="19" name="Picture 18"/>
          <p:cNvPicPr/>
          <p:nvPr/>
        </p:nvPicPr>
        <p:blipFill>
          <a:blip r:embed="rId3" cstate="email">
            <a:extLst>
              <a:ext uri="{28A0092B-C50C-407E-A947-70E740481C1C}">
                <a14:useLocalDpi xmlns:a14="http://schemas.microsoft.com/office/drawing/2010/main" xmlns=""/>
              </a:ext>
            </a:extLst>
          </a:blip>
          <a:srcRect l="3184" t="4842" r="1721" b="-2527"/>
          <a:stretch>
            <a:fillRect/>
          </a:stretch>
        </p:blipFill>
        <p:spPr bwMode="auto">
          <a:xfrm>
            <a:off x="3491880" y="1916832"/>
            <a:ext cx="5344056" cy="3096344"/>
          </a:xfrm>
          <a:prstGeom prst="rect">
            <a:avLst/>
          </a:prstGeom>
          <a:noFill/>
          <a:ln w="19050">
            <a:solidFill>
              <a:schemeClr val="tx1"/>
            </a:solidFill>
            <a:miter lim="800000"/>
            <a:headEnd/>
            <a:tailEnd/>
          </a:ln>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251520" y="1196752"/>
            <a:ext cx="8640960" cy="5293757"/>
          </a:xfrm>
          <a:prstGeom prst="rect">
            <a:avLst/>
          </a:prstGeom>
          <a:noFill/>
          <a:ln w="9525">
            <a:noFill/>
            <a:miter lim="800000"/>
            <a:headEnd/>
            <a:tailEnd/>
          </a:ln>
        </p:spPr>
        <p:txBody>
          <a:bodyPr wrap="square">
            <a:spAutoFit/>
          </a:bodyPr>
          <a:lstStyle/>
          <a:p>
            <a:pPr marL="357188" indent="-357188">
              <a:spcBef>
                <a:spcPts val="600"/>
              </a:spcBef>
              <a:spcAft>
                <a:spcPts val="600"/>
              </a:spcAft>
              <a:buClr>
                <a:srgbClr val="0033CC"/>
              </a:buClr>
              <a:buFont typeface="Wingdings 2" pitchFamily="-105" charset="2"/>
              <a:buChar char=""/>
            </a:pPr>
            <a:r>
              <a:rPr lang="en-GB" sz="2400" b="1" dirty="0" smtClean="0">
                <a:latin typeface="Calibri" pitchFamily="34" charset="0"/>
              </a:rPr>
              <a:t>1884: 1</a:t>
            </a:r>
            <a:r>
              <a:rPr lang="en-GB" sz="2400" b="1" baseline="30000" dirty="0" smtClean="0">
                <a:latin typeface="Calibri" pitchFamily="34" charset="0"/>
              </a:rPr>
              <a:t>st</a:t>
            </a:r>
            <a:r>
              <a:rPr lang="en-GB" sz="2400" b="1" dirty="0" smtClean="0">
                <a:latin typeface="Calibri" pitchFamily="34" charset="0"/>
              </a:rPr>
              <a:t> underwater telephone cable - San Francisco </a:t>
            </a:r>
            <a:br>
              <a:rPr lang="en-GB" sz="2400" b="1" dirty="0" smtClean="0">
                <a:latin typeface="Calibri" pitchFamily="34" charset="0"/>
              </a:rPr>
            </a:br>
            <a:r>
              <a:rPr lang="en-GB" sz="2400" b="1" dirty="0" smtClean="0">
                <a:latin typeface="Calibri" pitchFamily="34" charset="0"/>
              </a:rPr>
              <a:t>to Oakland</a:t>
            </a:r>
          </a:p>
          <a:p>
            <a:pPr marL="357188" indent="-357188">
              <a:spcBef>
                <a:spcPts val="600"/>
              </a:spcBef>
              <a:spcAft>
                <a:spcPts val="600"/>
              </a:spcAft>
              <a:buClr>
                <a:srgbClr val="0033CC"/>
              </a:buClr>
              <a:buFont typeface="Wingdings 2" pitchFamily="-105" charset="2"/>
              <a:buChar char=""/>
            </a:pPr>
            <a:r>
              <a:rPr lang="en-GB" sz="2400" b="1" dirty="0" smtClean="0">
                <a:latin typeface="Calibri" pitchFamily="34" charset="0"/>
              </a:rPr>
              <a:t>1920s: Short-wave radio superseded cables for voice and telex traffic, but capacity limited and affected by atmosphere</a:t>
            </a:r>
          </a:p>
          <a:p>
            <a:pPr marL="357188" indent="-357188">
              <a:spcBef>
                <a:spcPts val="600"/>
              </a:spcBef>
              <a:spcAft>
                <a:spcPts val="600"/>
              </a:spcAft>
              <a:buClr>
                <a:srgbClr val="0033CC"/>
              </a:buClr>
              <a:buFont typeface="Wingdings 2" pitchFamily="-105" charset="2"/>
              <a:buChar char=""/>
            </a:pPr>
            <a:r>
              <a:rPr lang="en-GB" sz="2400" b="1" dirty="0" smtClean="0">
                <a:latin typeface="Calibri" pitchFamily="34" charset="0"/>
              </a:rPr>
              <a:t>1956: Invention of repeaters (1940s) and their use in TAT-1, the first transatlantic telephone cable, began an era of rapid and reliable transoceanic communications</a:t>
            </a:r>
          </a:p>
          <a:p>
            <a:pPr marL="357188" indent="-357188">
              <a:spcBef>
                <a:spcPts val="600"/>
              </a:spcBef>
              <a:spcAft>
                <a:spcPts val="600"/>
              </a:spcAft>
              <a:buClr>
                <a:srgbClr val="0033CC"/>
              </a:buClr>
              <a:buFont typeface="Wingdings 2" pitchFamily="-105" charset="2"/>
              <a:buChar char=""/>
            </a:pPr>
            <a:r>
              <a:rPr lang="en-GB" sz="2400" b="1" dirty="0" smtClean="0">
                <a:latin typeface="Calibri" pitchFamily="34" charset="0"/>
              </a:rPr>
              <a:t>1961: Beginning of a high quality global network</a:t>
            </a:r>
          </a:p>
          <a:p>
            <a:pPr marL="357188" indent="-357188">
              <a:spcBef>
                <a:spcPts val="600"/>
              </a:spcBef>
              <a:spcAft>
                <a:spcPts val="600"/>
              </a:spcAft>
              <a:buClr>
                <a:srgbClr val="0033CC"/>
              </a:buClr>
              <a:buFont typeface="Wingdings 2" pitchFamily="-105" charset="2"/>
              <a:buChar char=""/>
            </a:pPr>
            <a:r>
              <a:rPr lang="en-GB" sz="2400" b="1" dirty="0" smtClean="0">
                <a:latin typeface="Calibri" pitchFamily="34" charset="0"/>
              </a:rPr>
              <a:t>1986: 1</a:t>
            </a:r>
            <a:r>
              <a:rPr lang="en-GB" sz="2400" b="1" baseline="30000" dirty="0" smtClean="0">
                <a:latin typeface="Calibri" pitchFamily="34" charset="0"/>
              </a:rPr>
              <a:t>st</a:t>
            </a:r>
            <a:r>
              <a:rPr lang="en-GB" sz="2400" b="1" dirty="0" smtClean="0">
                <a:latin typeface="Calibri" pitchFamily="34" charset="0"/>
              </a:rPr>
              <a:t> international fibre-optic cable connects Belgium </a:t>
            </a:r>
            <a:br>
              <a:rPr lang="en-GB" sz="2400" b="1" dirty="0" smtClean="0">
                <a:latin typeface="Calibri" pitchFamily="34" charset="0"/>
              </a:rPr>
            </a:br>
            <a:r>
              <a:rPr lang="en-GB" sz="2400" b="1" dirty="0" smtClean="0">
                <a:latin typeface="Calibri" pitchFamily="34" charset="0"/>
              </a:rPr>
              <a:t>to the UK</a:t>
            </a:r>
          </a:p>
          <a:p>
            <a:pPr marL="357188" indent="-357188">
              <a:spcBef>
                <a:spcPts val="600"/>
              </a:spcBef>
              <a:spcAft>
                <a:spcPts val="600"/>
              </a:spcAft>
              <a:buClr>
                <a:srgbClr val="0033CC"/>
              </a:buClr>
              <a:buFont typeface="Wingdings 2" pitchFamily="-105" charset="2"/>
              <a:buChar char=""/>
            </a:pPr>
            <a:r>
              <a:rPr lang="en-GB" sz="2400" b="1" dirty="0" smtClean="0">
                <a:latin typeface="Calibri" pitchFamily="34" charset="0"/>
              </a:rPr>
              <a:t>1988: TAT-8, the 1</a:t>
            </a:r>
            <a:r>
              <a:rPr lang="en-GB" sz="2400" b="1" baseline="30000" dirty="0" smtClean="0">
                <a:latin typeface="Calibri" pitchFamily="34" charset="0"/>
              </a:rPr>
              <a:t>st</a:t>
            </a:r>
            <a:r>
              <a:rPr lang="en-GB" sz="2400" b="1" dirty="0" smtClean="0">
                <a:latin typeface="Calibri" pitchFamily="34" charset="0"/>
              </a:rPr>
              <a:t> transoceanic fibre-optic cable system, connects the USA to the UK and France</a:t>
            </a:r>
            <a:endParaRPr lang="en-GB" sz="2400" b="1" dirty="0">
              <a:latin typeface="Calibri" pitchFamily="34" charset="0"/>
            </a:endParaRPr>
          </a:p>
        </p:txBody>
      </p:sp>
      <p:sp>
        <p:nvSpPr>
          <p:cNvPr id="4" name="Rectangle 3"/>
          <p:cNvSpPr/>
          <p:nvPr/>
        </p:nvSpPr>
        <p:spPr>
          <a:xfrm>
            <a:off x="1807685" y="116632"/>
            <a:ext cx="4126964" cy="707886"/>
          </a:xfrm>
          <a:prstGeom prst="rect">
            <a:avLst/>
          </a:prstGeom>
        </p:spPr>
        <p:txBody>
          <a:bodyPr wrap="none">
            <a:spAutoFit/>
          </a:bodyPr>
          <a:lstStyle/>
          <a:p>
            <a:pPr algn="ctr">
              <a:spcBef>
                <a:spcPct val="50000"/>
              </a:spcBef>
              <a:buClr>
                <a:srgbClr val="0033CC"/>
              </a:buClr>
            </a:pPr>
            <a:r>
              <a:rPr lang="en-US" sz="4000" b="1" dirty="0" smtClean="0">
                <a:solidFill>
                  <a:schemeClr val="bg1"/>
                </a:solidFill>
                <a:latin typeface="Calibri" pitchFamily="34" charset="0"/>
              </a:rPr>
              <a:t>A Brief History – 2 </a:t>
            </a:r>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ChangeArrowheads="1"/>
          </p:cNvSpPr>
          <p:nvPr/>
        </p:nvSpPr>
        <p:spPr bwMode="auto">
          <a:xfrm>
            <a:off x="467544" y="1052736"/>
            <a:ext cx="8136904" cy="830997"/>
          </a:xfrm>
          <a:prstGeom prst="rect">
            <a:avLst/>
          </a:prstGeom>
          <a:noFill/>
          <a:ln w="9525">
            <a:noFill/>
            <a:miter lim="800000"/>
            <a:headEnd/>
            <a:tailEnd/>
          </a:ln>
        </p:spPr>
        <p:txBody>
          <a:bodyPr wrap="square">
            <a:spAutoFit/>
          </a:bodyPr>
          <a:lstStyle/>
          <a:p>
            <a:pPr algn="ctr">
              <a:spcBef>
                <a:spcPct val="50000"/>
              </a:spcBef>
            </a:pPr>
            <a:r>
              <a:rPr lang="en-US" sz="2400" b="1" dirty="0" smtClean="0">
                <a:latin typeface="Calibri" pitchFamily="34" charset="0"/>
              </a:rPr>
              <a:t>Submarine </a:t>
            </a:r>
            <a:r>
              <a:rPr lang="en-US" sz="2400" b="1" dirty="0">
                <a:latin typeface="Calibri" pitchFamily="34" charset="0"/>
              </a:rPr>
              <a:t>cables </a:t>
            </a:r>
            <a:r>
              <a:rPr lang="en-US" sz="2400" b="1" dirty="0" smtClean="0">
                <a:latin typeface="Calibri" pitchFamily="34" charset="0"/>
              </a:rPr>
              <a:t>are coming into </a:t>
            </a:r>
            <a:r>
              <a:rPr lang="en-US" sz="2400" b="1" dirty="0">
                <a:latin typeface="Calibri" pitchFamily="34" charset="0"/>
              </a:rPr>
              <a:t>increasing contact with other seabed </a:t>
            </a:r>
            <a:r>
              <a:rPr lang="en-US" sz="2400" b="1" dirty="0" smtClean="0">
                <a:latin typeface="Calibri" pitchFamily="34" charset="0"/>
              </a:rPr>
              <a:t>users, </a:t>
            </a:r>
            <a:r>
              <a:rPr lang="en-US" sz="2400" b="1" dirty="0">
                <a:latin typeface="Calibri" pitchFamily="34" charset="0"/>
              </a:rPr>
              <a:t>especially fishing </a:t>
            </a:r>
            <a:r>
              <a:rPr lang="en-US" sz="2400" b="1" dirty="0" smtClean="0">
                <a:latin typeface="Calibri" pitchFamily="34" charset="0"/>
              </a:rPr>
              <a:t>and </a:t>
            </a:r>
            <a:r>
              <a:rPr lang="en-US" sz="2400" b="1" dirty="0">
                <a:latin typeface="Calibri" pitchFamily="34" charset="0"/>
              </a:rPr>
              <a:t>shipping </a:t>
            </a:r>
            <a:r>
              <a:rPr lang="en-US" sz="2400" b="1" dirty="0" smtClean="0">
                <a:latin typeface="Calibri" pitchFamily="34" charset="0"/>
              </a:rPr>
              <a:t>industries</a:t>
            </a:r>
            <a:endParaRPr lang="en-US" sz="2400" b="1" dirty="0">
              <a:latin typeface="Calibri" pitchFamily="34" charset="0"/>
            </a:endParaRPr>
          </a:p>
        </p:txBody>
      </p:sp>
      <p:pic>
        <p:nvPicPr>
          <p:cNvPr id="40963" name="Picture 3" descr="fd17"/>
          <p:cNvPicPr>
            <a:picLocks noChangeAspect="1" noChangeArrowheads="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4860032" y="2060848"/>
            <a:ext cx="3448050" cy="3973513"/>
          </a:xfrm>
          <a:prstGeom prst="rect">
            <a:avLst/>
          </a:prstGeom>
          <a:noFill/>
          <a:ln w="25400">
            <a:solidFill>
              <a:schemeClr val="tx1"/>
            </a:solidFill>
            <a:miter lim="800000"/>
            <a:headEnd/>
            <a:tailEnd/>
          </a:ln>
        </p:spPr>
      </p:pic>
      <p:sp>
        <p:nvSpPr>
          <p:cNvPr id="40964" name="Text Box 4"/>
          <p:cNvSpPr txBox="1">
            <a:spLocks noChangeArrowheads="1"/>
          </p:cNvSpPr>
          <p:nvPr/>
        </p:nvSpPr>
        <p:spPr bwMode="auto">
          <a:xfrm>
            <a:off x="4788024" y="6021288"/>
            <a:ext cx="3600400" cy="523220"/>
          </a:xfrm>
          <a:prstGeom prst="rect">
            <a:avLst/>
          </a:prstGeom>
          <a:noFill/>
          <a:ln w="9525">
            <a:noFill/>
            <a:miter lim="800000"/>
            <a:headEnd/>
            <a:tailEnd/>
          </a:ln>
        </p:spPr>
        <p:txBody>
          <a:bodyPr wrap="square">
            <a:spAutoFit/>
          </a:bodyPr>
          <a:lstStyle/>
          <a:p>
            <a:pPr algn="ctr"/>
            <a:r>
              <a:rPr lang="en-US" sz="1400" b="1" dirty="0">
                <a:latin typeface="Calibri" pitchFamily="34" charset="0"/>
              </a:rPr>
              <a:t>Trawl scars, Chatham </a:t>
            </a:r>
            <a:r>
              <a:rPr lang="en-US" sz="1400" b="1" dirty="0" smtClean="0">
                <a:latin typeface="Calibri" pitchFamily="34" charset="0"/>
              </a:rPr>
              <a:t>Rise</a:t>
            </a:r>
          </a:p>
          <a:p>
            <a:pPr algn="ctr"/>
            <a:r>
              <a:rPr lang="en-US" sz="1400" b="1" i="1" dirty="0" smtClean="0">
                <a:solidFill>
                  <a:srgbClr val="000099"/>
                </a:solidFill>
                <a:latin typeface="Calibri" pitchFamily="34" charset="0"/>
              </a:rPr>
              <a:t>Source: </a:t>
            </a:r>
            <a:r>
              <a:rPr lang="en-US" sz="1400" b="1" i="1" dirty="0">
                <a:solidFill>
                  <a:srgbClr val="000099"/>
                </a:solidFill>
                <a:latin typeface="Calibri" pitchFamily="34" charset="0"/>
              </a:rPr>
              <a:t>M. Clark, </a:t>
            </a:r>
            <a:r>
              <a:rPr lang="en-US" sz="1400" b="1" i="1" dirty="0" smtClean="0">
                <a:solidFill>
                  <a:srgbClr val="000099"/>
                </a:solidFill>
                <a:latin typeface="Calibri" pitchFamily="34" charset="0"/>
              </a:rPr>
              <a:t>NIWA</a:t>
            </a:r>
            <a:endParaRPr lang="en-US" sz="1400" b="1" i="1" dirty="0">
              <a:solidFill>
                <a:srgbClr val="000099"/>
              </a:solidFill>
              <a:latin typeface="Calibri" pitchFamily="34" charset="0"/>
            </a:endParaRPr>
          </a:p>
        </p:txBody>
      </p:sp>
      <p:pic>
        <p:nvPicPr>
          <p:cNvPr id="40965" name="Picture 5" descr="SS_Line50"/>
          <p:cNvPicPr>
            <a:picLocks noChangeAspect="1" noChangeArrowheads="1"/>
          </p:cNvPicPr>
          <p:nvPr/>
        </p:nvPicPr>
        <p:blipFill>
          <a:blip r:embed="rId4" cstate="email">
            <a:lum bright="-20000" contrast="36000"/>
            <a:extLst>
              <a:ext uri="{28A0092B-C50C-407E-A947-70E740481C1C}">
                <a14:useLocalDpi xmlns:a14="http://schemas.microsoft.com/office/drawing/2010/main" xmlns=""/>
              </a:ext>
            </a:extLst>
          </a:blip>
          <a:srcRect l="9178" t="3093" r="55479" b="8176"/>
          <a:stretch>
            <a:fillRect/>
          </a:stretch>
        </p:blipFill>
        <p:spPr bwMode="auto">
          <a:xfrm>
            <a:off x="734120" y="2058888"/>
            <a:ext cx="3456384" cy="3962400"/>
          </a:xfrm>
          <a:prstGeom prst="rect">
            <a:avLst/>
          </a:prstGeom>
          <a:noFill/>
          <a:ln w="25400">
            <a:solidFill>
              <a:schemeClr val="tx1"/>
            </a:solidFill>
            <a:miter lim="800000"/>
            <a:headEnd/>
            <a:tailEnd/>
          </a:ln>
        </p:spPr>
      </p:pic>
      <p:sp>
        <p:nvSpPr>
          <p:cNvPr id="40966" name="Text Box 6"/>
          <p:cNvSpPr txBox="1">
            <a:spLocks noChangeArrowheads="1"/>
          </p:cNvSpPr>
          <p:nvPr/>
        </p:nvSpPr>
        <p:spPr bwMode="auto">
          <a:xfrm>
            <a:off x="755576" y="6021288"/>
            <a:ext cx="3445768" cy="738664"/>
          </a:xfrm>
          <a:prstGeom prst="rect">
            <a:avLst/>
          </a:prstGeom>
          <a:noFill/>
          <a:ln w="9525">
            <a:noFill/>
            <a:miter lim="800000"/>
            <a:headEnd/>
            <a:tailEnd/>
          </a:ln>
        </p:spPr>
        <p:txBody>
          <a:bodyPr wrap="square">
            <a:spAutoFit/>
          </a:bodyPr>
          <a:lstStyle/>
          <a:p>
            <a:pPr algn="ctr"/>
            <a:r>
              <a:rPr lang="en-US" sz="1400" b="1" dirty="0">
                <a:latin typeface="Calibri" pitchFamily="34" charset="0"/>
              </a:rPr>
              <a:t>Sonar image of 25m </a:t>
            </a:r>
            <a:r>
              <a:rPr lang="en-US" sz="1400" b="1" dirty="0" smtClean="0">
                <a:latin typeface="Calibri" pitchFamily="34" charset="0"/>
              </a:rPr>
              <a:t>wide trawl scars, </a:t>
            </a:r>
          </a:p>
          <a:p>
            <a:pPr algn="ctr"/>
            <a:r>
              <a:rPr lang="en-US" sz="1400" b="1" dirty="0" smtClean="0">
                <a:latin typeface="Calibri" pitchFamily="34" charset="0"/>
              </a:rPr>
              <a:t>Nova </a:t>
            </a:r>
            <a:r>
              <a:rPr lang="en-US" sz="1400" b="1" dirty="0" err="1">
                <a:latin typeface="Calibri" pitchFamily="34" charset="0"/>
              </a:rPr>
              <a:t>Scotian</a:t>
            </a:r>
            <a:r>
              <a:rPr lang="en-US" sz="1400" b="1" dirty="0">
                <a:latin typeface="Calibri" pitchFamily="34" charset="0"/>
              </a:rPr>
              <a:t> </a:t>
            </a:r>
            <a:r>
              <a:rPr lang="en-US" sz="1400" b="1" dirty="0" smtClean="0">
                <a:latin typeface="Calibri" pitchFamily="34" charset="0"/>
              </a:rPr>
              <a:t>shelf </a:t>
            </a:r>
          </a:p>
          <a:p>
            <a:pPr algn="ctr"/>
            <a:r>
              <a:rPr lang="en-US" sz="1400" b="1" i="1" dirty="0" smtClean="0">
                <a:solidFill>
                  <a:srgbClr val="000099"/>
                </a:solidFill>
                <a:latin typeface="Calibri" pitchFamily="34" charset="0"/>
              </a:rPr>
              <a:t>Source</a:t>
            </a:r>
            <a:r>
              <a:rPr lang="en-US" sz="1400" b="1" i="1" dirty="0">
                <a:solidFill>
                  <a:srgbClr val="000099"/>
                </a:solidFill>
                <a:latin typeface="Calibri" pitchFamily="34" charset="0"/>
              </a:rPr>
              <a:t>: A. Orpin, </a:t>
            </a:r>
            <a:r>
              <a:rPr lang="en-US" sz="1400" b="1" i="1" dirty="0" smtClean="0">
                <a:solidFill>
                  <a:srgbClr val="000099"/>
                </a:solidFill>
                <a:latin typeface="Calibri" pitchFamily="34" charset="0"/>
              </a:rPr>
              <a:t>NIW</a:t>
            </a:r>
            <a:r>
              <a:rPr lang="en-US" sz="1400" b="1" dirty="0" smtClean="0">
                <a:solidFill>
                  <a:srgbClr val="000099"/>
                </a:solidFill>
                <a:latin typeface="Calibri" pitchFamily="34" charset="0"/>
              </a:rPr>
              <a:t>A</a:t>
            </a:r>
            <a:endParaRPr lang="en-US" sz="1400" b="1" dirty="0">
              <a:solidFill>
                <a:srgbClr val="000099"/>
              </a:solidFill>
              <a:latin typeface="Calibri" pitchFamily="34" charset="0"/>
            </a:endParaRPr>
          </a:p>
        </p:txBody>
      </p:sp>
      <p:sp>
        <p:nvSpPr>
          <p:cNvPr id="8" name="Rectangle 7"/>
          <p:cNvSpPr/>
          <p:nvPr/>
        </p:nvSpPr>
        <p:spPr>
          <a:xfrm>
            <a:off x="990709" y="116632"/>
            <a:ext cx="5887766" cy="707886"/>
          </a:xfrm>
          <a:prstGeom prst="rect">
            <a:avLst/>
          </a:prstGeom>
        </p:spPr>
        <p:txBody>
          <a:bodyPr wrap="none">
            <a:spAutoFit/>
          </a:bodyPr>
          <a:lstStyle/>
          <a:p>
            <a:pPr algn="ctr">
              <a:spcBef>
                <a:spcPct val="50000"/>
              </a:spcBef>
            </a:pPr>
            <a:r>
              <a:rPr lang="en-US" sz="4000" b="1" dirty="0" smtClean="0">
                <a:solidFill>
                  <a:schemeClr val="bg1"/>
                </a:solidFill>
                <a:latin typeface="Calibri" pitchFamily="34" charset="0"/>
              </a:rPr>
              <a:t>Effects of Human Activities</a:t>
            </a:r>
            <a:endParaRPr lang="en-US" sz="4000" b="1" dirty="0">
              <a:solidFill>
                <a:schemeClr val="bg1"/>
              </a:solidFill>
              <a:latin typeface="Calibri" pitchFamily="34" charset="0"/>
            </a:endParaRPr>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2" name="Text Box 5"/>
          <p:cNvSpPr txBox="1">
            <a:spLocks noChangeArrowheads="1"/>
          </p:cNvSpPr>
          <p:nvPr/>
        </p:nvSpPr>
        <p:spPr bwMode="auto">
          <a:xfrm>
            <a:off x="57150" y="4641454"/>
            <a:ext cx="9035894" cy="1785104"/>
          </a:xfrm>
          <a:prstGeom prst="rect">
            <a:avLst/>
          </a:prstGeom>
          <a:noFill/>
          <a:ln w="9525">
            <a:noFill/>
            <a:miter lim="800000"/>
            <a:headEnd/>
            <a:tailEnd/>
          </a:ln>
        </p:spPr>
        <p:txBody>
          <a:bodyPr wrap="square">
            <a:spAutoFit/>
          </a:bodyPr>
          <a:lstStyle/>
          <a:p>
            <a:pPr marL="357188" indent="-357188">
              <a:spcBef>
                <a:spcPct val="50000"/>
              </a:spcBef>
              <a:buClr>
                <a:srgbClr val="0033CC"/>
              </a:buClr>
              <a:buFont typeface="Wingdings 2" pitchFamily="-105" charset="2"/>
              <a:buChar char=""/>
            </a:pPr>
            <a:r>
              <a:rPr lang="en-AU" sz="2000" b="1" dirty="0" smtClean="0">
                <a:latin typeface="Calibri" pitchFamily="34" charset="0"/>
              </a:rPr>
              <a:t>Around 70</a:t>
            </a:r>
            <a:r>
              <a:rPr lang="en-AU" sz="2000" b="1" dirty="0">
                <a:latin typeface="Calibri" pitchFamily="34" charset="0"/>
              </a:rPr>
              <a:t>% of all cable faults </a:t>
            </a:r>
            <a:r>
              <a:rPr lang="en-AU" sz="2000" b="1" dirty="0" smtClean="0">
                <a:latin typeface="Calibri" pitchFamily="34" charset="0"/>
              </a:rPr>
              <a:t>are caused by </a:t>
            </a:r>
            <a:r>
              <a:rPr lang="en-AU" sz="2000" b="1" dirty="0">
                <a:latin typeface="Calibri" pitchFamily="34" charset="0"/>
              </a:rPr>
              <a:t>fishing </a:t>
            </a:r>
            <a:r>
              <a:rPr lang="en-US" sz="2000" b="1" dirty="0">
                <a:latin typeface="Calibri" pitchFamily="34" charset="0"/>
              </a:rPr>
              <a:t>and</a:t>
            </a:r>
            <a:r>
              <a:rPr lang="en-AU" sz="2000" b="1" dirty="0">
                <a:latin typeface="Calibri" pitchFamily="34" charset="0"/>
              </a:rPr>
              <a:t> </a:t>
            </a:r>
            <a:r>
              <a:rPr lang="en-AU" sz="2000" b="1" dirty="0" smtClean="0">
                <a:latin typeface="Calibri" pitchFamily="34" charset="0"/>
              </a:rPr>
              <a:t>anchoring activities</a:t>
            </a:r>
          </a:p>
          <a:p>
            <a:pPr marL="357188" indent="-357188">
              <a:spcBef>
                <a:spcPct val="50000"/>
              </a:spcBef>
              <a:buClr>
                <a:srgbClr val="0033CC"/>
              </a:buClr>
              <a:buFont typeface="Wingdings 2" pitchFamily="-105" charset="2"/>
              <a:buChar char=""/>
            </a:pPr>
            <a:r>
              <a:rPr lang="en-AU" sz="2000" b="1" dirty="0" smtClean="0">
                <a:latin typeface="Calibri" pitchFamily="34" charset="0"/>
              </a:rPr>
              <a:t>Around 12</a:t>
            </a:r>
            <a:r>
              <a:rPr lang="en-AU" sz="2000" b="1" dirty="0">
                <a:latin typeface="Calibri" pitchFamily="34" charset="0"/>
              </a:rPr>
              <a:t>% </a:t>
            </a:r>
            <a:r>
              <a:rPr lang="en-AU" sz="2000" b="1" dirty="0" smtClean="0">
                <a:latin typeface="Calibri" pitchFamily="34" charset="0"/>
              </a:rPr>
              <a:t>are caused by natural hazards, e.g. current abrasion </a:t>
            </a:r>
            <a:r>
              <a:rPr lang="en-US" sz="2000" b="1" dirty="0" smtClean="0">
                <a:latin typeface="Calibri" pitchFamily="34" charset="0"/>
              </a:rPr>
              <a:t>or</a:t>
            </a:r>
            <a:r>
              <a:rPr lang="en-AU" sz="2000" b="1" dirty="0" smtClean="0">
                <a:latin typeface="Calibri" pitchFamily="34" charset="0"/>
              </a:rPr>
              <a:t> earthquakes</a:t>
            </a:r>
          </a:p>
          <a:p>
            <a:pPr marL="357188" indent="-357188">
              <a:spcBef>
                <a:spcPct val="50000"/>
              </a:spcBef>
              <a:buClr>
                <a:srgbClr val="0033CC"/>
              </a:buClr>
              <a:buFont typeface="Wingdings 2" pitchFamily="-105" charset="2"/>
              <a:buChar char=""/>
            </a:pPr>
            <a:r>
              <a:rPr lang="en-AU" sz="2000" b="1" dirty="0" smtClean="0">
                <a:latin typeface="Calibri" pitchFamily="34" charset="0"/>
              </a:rPr>
              <a:t>Most </a:t>
            </a:r>
            <a:r>
              <a:rPr lang="en-AU" sz="2000" b="1" dirty="0">
                <a:latin typeface="Calibri" pitchFamily="34" charset="0"/>
              </a:rPr>
              <a:t>faults </a:t>
            </a:r>
            <a:r>
              <a:rPr lang="en-AU" sz="2000" b="1" dirty="0" smtClean="0">
                <a:latin typeface="Calibri" pitchFamily="34" charset="0"/>
              </a:rPr>
              <a:t>are caused </a:t>
            </a:r>
            <a:r>
              <a:rPr lang="en-AU" sz="2000" b="1" dirty="0">
                <a:latin typeface="Calibri" pitchFamily="34" charset="0"/>
              </a:rPr>
              <a:t>by human </a:t>
            </a:r>
            <a:r>
              <a:rPr lang="en-AU" sz="2000" b="1" dirty="0" smtClean="0">
                <a:latin typeface="Calibri" pitchFamily="34" charset="0"/>
              </a:rPr>
              <a:t>activities in less than 200 m water depth </a:t>
            </a:r>
            <a:endParaRPr lang="en-AU" sz="2000" b="1" dirty="0">
              <a:latin typeface="Calibri" pitchFamily="34" charset="0"/>
            </a:endParaRPr>
          </a:p>
          <a:p>
            <a:pPr marL="357188" indent="-357188">
              <a:spcBef>
                <a:spcPct val="50000"/>
              </a:spcBef>
              <a:buClr>
                <a:srgbClr val="0033CC"/>
              </a:buClr>
              <a:buFont typeface="Wingdings 2" pitchFamily="-105" charset="2"/>
              <a:buChar char=""/>
            </a:pPr>
            <a:r>
              <a:rPr lang="en-AU" sz="2000" b="1" dirty="0" smtClean="0">
                <a:latin typeface="Calibri" pitchFamily="34" charset="0"/>
              </a:rPr>
              <a:t>Faults </a:t>
            </a:r>
            <a:r>
              <a:rPr lang="en-AU" sz="2000" b="1" dirty="0">
                <a:latin typeface="Calibri" pitchFamily="34" charset="0"/>
              </a:rPr>
              <a:t>in </a:t>
            </a:r>
            <a:r>
              <a:rPr lang="en-AU" sz="2000" b="1" dirty="0" smtClean="0">
                <a:latin typeface="Calibri" pitchFamily="34" charset="0"/>
              </a:rPr>
              <a:t>more than 1000 </a:t>
            </a:r>
            <a:r>
              <a:rPr lang="en-AU" sz="2000" b="1" dirty="0">
                <a:latin typeface="Calibri" pitchFamily="34" charset="0"/>
              </a:rPr>
              <a:t>m </a:t>
            </a:r>
            <a:r>
              <a:rPr lang="en-AU" sz="2000" b="1" dirty="0" smtClean="0">
                <a:latin typeface="Calibri" pitchFamily="34" charset="0"/>
              </a:rPr>
              <a:t>water depth are mostly caused by natural events</a:t>
            </a:r>
            <a:endParaRPr lang="en-AU" sz="2000" b="1" dirty="0">
              <a:latin typeface="Calibri" pitchFamily="34" charset="0"/>
            </a:endParaRPr>
          </a:p>
        </p:txBody>
      </p:sp>
      <p:sp>
        <p:nvSpPr>
          <p:cNvPr id="43013" name="Rectangle 2"/>
          <p:cNvSpPr>
            <a:spLocks noChangeArrowheads="1"/>
          </p:cNvSpPr>
          <p:nvPr/>
        </p:nvSpPr>
        <p:spPr bwMode="auto">
          <a:xfrm>
            <a:off x="2411760" y="188640"/>
            <a:ext cx="3384376" cy="707886"/>
          </a:xfrm>
          <a:prstGeom prst="rect">
            <a:avLst/>
          </a:prstGeom>
          <a:noFill/>
          <a:ln w="9525">
            <a:noFill/>
            <a:miter lim="800000"/>
            <a:headEnd/>
            <a:tailEnd/>
          </a:ln>
        </p:spPr>
        <p:txBody>
          <a:bodyPr wrap="square">
            <a:spAutoFit/>
          </a:bodyPr>
          <a:lstStyle/>
          <a:p>
            <a:pPr algn="ctr">
              <a:spcBef>
                <a:spcPct val="50000"/>
              </a:spcBef>
            </a:pPr>
            <a:r>
              <a:rPr lang="en-US" sz="4000" b="1" dirty="0" smtClean="0">
                <a:solidFill>
                  <a:schemeClr val="bg1"/>
                </a:solidFill>
                <a:latin typeface="Calibri" pitchFamily="34" charset="0"/>
              </a:rPr>
              <a:t>Fault Causes</a:t>
            </a:r>
            <a:endParaRPr lang="en-US" sz="4000" b="1" dirty="0">
              <a:solidFill>
                <a:schemeClr val="bg1"/>
              </a:solidFill>
              <a:latin typeface="Calibri" pitchFamily="34" charset="0"/>
            </a:endParaRPr>
          </a:p>
        </p:txBody>
      </p:sp>
      <p:grpSp>
        <p:nvGrpSpPr>
          <p:cNvPr id="11" name="Group 10"/>
          <p:cNvGrpSpPr/>
          <p:nvPr/>
        </p:nvGrpSpPr>
        <p:grpSpPr>
          <a:xfrm>
            <a:off x="182522" y="1124744"/>
            <a:ext cx="4426548" cy="2696344"/>
            <a:chOff x="179512" y="1196752"/>
            <a:chExt cx="4426548" cy="2603604"/>
          </a:xfrm>
        </p:grpSpPr>
        <p:pic>
          <p:nvPicPr>
            <p:cNvPr id="43014" name="Picture 8" descr="Untitled-1.jpg"/>
            <p:cNvPicPr>
              <a:picLocks noChangeAspect="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179512" y="1196752"/>
              <a:ext cx="4426548" cy="2603604"/>
            </a:xfrm>
            <a:prstGeom prst="rect">
              <a:avLst/>
            </a:prstGeom>
            <a:noFill/>
            <a:ln w="25400">
              <a:solidFill>
                <a:schemeClr val="tx1"/>
              </a:solidFill>
              <a:miter lim="800000"/>
              <a:headEnd/>
              <a:tailEnd/>
            </a:ln>
          </p:spPr>
        </p:pic>
        <p:sp>
          <p:nvSpPr>
            <p:cNvPr id="8" name="TextBox 7"/>
            <p:cNvSpPr txBox="1"/>
            <p:nvPr/>
          </p:nvSpPr>
          <p:spPr>
            <a:xfrm>
              <a:off x="1547664" y="1196752"/>
              <a:ext cx="1818126" cy="276999"/>
            </a:xfrm>
            <a:prstGeom prst="rect">
              <a:avLst/>
            </a:prstGeom>
            <a:noFill/>
          </p:spPr>
          <p:txBody>
            <a:bodyPr wrap="none" rtlCol="0">
              <a:spAutoFit/>
            </a:bodyPr>
            <a:lstStyle/>
            <a:p>
              <a:r>
                <a:rPr lang="en-NZ" sz="1200" b="1" dirty="0" smtClean="0"/>
                <a:t>External aggression faults</a:t>
              </a:r>
              <a:endParaRPr lang="en-NZ" sz="1200" b="1" dirty="0"/>
            </a:p>
          </p:txBody>
        </p:sp>
        <p:sp>
          <p:nvSpPr>
            <p:cNvPr id="9" name="TextBox 8"/>
            <p:cNvSpPr txBox="1"/>
            <p:nvPr/>
          </p:nvSpPr>
          <p:spPr>
            <a:xfrm>
              <a:off x="2339752" y="3501008"/>
              <a:ext cx="459293" cy="276999"/>
            </a:xfrm>
            <a:prstGeom prst="rect">
              <a:avLst/>
            </a:prstGeom>
            <a:solidFill>
              <a:schemeClr val="bg1"/>
            </a:solidFill>
          </p:spPr>
          <p:txBody>
            <a:bodyPr wrap="none" rtlCol="0">
              <a:spAutoFit/>
            </a:bodyPr>
            <a:lstStyle/>
            <a:p>
              <a:r>
                <a:rPr lang="en-NZ" sz="1200" b="1" dirty="0" smtClean="0"/>
                <a:t>Year</a:t>
              </a:r>
              <a:endParaRPr lang="en-NZ" sz="1200" b="1" dirty="0"/>
            </a:p>
          </p:txBody>
        </p:sp>
      </p:grpSp>
      <p:grpSp>
        <p:nvGrpSpPr>
          <p:cNvPr id="12" name="Group 11"/>
          <p:cNvGrpSpPr/>
          <p:nvPr/>
        </p:nvGrpSpPr>
        <p:grpSpPr>
          <a:xfrm>
            <a:off x="4788024" y="1124744"/>
            <a:ext cx="4188904" cy="2725271"/>
            <a:chOff x="262000" y="3933056"/>
            <a:chExt cx="4188904" cy="2725271"/>
          </a:xfrm>
        </p:grpSpPr>
        <p:pic>
          <p:nvPicPr>
            <p:cNvPr id="43010" name="Picture 3"/>
            <p:cNvPicPr>
              <a:picLocks noChangeAspect="1" noChangeArrowheads="1"/>
            </p:cNvPicPr>
            <p:nvPr/>
          </p:nvPicPr>
          <p:blipFill>
            <a:blip r:embed="rId4" cstate="email">
              <a:extLst>
                <a:ext uri="{28A0092B-C50C-407E-A947-70E740481C1C}">
                  <a14:useLocalDpi xmlns:a14="http://schemas.microsoft.com/office/drawing/2010/main" xmlns=""/>
                </a:ext>
              </a:extLst>
            </a:blip>
            <a:srcRect t="8049"/>
            <a:stretch>
              <a:fillRect/>
            </a:stretch>
          </p:blipFill>
          <p:spPr bwMode="auto">
            <a:xfrm>
              <a:off x="262000" y="3933056"/>
              <a:ext cx="4188904" cy="2696344"/>
            </a:xfrm>
            <a:prstGeom prst="rect">
              <a:avLst/>
            </a:prstGeom>
            <a:noFill/>
            <a:ln w="25400">
              <a:solidFill>
                <a:srgbClr val="000000"/>
              </a:solidFill>
              <a:miter lim="800000"/>
              <a:headEnd/>
              <a:tailEnd/>
            </a:ln>
          </p:spPr>
        </p:pic>
        <p:sp>
          <p:nvSpPr>
            <p:cNvPr id="10" name="TextBox 9"/>
            <p:cNvSpPr txBox="1"/>
            <p:nvPr/>
          </p:nvSpPr>
          <p:spPr>
            <a:xfrm>
              <a:off x="1547664" y="6381328"/>
              <a:ext cx="1289905" cy="276999"/>
            </a:xfrm>
            <a:prstGeom prst="rect">
              <a:avLst/>
            </a:prstGeom>
            <a:noFill/>
          </p:spPr>
          <p:txBody>
            <a:bodyPr wrap="none" rtlCol="0">
              <a:spAutoFit/>
            </a:bodyPr>
            <a:lstStyle/>
            <a:p>
              <a:r>
                <a:rPr lang="en-NZ" sz="1200" b="1" dirty="0" smtClean="0"/>
                <a:t>Depth ranges (m)</a:t>
              </a:r>
              <a:endParaRPr lang="en-NZ" sz="1200" b="1" dirty="0"/>
            </a:p>
          </p:txBody>
        </p:sp>
      </p:grpSp>
      <p:sp>
        <p:nvSpPr>
          <p:cNvPr id="15" name="Text Box 4"/>
          <p:cNvSpPr txBox="1">
            <a:spLocks noChangeArrowheads="1"/>
          </p:cNvSpPr>
          <p:nvPr/>
        </p:nvSpPr>
        <p:spPr bwMode="auto">
          <a:xfrm>
            <a:off x="182522" y="3859910"/>
            <a:ext cx="4426547" cy="523220"/>
          </a:xfrm>
          <a:prstGeom prst="rect">
            <a:avLst/>
          </a:prstGeom>
          <a:noFill/>
          <a:ln w="9525">
            <a:noFill/>
            <a:miter lim="800000"/>
            <a:headEnd/>
            <a:tailEnd/>
          </a:ln>
        </p:spPr>
        <p:txBody>
          <a:bodyPr wrap="square">
            <a:spAutoFit/>
          </a:bodyPr>
          <a:lstStyle/>
          <a:p>
            <a:pPr algn="ctr"/>
            <a:r>
              <a:rPr lang="en-AU" sz="1400" b="1" dirty="0" smtClean="0">
                <a:latin typeface="Calibri" pitchFamily="34" charset="0"/>
              </a:rPr>
              <a:t>Analysis of faults by type of aggression</a:t>
            </a:r>
          </a:p>
          <a:p>
            <a:pPr algn="ctr"/>
            <a:r>
              <a:rPr lang="en-AU" sz="1400" b="1" i="1" dirty="0" smtClean="0">
                <a:solidFill>
                  <a:srgbClr val="000099"/>
                </a:solidFill>
                <a:latin typeface="Calibri" pitchFamily="34" charset="0"/>
              </a:rPr>
              <a:t>Source: </a:t>
            </a:r>
            <a:r>
              <a:rPr lang="en-AU" sz="1400" b="1" i="1" dirty="0">
                <a:solidFill>
                  <a:srgbClr val="000099"/>
                </a:solidFill>
                <a:latin typeface="Calibri" pitchFamily="34" charset="0"/>
              </a:rPr>
              <a:t>M. Wood and L. Carter, IEEE, 200</a:t>
            </a:r>
            <a:r>
              <a:rPr lang="en-AU" sz="1400" b="1" dirty="0">
                <a:solidFill>
                  <a:srgbClr val="000099"/>
                </a:solidFill>
                <a:latin typeface="Calibri" pitchFamily="34" charset="0"/>
              </a:rPr>
              <a:t>8</a:t>
            </a:r>
          </a:p>
        </p:txBody>
      </p:sp>
      <p:sp>
        <p:nvSpPr>
          <p:cNvPr id="16" name="Text Box 4"/>
          <p:cNvSpPr txBox="1">
            <a:spLocks noChangeArrowheads="1"/>
          </p:cNvSpPr>
          <p:nvPr/>
        </p:nvSpPr>
        <p:spPr bwMode="auto">
          <a:xfrm>
            <a:off x="4788023" y="3878594"/>
            <a:ext cx="4164893" cy="523220"/>
          </a:xfrm>
          <a:prstGeom prst="rect">
            <a:avLst/>
          </a:prstGeom>
          <a:noFill/>
          <a:ln w="9525">
            <a:noFill/>
            <a:miter lim="800000"/>
            <a:headEnd/>
            <a:tailEnd/>
          </a:ln>
        </p:spPr>
        <p:txBody>
          <a:bodyPr wrap="square">
            <a:spAutoFit/>
          </a:bodyPr>
          <a:lstStyle/>
          <a:p>
            <a:pPr algn="ctr"/>
            <a:r>
              <a:rPr lang="en-AU" sz="1400" b="1" dirty="0" smtClean="0">
                <a:latin typeface="Calibri" pitchFamily="34" charset="0"/>
              </a:rPr>
              <a:t>Analysis of faults by water depth</a:t>
            </a:r>
          </a:p>
          <a:p>
            <a:pPr algn="ctr"/>
            <a:r>
              <a:rPr lang="en-AU" sz="1400" b="1" i="1" dirty="0" smtClean="0">
                <a:solidFill>
                  <a:srgbClr val="000099"/>
                </a:solidFill>
                <a:latin typeface="Calibri" pitchFamily="34" charset="0"/>
              </a:rPr>
              <a:t>Source: Submarine </a:t>
            </a:r>
            <a:r>
              <a:rPr lang="en-AU" sz="1400" b="1" i="1" dirty="0">
                <a:solidFill>
                  <a:srgbClr val="000099"/>
                </a:solidFill>
                <a:latin typeface="Calibri" pitchFamily="34" charset="0"/>
              </a:rPr>
              <a:t>Cable Improvement Group</a:t>
            </a:r>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descr="Cable - anchor"/>
          <p:cNvPicPr>
            <a:picLocks noChangeAspect="1" noChangeArrowheads="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2051720" y="1268760"/>
            <a:ext cx="6820347" cy="4554538"/>
          </a:xfrm>
          <a:prstGeom prst="rect">
            <a:avLst/>
          </a:prstGeom>
          <a:noFill/>
          <a:ln w="25400">
            <a:solidFill>
              <a:srgbClr val="000000"/>
            </a:solidFill>
            <a:miter lim="800000"/>
            <a:headEnd/>
            <a:tailEnd/>
          </a:ln>
        </p:spPr>
      </p:pic>
      <p:pic>
        <p:nvPicPr>
          <p:cNvPr id="44035" name="Picture 3" descr="Cable -Serving Damage"/>
          <p:cNvPicPr>
            <a:picLocks noChangeAspect="1" noChangeArrowheads="1"/>
          </p:cNvPicPr>
          <p:nvPr/>
        </p:nvPicPr>
        <p:blipFill>
          <a:blip r:embed="rId4" cstate="email">
            <a:extLst>
              <a:ext uri="{28A0092B-C50C-407E-A947-70E740481C1C}">
                <a14:useLocalDpi xmlns:a14="http://schemas.microsoft.com/office/drawing/2010/main" xmlns=""/>
              </a:ext>
            </a:extLst>
          </a:blip>
          <a:srcRect/>
          <a:stretch>
            <a:fillRect/>
          </a:stretch>
        </p:blipFill>
        <p:spPr bwMode="auto">
          <a:xfrm>
            <a:off x="304800" y="4191000"/>
            <a:ext cx="2755032" cy="1997398"/>
          </a:xfrm>
          <a:prstGeom prst="rect">
            <a:avLst/>
          </a:prstGeom>
          <a:noFill/>
          <a:ln w="25400">
            <a:solidFill>
              <a:srgbClr val="000000"/>
            </a:solidFill>
            <a:miter lim="800000"/>
            <a:headEnd/>
            <a:tailEnd/>
          </a:ln>
        </p:spPr>
      </p:pic>
      <p:sp>
        <p:nvSpPr>
          <p:cNvPr id="44036" name="Text Box 4"/>
          <p:cNvSpPr txBox="1">
            <a:spLocks noChangeArrowheads="1"/>
          </p:cNvSpPr>
          <p:nvPr/>
        </p:nvSpPr>
        <p:spPr bwMode="auto">
          <a:xfrm>
            <a:off x="899592" y="188640"/>
            <a:ext cx="6052683" cy="707886"/>
          </a:xfrm>
          <a:prstGeom prst="rect">
            <a:avLst/>
          </a:prstGeom>
          <a:noFill/>
          <a:ln w="9525">
            <a:noFill/>
            <a:miter lim="800000"/>
            <a:headEnd/>
            <a:tailEnd/>
          </a:ln>
        </p:spPr>
        <p:txBody>
          <a:bodyPr wrap="none">
            <a:spAutoFit/>
          </a:bodyPr>
          <a:lstStyle/>
          <a:p>
            <a:r>
              <a:rPr lang="en-US" sz="4000" b="1" dirty="0" smtClean="0">
                <a:solidFill>
                  <a:schemeClr val="bg1"/>
                </a:solidFill>
                <a:latin typeface="Calibri" pitchFamily="34" charset="0"/>
              </a:rPr>
              <a:t>Cable Damage From Fishing</a:t>
            </a:r>
            <a:endParaRPr lang="en-US" sz="4000" b="1" dirty="0">
              <a:solidFill>
                <a:schemeClr val="bg1"/>
              </a:solidFill>
              <a:latin typeface="Calibri" pitchFamily="34" charset="0"/>
            </a:endParaRPr>
          </a:p>
        </p:txBody>
      </p:sp>
      <p:sp>
        <p:nvSpPr>
          <p:cNvPr id="44037" name="Text Box 5"/>
          <p:cNvSpPr txBox="1">
            <a:spLocks noChangeArrowheads="1"/>
          </p:cNvSpPr>
          <p:nvPr/>
        </p:nvSpPr>
        <p:spPr bwMode="auto">
          <a:xfrm>
            <a:off x="179513" y="2919090"/>
            <a:ext cx="1872208" cy="523220"/>
          </a:xfrm>
          <a:prstGeom prst="rect">
            <a:avLst/>
          </a:prstGeom>
          <a:noFill/>
          <a:ln w="9525">
            <a:noFill/>
            <a:miter lim="800000"/>
            <a:headEnd/>
            <a:tailEnd/>
          </a:ln>
        </p:spPr>
        <p:txBody>
          <a:bodyPr wrap="square">
            <a:spAutoFit/>
          </a:bodyPr>
          <a:lstStyle/>
          <a:p>
            <a:pPr algn="ctr"/>
            <a:r>
              <a:rPr lang="en-US" sz="1400" b="1" dirty="0">
                <a:latin typeface="Calibri" pitchFamily="34" charset="0"/>
              </a:rPr>
              <a:t>Illegal fishing </a:t>
            </a:r>
            <a:r>
              <a:rPr lang="en-US" sz="1400" b="1" dirty="0" smtClean="0">
                <a:latin typeface="Calibri" pitchFamily="34" charset="0"/>
              </a:rPr>
              <a:t>in </a:t>
            </a:r>
          </a:p>
          <a:p>
            <a:pPr algn="ctr"/>
            <a:r>
              <a:rPr lang="en-US" sz="1400" b="1" dirty="0" smtClean="0">
                <a:latin typeface="Calibri" pitchFamily="34" charset="0"/>
              </a:rPr>
              <a:t>cable protection zone</a:t>
            </a:r>
            <a:endParaRPr lang="en-US" sz="1400" b="1" dirty="0">
              <a:latin typeface="Calibri" pitchFamily="34" charset="0"/>
            </a:endParaRPr>
          </a:p>
        </p:txBody>
      </p:sp>
      <p:sp>
        <p:nvSpPr>
          <p:cNvPr id="44038" name="Text Box 6"/>
          <p:cNvSpPr txBox="1">
            <a:spLocks noChangeArrowheads="1"/>
          </p:cNvSpPr>
          <p:nvPr/>
        </p:nvSpPr>
        <p:spPr bwMode="auto">
          <a:xfrm>
            <a:off x="303560" y="6215825"/>
            <a:ext cx="2756272" cy="307777"/>
          </a:xfrm>
          <a:prstGeom prst="rect">
            <a:avLst/>
          </a:prstGeom>
          <a:noFill/>
          <a:ln w="9525">
            <a:noFill/>
            <a:miter lim="800000"/>
            <a:headEnd/>
            <a:tailEnd/>
          </a:ln>
        </p:spPr>
        <p:txBody>
          <a:bodyPr wrap="square">
            <a:spAutoFit/>
          </a:bodyPr>
          <a:lstStyle/>
          <a:p>
            <a:pPr algn="ctr"/>
            <a:r>
              <a:rPr lang="en-US" sz="1400" b="1" dirty="0">
                <a:latin typeface="Calibri" pitchFamily="34" charset="0"/>
              </a:rPr>
              <a:t>Cable damaged by trawl gear</a:t>
            </a:r>
          </a:p>
        </p:txBody>
      </p:sp>
      <p:sp>
        <p:nvSpPr>
          <p:cNvPr id="44039" name="Text Box 7"/>
          <p:cNvSpPr txBox="1">
            <a:spLocks noChangeArrowheads="1"/>
          </p:cNvSpPr>
          <p:nvPr/>
        </p:nvSpPr>
        <p:spPr bwMode="auto">
          <a:xfrm>
            <a:off x="3059832" y="5877272"/>
            <a:ext cx="5940152" cy="738664"/>
          </a:xfrm>
          <a:prstGeom prst="rect">
            <a:avLst/>
          </a:prstGeom>
          <a:noFill/>
          <a:ln w="9525">
            <a:noFill/>
            <a:miter lim="800000"/>
            <a:headEnd/>
            <a:tailEnd/>
          </a:ln>
        </p:spPr>
        <p:txBody>
          <a:bodyPr wrap="square">
            <a:spAutoFit/>
          </a:bodyPr>
          <a:lstStyle/>
          <a:p>
            <a:pPr algn="ctr"/>
            <a:r>
              <a:rPr lang="en-US" sz="1400" b="1" dirty="0">
                <a:latin typeface="Calibri" pitchFamily="34" charset="0"/>
              </a:rPr>
              <a:t>Cable snagged </a:t>
            </a:r>
            <a:r>
              <a:rPr lang="en-US" sz="1400" b="1" dirty="0" smtClean="0">
                <a:latin typeface="Calibri" pitchFamily="34" charset="0"/>
              </a:rPr>
              <a:t>and </a:t>
            </a:r>
            <a:r>
              <a:rPr lang="en-US" sz="1400" b="1" dirty="0">
                <a:latin typeface="Calibri" pitchFamily="34" charset="0"/>
              </a:rPr>
              <a:t>moved by trawl </a:t>
            </a:r>
            <a:r>
              <a:rPr lang="en-US" sz="1400" b="1" dirty="0" smtClean="0">
                <a:latin typeface="Calibri" pitchFamily="34" charset="0"/>
              </a:rPr>
              <a:t>gear </a:t>
            </a:r>
          </a:p>
          <a:p>
            <a:endParaRPr lang="en-US" sz="1400" b="1" dirty="0">
              <a:solidFill>
                <a:srgbClr val="000099"/>
              </a:solidFill>
              <a:latin typeface="Calibri" pitchFamily="34" charset="0"/>
            </a:endParaRPr>
          </a:p>
          <a:p>
            <a:r>
              <a:rPr lang="en-US" sz="1400" b="1" dirty="0" smtClean="0">
                <a:solidFill>
                  <a:srgbClr val="000099"/>
                </a:solidFill>
                <a:latin typeface="Calibri" pitchFamily="34" charset="0"/>
              </a:rPr>
              <a:t>	</a:t>
            </a:r>
            <a:r>
              <a:rPr lang="en-US" sz="1400" b="1" i="1" dirty="0" smtClean="0">
                <a:solidFill>
                  <a:srgbClr val="000099"/>
                </a:solidFill>
                <a:latin typeface="Calibri" pitchFamily="34" charset="0"/>
              </a:rPr>
              <a:t>Sources</a:t>
            </a:r>
            <a:r>
              <a:rPr lang="en-US" sz="1400" b="1" i="1" dirty="0">
                <a:solidFill>
                  <a:srgbClr val="000099"/>
                </a:solidFill>
                <a:latin typeface="Calibri" pitchFamily="34" charset="0"/>
              </a:rPr>
              <a:t>: Seaworks </a:t>
            </a:r>
            <a:r>
              <a:rPr lang="en-US" sz="1400" b="1" i="1" dirty="0" smtClean="0">
                <a:solidFill>
                  <a:srgbClr val="000099"/>
                </a:solidFill>
                <a:latin typeface="Calibri" pitchFamily="34" charset="0"/>
              </a:rPr>
              <a:t>and </a:t>
            </a:r>
            <a:r>
              <a:rPr lang="en-US" sz="1400" b="1" i="1" dirty="0" err="1">
                <a:solidFill>
                  <a:srgbClr val="000099"/>
                </a:solidFill>
                <a:latin typeface="Calibri" pitchFamily="34" charset="0"/>
              </a:rPr>
              <a:t>Transpower</a:t>
            </a:r>
            <a:r>
              <a:rPr lang="en-US" sz="1400" b="1" i="1" dirty="0">
                <a:solidFill>
                  <a:srgbClr val="000099"/>
                </a:solidFill>
                <a:latin typeface="Calibri" pitchFamily="34" charset="0"/>
              </a:rPr>
              <a:t> </a:t>
            </a:r>
            <a:r>
              <a:rPr lang="en-US" sz="1400" b="1" i="1" dirty="0" smtClean="0">
                <a:solidFill>
                  <a:srgbClr val="000099"/>
                </a:solidFill>
                <a:latin typeface="Calibri" pitchFamily="34" charset="0"/>
              </a:rPr>
              <a:t>NZ</a:t>
            </a:r>
            <a:endParaRPr lang="en-US" sz="1400" b="1" i="1" dirty="0">
              <a:solidFill>
                <a:srgbClr val="000099"/>
              </a:solidFill>
              <a:latin typeface="Calibri" pitchFamily="34" charset="0"/>
            </a:endParaRPr>
          </a:p>
        </p:txBody>
      </p:sp>
      <p:grpSp>
        <p:nvGrpSpPr>
          <p:cNvPr id="2" name="Group 9"/>
          <p:cNvGrpSpPr>
            <a:grpSpLocks/>
          </p:cNvGrpSpPr>
          <p:nvPr/>
        </p:nvGrpSpPr>
        <p:grpSpPr bwMode="auto">
          <a:xfrm>
            <a:off x="251520" y="1052736"/>
            <a:ext cx="2755032" cy="1866354"/>
            <a:chOff x="144" y="240"/>
            <a:chExt cx="1872" cy="1372"/>
          </a:xfrm>
        </p:grpSpPr>
        <p:pic>
          <p:nvPicPr>
            <p:cNvPr id="44042" name="Picture 10" descr="Hoki Trawler 'Cook Canyon' v1"/>
            <p:cNvPicPr>
              <a:picLocks noChangeAspect="1" noChangeArrowheads="1"/>
            </p:cNvPicPr>
            <p:nvPr/>
          </p:nvPicPr>
          <p:blipFill>
            <a:blip r:embed="rId5" cstate="email">
              <a:extLst>
                <a:ext uri="{28A0092B-C50C-407E-A947-70E740481C1C}">
                  <a14:useLocalDpi xmlns:a14="http://schemas.microsoft.com/office/drawing/2010/main" xmlns=""/>
                </a:ext>
              </a:extLst>
            </a:blip>
            <a:srcRect/>
            <a:stretch>
              <a:fillRect/>
            </a:stretch>
          </p:blipFill>
          <p:spPr bwMode="auto">
            <a:xfrm>
              <a:off x="144" y="240"/>
              <a:ext cx="1872" cy="1372"/>
            </a:xfrm>
            <a:prstGeom prst="rect">
              <a:avLst/>
            </a:prstGeom>
            <a:noFill/>
            <a:ln w="25400">
              <a:solidFill>
                <a:srgbClr val="000000"/>
              </a:solidFill>
              <a:miter lim="800000"/>
              <a:headEnd/>
              <a:tailEnd/>
            </a:ln>
          </p:spPr>
        </p:pic>
        <p:sp>
          <p:nvSpPr>
            <p:cNvPr id="44043" name="Rectangle 11"/>
            <p:cNvSpPr>
              <a:spLocks noChangeArrowheads="1"/>
            </p:cNvSpPr>
            <p:nvPr/>
          </p:nvSpPr>
          <p:spPr bwMode="auto">
            <a:xfrm rot="761205">
              <a:off x="385" y="981"/>
              <a:ext cx="227" cy="90"/>
            </a:xfrm>
            <a:prstGeom prst="rect">
              <a:avLst/>
            </a:prstGeom>
            <a:solidFill>
              <a:srgbClr val="00002A"/>
            </a:solidFill>
            <a:ln w="25400">
              <a:solidFill>
                <a:schemeClr val="tx1"/>
              </a:solidFill>
              <a:miter lim="800000"/>
              <a:headEnd/>
              <a:tailEnd/>
            </a:ln>
          </p:spPr>
          <p:txBody>
            <a:bodyPr wrap="none" anchor="ctr"/>
            <a:lstStyle/>
            <a:p>
              <a:endParaRPr lang="en-US" dirty="0"/>
            </a:p>
          </p:txBody>
        </p:sp>
      </p:gr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1" descr="Fig 3 Global pattern.JPG"/>
          <p:cNvPicPr>
            <a:picLocks noChangeAspect="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179512" y="1268760"/>
            <a:ext cx="8847138" cy="4881076"/>
          </a:xfrm>
          <a:prstGeom prst="rect">
            <a:avLst/>
          </a:prstGeom>
          <a:noFill/>
          <a:ln w="25400">
            <a:solidFill>
              <a:schemeClr val="tx1"/>
            </a:solidFill>
            <a:miter lim="800000"/>
            <a:headEnd/>
            <a:tailEnd/>
          </a:ln>
        </p:spPr>
      </p:pic>
      <p:sp>
        <p:nvSpPr>
          <p:cNvPr id="41987" name="Text Box 4"/>
          <p:cNvSpPr txBox="1">
            <a:spLocks noChangeArrowheads="1"/>
          </p:cNvSpPr>
          <p:nvPr/>
        </p:nvSpPr>
        <p:spPr bwMode="auto">
          <a:xfrm>
            <a:off x="230487" y="6226503"/>
            <a:ext cx="8884096" cy="523220"/>
          </a:xfrm>
          <a:prstGeom prst="rect">
            <a:avLst/>
          </a:prstGeom>
          <a:noFill/>
          <a:ln w="9525">
            <a:noFill/>
            <a:miter lim="800000"/>
            <a:headEnd/>
            <a:tailEnd/>
          </a:ln>
        </p:spPr>
        <p:txBody>
          <a:bodyPr wrap="square">
            <a:spAutoFit/>
          </a:bodyPr>
          <a:lstStyle/>
          <a:p>
            <a:pPr algn="ctr"/>
            <a:r>
              <a:rPr lang="en-US" sz="1400" b="1" dirty="0">
                <a:latin typeface="Calibri" pitchFamily="34" charset="0"/>
              </a:rPr>
              <a:t>Global pattern of external aggression cable faults, </a:t>
            </a:r>
            <a:r>
              <a:rPr lang="en-US" sz="1400" b="1" dirty="0" smtClean="0">
                <a:latin typeface="Calibri" pitchFamily="34" charset="0"/>
              </a:rPr>
              <a:t>1959-2006</a:t>
            </a:r>
          </a:p>
          <a:p>
            <a:pPr algn="ctr"/>
            <a:r>
              <a:rPr lang="en-US" sz="1400" b="1" i="1" dirty="0" smtClean="0">
                <a:solidFill>
                  <a:srgbClr val="000099"/>
                </a:solidFill>
                <a:latin typeface="Calibri" pitchFamily="34" charset="0"/>
              </a:rPr>
              <a:t>Source</a:t>
            </a:r>
            <a:r>
              <a:rPr lang="en-US" sz="1400" b="1" i="1" dirty="0">
                <a:solidFill>
                  <a:srgbClr val="000099"/>
                </a:solidFill>
                <a:latin typeface="Calibri" pitchFamily="34" charset="0"/>
              </a:rPr>
              <a:t>: </a:t>
            </a:r>
            <a:r>
              <a:rPr lang="en-US" sz="1400" b="1" i="1" dirty="0" smtClean="0">
                <a:solidFill>
                  <a:srgbClr val="000099"/>
                </a:solidFill>
                <a:latin typeface="Calibri" pitchFamily="34" charset="0"/>
              </a:rPr>
              <a:t>TE SubCom</a:t>
            </a:r>
            <a:endParaRPr lang="en-US" sz="1400" b="1" i="1" dirty="0">
              <a:solidFill>
                <a:srgbClr val="000099"/>
              </a:solidFill>
              <a:latin typeface="Calibri" pitchFamily="34" charset="0"/>
            </a:endParaRPr>
          </a:p>
        </p:txBody>
      </p:sp>
      <p:sp>
        <p:nvSpPr>
          <p:cNvPr id="5" name="TextBox 4"/>
          <p:cNvSpPr txBox="1"/>
          <p:nvPr/>
        </p:nvSpPr>
        <p:spPr>
          <a:xfrm>
            <a:off x="1259632" y="116632"/>
            <a:ext cx="5365123" cy="707886"/>
          </a:xfrm>
          <a:prstGeom prst="rect">
            <a:avLst/>
          </a:prstGeom>
          <a:noFill/>
        </p:spPr>
        <p:txBody>
          <a:bodyPr wrap="none" rtlCol="0">
            <a:spAutoFit/>
          </a:bodyPr>
          <a:lstStyle/>
          <a:p>
            <a:r>
              <a:rPr lang="en-NZ" sz="4000" b="1" dirty="0" smtClean="0">
                <a:solidFill>
                  <a:schemeClr val="bg1"/>
                </a:solidFill>
              </a:rPr>
              <a:t>Cable Faults Worldwide</a:t>
            </a:r>
            <a:endParaRPr lang="en-NZ" sz="4000" b="1" dirty="0">
              <a:solidFill>
                <a:schemeClr val="bg1"/>
              </a:solidFill>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ChangeArrowheads="1"/>
          </p:cNvSpPr>
          <p:nvPr/>
        </p:nvSpPr>
        <p:spPr bwMode="auto">
          <a:xfrm>
            <a:off x="3257550" y="2095500"/>
            <a:ext cx="9144000" cy="0"/>
          </a:xfrm>
          <a:prstGeom prst="rect">
            <a:avLst/>
          </a:prstGeom>
          <a:noFill/>
          <a:ln w="9525">
            <a:noFill/>
            <a:miter lim="800000"/>
            <a:headEnd/>
            <a:tailEnd/>
          </a:ln>
        </p:spPr>
        <p:txBody>
          <a:bodyPr>
            <a:spAutoFit/>
          </a:bodyPr>
          <a:lstStyle/>
          <a:p>
            <a:endParaRPr lang="en-US" dirty="0"/>
          </a:p>
        </p:txBody>
      </p:sp>
      <p:sp>
        <p:nvSpPr>
          <p:cNvPr id="45059" name="Text Box 3"/>
          <p:cNvSpPr txBox="1">
            <a:spLocks noChangeArrowheads="1"/>
          </p:cNvSpPr>
          <p:nvPr/>
        </p:nvSpPr>
        <p:spPr bwMode="auto">
          <a:xfrm>
            <a:off x="2051720" y="188640"/>
            <a:ext cx="4399089" cy="707886"/>
          </a:xfrm>
          <a:prstGeom prst="rect">
            <a:avLst/>
          </a:prstGeom>
          <a:noFill/>
          <a:ln w="9525">
            <a:noFill/>
            <a:miter lim="800000"/>
            <a:headEnd/>
            <a:tailEnd/>
          </a:ln>
        </p:spPr>
        <p:txBody>
          <a:bodyPr wrap="none">
            <a:spAutoFit/>
          </a:bodyPr>
          <a:lstStyle/>
          <a:p>
            <a:r>
              <a:rPr lang="en-US" sz="4000" b="1" dirty="0" smtClean="0">
                <a:solidFill>
                  <a:schemeClr val="bg1"/>
                </a:solidFill>
                <a:latin typeface="Calibri" pitchFamily="34" charset="0"/>
              </a:rPr>
              <a:t>Other Seabed Users</a:t>
            </a:r>
            <a:endParaRPr lang="en-US" sz="4000" b="1" dirty="0">
              <a:solidFill>
                <a:schemeClr val="bg1"/>
              </a:solidFill>
              <a:latin typeface="Calibri" pitchFamily="34" charset="0"/>
            </a:endParaRPr>
          </a:p>
        </p:txBody>
      </p:sp>
      <p:sp>
        <p:nvSpPr>
          <p:cNvPr id="45060" name="Text Box 4"/>
          <p:cNvSpPr txBox="1">
            <a:spLocks noChangeArrowheads="1"/>
          </p:cNvSpPr>
          <p:nvPr/>
        </p:nvSpPr>
        <p:spPr bwMode="auto">
          <a:xfrm>
            <a:off x="191616" y="1340768"/>
            <a:ext cx="4191000" cy="4468277"/>
          </a:xfrm>
          <a:prstGeom prst="rect">
            <a:avLst/>
          </a:prstGeom>
          <a:noFill/>
          <a:ln w="9525">
            <a:noFill/>
            <a:miter lim="800000"/>
            <a:headEnd/>
            <a:tailEnd/>
          </a:ln>
        </p:spPr>
        <p:txBody>
          <a:bodyPr wrap="square">
            <a:spAutoFit/>
          </a:bodyPr>
          <a:lstStyle/>
          <a:p>
            <a:pPr marL="357188" indent="-357188">
              <a:spcBef>
                <a:spcPct val="50000"/>
              </a:spcBef>
              <a:buClr>
                <a:srgbClr val="0000FF"/>
              </a:buClr>
              <a:buFont typeface="Wingdings 2" pitchFamily="-105" charset="2"/>
              <a:buChar char=""/>
            </a:pPr>
            <a:r>
              <a:rPr lang="en-US" sz="2200" b="1" dirty="0" smtClean="0">
                <a:latin typeface="Calibri" pitchFamily="34" charset="0"/>
              </a:rPr>
              <a:t>Coastal </a:t>
            </a:r>
            <a:r>
              <a:rPr lang="en-US" sz="2200" b="1" dirty="0">
                <a:latin typeface="Calibri" pitchFamily="34" charset="0"/>
              </a:rPr>
              <a:t>seas are increasingly used for energy projects </a:t>
            </a:r>
            <a:br>
              <a:rPr lang="en-US" sz="2200" b="1" dirty="0">
                <a:latin typeface="Calibri" pitchFamily="34" charset="0"/>
              </a:rPr>
            </a:br>
            <a:r>
              <a:rPr lang="en-US" sz="2200" b="1" dirty="0">
                <a:latin typeface="Calibri" pitchFamily="34" charset="0"/>
              </a:rPr>
              <a:t>(wind, tide and wave power), resource extraction and environmental protection (marine sanctuaries, marine protected areas, etc.)</a:t>
            </a:r>
          </a:p>
          <a:p>
            <a:pPr marL="357188" indent="-357188">
              <a:spcBef>
                <a:spcPct val="50000"/>
              </a:spcBef>
              <a:buClr>
                <a:srgbClr val="0000FF"/>
              </a:buClr>
              <a:buFont typeface="Wingdings 2" pitchFamily="-105" charset="2"/>
              <a:buChar char=""/>
            </a:pPr>
            <a:r>
              <a:rPr lang="en-US" sz="2200" b="1" dirty="0" err="1" smtClean="0">
                <a:latin typeface="Calibri" pitchFamily="34" charset="0"/>
              </a:rPr>
              <a:t>ICPC</a:t>
            </a:r>
            <a:r>
              <a:rPr lang="en-US" sz="2200" b="1" dirty="0" smtClean="0">
                <a:latin typeface="Calibri" pitchFamily="34" charset="0"/>
              </a:rPr>
              <a:t> </a:t>
            </a:r>
            <a:r>
              <a:rPr lang="en-US" sz="2200" b="1" dirty="0">
                <a:latin typeface="Calibri" pitchFamily="34" charset="0"/>
              </a:rPr>
              <a:t>strongly supports constructive interaction with other seabed users to ensure harmonious access to </a:t>
            </a:r>
            <a:r>
              <a:rPr lang="en-US" sz="2200" b="1" dirty="0" smtClean="0">
                <a:latin typeface="Calibri" pitchFamily="34" charset="0"/>
              </a:rPr>
              <a:t>the coastal </a:t>
            </a:r>
            <a:r>
              <a:rPr lang="en-US" sz="2200" b="1" dirty="0">
                <a:latin typeface="Calibri" pitchFamily="34" charset="0"/>
              </a:rPr>
              <a:t>seas </a:t>
            </a:r>
            <a:r>
              <a:rPr lang="en-US" sz="2200" b="1" dirty="0" smtClean="0">
                <a:latin typeface="Calibri" pitchFamily="34" charset="0"/>
              </a:rPr>
              <a:t>and ocean</a:t>
            </a:r>
            <a:endParaRPr lang="en-US" sz="2200" b="1" dirty="0">
              <a:latin typeface="Calibri" pitchFamily="34" charset="0"/>
            </a:endParaRPr>
          </a:p>
        </p:txBody>
      </p:sp>
      <p:sp>
        <p:nvSpPr>
          <p:cNvPr id="45061" name="Text Box 6"/>
          <p:cNvSpPr txBox="1">
            <a:spLocks noChangeArrowheads="1"/>
          </p:cNvSpPr>
          <p:nvPr/>
        </p:nvSpPr>
        <p:spPr bwMode="auto">
          <a:xfrm>
            <a:off x="4382616" y="5964893"/>
            <a:ext cx="4191000" cy="523220"/>
          </a:xfrm>
          <a:prstGeom prst="rect">
            <a:avLst/>
          </a:prstGeom>
          <a:noFill/>
          <a:ln w="9525">
            <a:noFill/>
            <a:miter lim="800000"/>
            <a:headEnd/>
            <a:tailEnd/>
          </a:ln>
        </p:spPr>
        <p:txBody>
          <a:bodyPr>
            <a:spAutoFit/>
          </a:bodyPr>
          <a:lstStyle/>
          <a:p>
            <a:pPr algn="ctr"/>
            <a:r>
              <a:rPr lang="en-NZ" sz="1400" b="1" dirty="0">
                <a:latin typeface="Calibri" pitchFamily="34" charset="0"/>
              </a:rPr>
              <a:t>Offshore wind farm, Middelgrunden, </a:t>
            </a:r>
            <a:r>
              <a:rPr lang="en-NZ" sz="1400" b="1" dirty="0" smtClean="0">
                <a:latin typeface="Calibri" pitchFamily="34" charset="0"/>
              </a:rPr>
              <a:t>Denmark</a:t>
            </a:r>
            <a:r>
              <a:rPr lang="en-NZ" sz="1400" b="1" dirty="0" smtClean="0">
                <a:solidFill>
                  <a:srgbClr val="000099"/>
                </a:solidFill>
                <a:latin typeface="Calibri" pitchFamily="34" charset="0"/>
              </a:rPr>
              <a:t> </a:t>
            </a:r>
            <a:r>
              <a:rPr lang="en-NZ" sz="1400" b="1" i="1" dirty="0">
                <a:solidFill>
                  <a:srgbClr val="000099"/>
                </a:solidFill>
                <a:latin typeface="Calibri" pitchFamily="34" charset="0"/>
              </a:rPr>
              <a:t>Source: </a:t>
            </a:r>
            <a:r>
              <a:rPr lang="en-US" sz="1400" b="1" i="1" dirty="0">
                <a:solidFill>
                  <a:srgbClr val="000099"/>
                </a:solidFill>
                <a:latin typeface="Calibri" pitchFamily="34" charset="0"/>
              </a:rPr>
              <a:t>© </a:t>
            </a:r>
            <a:r>
              <a:rPr lang="en-NZ" sz="1400" b="1" i="1" dirty="0">
                <a:solidFill>
                  <a:srgbClr val="000099"/>
                </a:solidFill>
                <a:latin typeface="Calibri" pitchFamily="34" charset="0"/>
              </a:rPr>
              <a:t>LM </a:t>
            </a:r>
            <a:r>
              <a:rPr lang="en-NZ" sz="1400" b="1" i="1" dirty="0" smtClean="0">
                <a:solidFill>
                  <a:srgbClr val="000099"/>
                </a:solidFill>
                <a:latin typeface="Calibri" pitchFamily="34" charset="0"/>
              </a:rPr>
              <a:t>Glasfiber</a:t>
            </a:r>
            <a:endParaRPr lang="en-GB" sz="1400" b="1" i="1" dirty="0">
              <a:solidFill>
                <a:srgbClr val="000099"/>
              </a:solidFill>
              <a:latin typeface="Calibri" pitchFamily="34" charset="0"/>
            </a:endParaRPr>
          </a:p>
        </p:txBody>
      </p:sp>
      <p:pic>
        <p:nvPicPr>
          <p:cNvPr id="45062" name="Picture 7" descr="A000495_32_4"/>
          <p:cNvPicPr>
            <a:picLocks noChangeAspect="1" noChangeArrowheads="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4716016" y="1124744"/>
            <a:ext cx="3524200" cy="4823526"/>
          </a:xfrm>
          <a:prstGeom prst="rect">
            <a:avLst/>
          </a:prstGeom>
          <a:noFill/>
          <a:ln w="25400">
            <a:solidFill>
              <a:srgbClr val="000000"/>
            </a:solidFill>
            <a:miter lim="800000"/>
            <a:headEnd/>
            <a:tailEnd/>
          </a:ln>
        </p:spPr>
      </p:pic>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ext Box 2"/>
          <p:cNvSpPr txBox="1">
            <a:spLocks noChangeArrowheads="1"/>
          </p:cNvSpPr>
          <p:nvPr/>
        </p:nvSpPr>
        <p:spPr bwMode="auto">
          <a:xfrm>
            <a:off x="1752600" y="228600"/>
            <a:ext cx="184150" cy="701675"/>
          </a:xfrm>
          <a:prstGeom prst="rect">
            <a:avLst/>
          </a:prstGeom>
          <a:noFill/>
          <a:ln w="9525">
            <a:noFill/>
            <a:miter lim="800000"/>
            <a:headEnd/>
            <a:tailEnd/>
          </a:ln>
        </p:spPr>
        <p:txBody>
          <a:bodyPr wrap="none">
            <a:spAutoFit/>
          </a:bodyPr>
          <a:lstStyle/>
          <a:p>
            <a:endParaRPr lang="en-US" sz="4000" b="1" dirty="0">
              <a:solidFill>
                <a:srgbClr val="660033"/>
              </a:solidFill>
              <a:latin typeface="Comic Sans MS" pitchFamily="-105" charset="0"/>
            </a:endParaRPr>
          </a:p>
        </p:txBody>
      </p:sp>
      <p:sp>
        <p:nvSpPr>
          <p:cNvPr id="47107" name="Text Box 3"/>
          <p:cNvSpPr txBox="1">
            <a:spLocks noChangeArrowheads="1"/>
          </p:cNvSpPr>
          <p:nvPr/>
        </p:nvSpPr>
        <p:spPr bwMode="auto">
          <a:xfrm>
            <a:off x="395536" y="1988840"/>
            <a:ext cx="8208912" cy="3739485"/>
          </a:xfrm>
          <a:prstGeom prst="rect">
            <a:avLst/>
          </a:prstGeom>
          <a:noFill/>
          <a:ln w="9525">
            <a:noFill/>
            <a:miter lim="800000"/>
            <a:headEnd/>
            <a:tailEnd/>
          </a:ln>
        </p:spPr>
        <p:txBody>
          <a:bodyPr wrap="square">
            <a:spAutoFit/>
          </a:bodyPr>
          <a:lstStyle/>
          <a:p>
            <a:pPr algn="ctr">
              <a:spcBef>
                <a:spcPct val="50000"/>
              </a:spcBef>
            </a:pPr>
            <a:r>
              <a:rPr lang="en-US" sz="2800" b="1" dirty="0" smtClean="0">
                <a:latin typeface="Calibri" pitchFamily="34" charset="0"/>
              </a:rPr>
              <a:t>TECHNOLOGY</a:t>
            </a:r>
            <a:endParaRPr lang="en-US" sz="2800" b="1" dirty="0">
              <a:latin typeface="Calibri" pitchFamily="34" charset="0"/>
            </a:endParaRPr>
          </a:p>
          <a:p>
            <a:pPr marL="357188" indent="-357188">
              <a:spcBef>
                <a:spcPct val="50000"/>
              </a:spcBef>
              <a:buClr>
                <a:srgbClr val="0033CC"/>
              </a:buClr>
              <a:buFont typeface="Wingdings 2" pitchFamily="-105" charset="2"/>
              <a:buChar char=""/>
            </a:pPr>
            <a:r>
              <a:rPr lang="en-US" sz="2200" b="1" dirty="0">
                <a:latin typeface="Calibri" pitchFamily="34" charset="0"/>
              </a:rPr>
              <a:t>Cable design </a:t>
            </a:r>
            <a:r>
              <a:rPr lang="en-US" sz="2200" b="1" dirty="0" smtClean="0">
                <a:latin typeface="Calibri" pitchFamily="34" charset="0"/>
              </a:rPr>
              <a:t>and </a:t>
            </a:r>
            <a:r>
              <a:rPr lang="en-US" sz="2200" b="1" dirty="0">
                <a:latin typeface="Calibri" pitchFamily="34" charset="0"/>
              </a:rPr>
              <a:t>operations are constantly evolving. New systems are smaller with greater capacity and reliability</a:t>
            </a:r>
          </a:p>
          <a:p>
            <a:pPr marL="357188" indent="-357188">
              <a:spcBef>
                <a:spcPct val="50000"/>
              </a:spcBef>
              <a:buClr>
                <a:srgbClr val="0033CC"/>
              </a:buClr>
              <a:buFont typeface="Wingdings 2" pitchFamily="-105" charset="2"/>
              <a:buChar char=""/>
            </a:pPr>
            <a:r>
              <a:rPr lang="en-US" sz="2200" b="1" dirty="0" smtClean="0">
                <a:latin typeface="Calibri" pitchFamily="34" charset="0"/>
              </a:rPr>
              <a:t>Further development </a:t>
            </a:r>
            <a:r>
              <a:rPr lang="en-US" sz="2200" b="1" dirty="0">
                <a:latin typeface="Calibri" pitchFamily="34" charset="0"/>
              </a:rPr>
              <a:t>of ocean observatories will rely on new cable </a:t>
            </a:r>
            <a:r>
              <a:rPr lang="en-US" sz="2200" b="1" dirty="0" smtClean="0">
                <a:latin typeface="Calibri" pitchFamily="34" charset="0"/>
              </a:rPr>
              <a:t>technology. This is likely to include integrated </a:t>
            </a:r>
            <a:r>
              <a:rPr lang="en-US" sz="2200" b="1" dirty="0">
                <a:latin typeface="Calibri" pitchFamily="34" charset="0"/>
              </a:rPr>
              <a:t>environmental sensors </a:t>
            </a:r>
            <a:r>
              <a:rPr lang="en-US" sz="2000" b="1" dirty="0" smtClean="0">
                <a:latin typeface="Calibri" pitchFamily="34" charset="0"/>
              </a:rPr>
              <a:t>and</a:t>
            </a:r>
            <a:r>
              <a:rPr lang="en-US" sz="2200" b="1" dirty="0" smtClean="0">
                <a:latin typeface="Calibri" pitchFamily="34" charset="0"/>
              </a:rPr>
              <a:t> </a:t>
            </a:r>
            <a:r>
              <a:rPr lang="en-US" sz="2200" b="1" dirty="0">
                <a:latin typeface="Calibri" pitchFamily="34" charset="0"/>
              </a:rPr>
              <a:t>docking </a:t>
            </a:r>
            <a:r>
              <a:rPr lang="en-US" sz="2200" b="1" dirty="0" smtClean="0">
                <a:latin typeface="Calibri" pitchFamily="34" charset="0"/>
              </a:rPr>
              <a:t>modules to enable submarine </a:t>
            </a:r>
            <a:r>
              <a:rPr lang="en-US" sz="2200" b="1" dirty="0">
                <a:latin typeface="Calibri" pitchFamily="34" charset="0"/>
              </a:rPr>
              <a:t>survey vehicles to download data </a:t>
            </a:r>
            <a:r>
              <a:rPr lang="en-US" sz="2200" b="1" dirty="0" smtClean="0">
                <a:latin typeface="Calibri" pitchFamily="34" charset="0"/>
              </a:rPr>
              <a:t>and recharge</a:t>
            </a:r>
            <a:endParaRPr lang="en-US" sz="2200" b="1" dirty="0">
              <a:latin typeface="Calibri" pitchFamily="34" charset="0"/>
            </a:endParaRPr>
          </a:p>
          <a:p>
            <a:pPr marL="357188" indent="-357188">
              <a:spcBef>
                <a:spcPct val="50000"/>
              </a:spcBef>
              <a:buClr>
                <a:srgbClr val="0033CC"/>
              </a:buClr>
              <a:buFont typeface="Wingdings 2" pitchFamily="-105" charset="2"/>
              <a:buChar char=""/>
            </a:pPr>
            <a:r>
              <a:rPr lang="en-US" sz="2200" b="1" dirty="0" smtClean="0">
                <a:latin typeface="Calibri" pitchFamily="34" charset="0"/>
              </a:rPr>
              <a:t>Submarine cables</a:t>
            </a:r>
            <a:r>
              <a:rPr lang="en-US" sz="2200" b="1" dirty="0">
                <a:latin typeface="Calibri" pitchFamily="34" charset="0"/>
              </a:rPr>
              <a:t>, with sensors to detect chemical </a:t>
            </a:r>
            <a:r>
              <a:rPr lang="en-US" sz="2200" b="1" dirty="0" smtClean="0">
                <a:latin typeface="Calibri" pitchFamily="34" charset="0"/>
              </a:rPr>
              <a:t>and </a:t>
            </a:r>
            <a:r>
              <a:rPr lang="en-US" sz="2200" b="1" dirty="0">
                <a:latin typeface="Calibri" pitchFamily="34" charset="0"/>
              </a:rPr>
              <a:t>physical changes, are planned for maritime </a:t>
            </a:r>
            <a:r>
              <a:rPr lang="en-US" sz="2200" b="1" dirty="0" smtClean="0">
                <a:latin typeface="Calibri" pitchFamily="34" charset="0"/>
              </a:rPr>
              <a:t>and </a:t>
            </a:r>
            <a:r>
              <a:rPr lang="en-US" sz="2200" b="1" dirty="0">
                <a:latin typeface="Calibri" pitchFamily="34" charset="0"/>
              </a:rPr>
              <a:t>coastal </a:t>
            </a:r>
            <a:r>
              <a:rPr lang="en-US" sz="2200" b="1" dirty="0" smtClean="0">
                <a:latin typeface="Calibri" pitchFamily="34" charset="0"/>
              </a:rPr>
              <a:t>defenses</a:t>
            </a:r>
            <a:endParaRPr lang="en-US" sz="2200" b="1" dirty="0">
              <a:latin typeface="Calibri" pitchFamily="34" charset="0"/>
            </a:endParaRPr>
          </a:p>
        </p:txBody>
      </p:sp>
      <p:sp>
        <p:nvSpPr>
          <p:cNvPr id="6" name="Rectangle 5"/>
          <p:cNvSpPr/>
          <p:nvPr/>
        </p:nvSpPr>
        <p:spPr>
          <a:xfrm>
            <a:off x="971315" y="126762"/>
            <a:ext cx="5484835" cy="707886"/>
          </a:xfrm>
          <a:prstGeom prst="rect">
            <a:avLst/>
          </a:prstGeom>
        </p:spPr>
        <p:txBody>
          <a:bodyPr wrap="none">
            <a:spAutoFit/>
          </a:bodyPr>
          <a:lstStyle/>
          <a:p>
            <a:pPr algn="ctr"/>
            <a:r>
              <a:rPr lang="en-US" sz="4000" b="1" dirty="0" smtClean="0">
                <a:solidFill>
                  <a:schemeClr val="bg1"/>
                </a:solidFill>
                <a:latin typeface="Calibri" pitchFamily="34" charset="0"/>
              </a:rPr>
              <a:t>Cables </a:t>
            </a:r>
            <a:r>
              <a:rPr lang="en-US" sz="4000" b="1" dirty="0">
                <a:solidFill>
                  <a:schemeClr val="bg1"/>
                </a:solidFill>
                <a:latin typeface="Calibri" pitchFamily="34" charset="0"/>
              </a:rPr>
              <a:t>and</a:t>
            </a:r>
            <a:r>
              <a:rPr lang="en-US" sz="4000" b="1" dirty="0" smtClean="0">
                <a:solidFill>
                  <a:schemeClr val="bg1"/>
                </a:solidFill>
                <a:latin typeface="Calibri" pitchFamily="34" charset="0"/>
              </a:rPr>
              <a:t> the Future - </a:t>
            </a:r>
            <a:r>
              <a:rPr lang="en-US" sz="4000" b="1" dirty="0">
                <a:solidFill>
                  <a:schemeClr val="bg1"/>
                </a:solidFill>
                <a:latin typeface="Calibri" pitchFamily="34" charset="0"/>
              </a:rPr>
              <a:t>1</a:t>
            </a:r>
          </a:p>
        </p:txBody>
      </p:sp>
      <p:sp>
        <p:nvSpPr>
          <p:cNvPr id="2" name="Rectangle 1"/>
          <p:cNvSpPr/>
          <p:nvPr/>
        </p:nvSpPr>
        <p:spPr>
          <a:xfrm>
            <a:off x="1168178" y="1310085"/>
            <a:ext cx="6763046" cy="400110"/>
          </a:xfrm>
          <a:prstGeom prst="rect">
            <a:avLst/>
          </a:prstGeom>
        </p:spPr>
        <p:txBody>
          <a:bodyPr wrap="square">
            <a:spAutoFit/>
          </a:bodyPr>
          <a:lstStyle/>
          <a:p>
            <a:r>
              <a:rPr lang="en-US" sz="2000" b="1" i="1" dirty="0">
                <a:solidFill>
                  <a:srgbClr val="000099"/>
                </a:solidFill>
                <a:latin typeface="Calibri" pitchFamily="34" charset="0"/>
              </a:rPr>
              <a:t>“</a:t>
            </a:r>
            <a:r>
              <a:rPr lang="en-US" b="1" i="1" dirty="0">
                <a:solidFill>
                  <a:srgbClr val="000099"/>
                </a:solidFill>
                <a:latin typeface="Calibri" pitchFamily="34" charset="0"/>
              </a:rPr>
              <a:t>Prediction is very difficult, especially about the future” </a:t>
            </a:r>
            <a:r>
              <a:rPr lang="en-GB" b="1" dirty="0" smtClean="0">
                <a:solidFill>
                  <a:srgbClr val="000099"/>
                </a:solidFill>
              </a:rPr>
              <a:t>- </a:t>
            </a:r>
            <a:r>
              <a:rPr lang="en-GB" b="1" dirty="0">
                <a:solidFill>
                  <a:srgbClr val="000099"/>
                </a:solidFill>
              </a:rPr>
              <a:t>Niels Bohr</a:t>
            </a:r>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2"/>
          <p:cNvSpPr txBox="1">
            <a:spLocks noChangeArrowheads="1"/>
          </p:cNvSpPr>
          <p:nvPr/>
        </p:nvSpPr>
        <p:spPr bwMode="auto">
          <a:xfrm>
            <a:off x="323528" y="1484784"/>
            <a:ext cx="8534400" cy="4247317"/>
          </a:xfrm>
          <a:prstGeom prst="rect">
            <a:avLst/>
          </a:prstGeom>
          <a:noFill/>
          <a:ln w="9525">
            <a:noFill/>
            <a:miter lim="800000"/>
            <a:headEnd/>
            <a:tailEnd/>
          </a:ln>
        </p:spPr>
        <p:txBody>
          <a:bodyPr>
            <a:spAutoFit/>
          </a:bodyPr>
          <a:lstStyle/>
          <a:p>
            <a:pPr algn="ctr">
              <a:spcBef>
                <a:spcPct val="50000"/>
              </a:spcBef>
            </a:pPr>
            <a:r>
              <a:rPr lang="en-US" sz="2800" b="1" dirty="0" smtClean="0">
                <a:latin typeface="Calibri" pitchFamily="34" charset="0"/>
              </a:rPr>
              <a:t>ENVIRONMENT</a:t>
            </a:r>
            <a:endParaRPr lang="en-US" sz="2800" b="1" dirty="0">
              <a:latin typeface="Calibri" pitchFamily="34" charset="0"/>
            </a:endParaRPr>
          </a:p>
          <a:p>
            <a:pPr marL="357188" indent="-357188">
              <a:spcBef>
                <a:spcPct val="50000"/>
              </a:spcBef>
              <a:buClr>
                <a:srgbClr val="0033CC"/>
              </a:buClr>
              <a:buFont typeface="Wingdings 2" pitchFamily="-105" charset="2"/>
              <a:buChar char=""/>
            </a:pPr>
            <a:r>
              <a:rPr lang="en-US" sz="2200" b="1" dirty="0">
                <a:latin typeface="Calibri" pitchFamily="34" charset="0"/>
              </a:rPr>
              <a:t>In some regions of the world, submarine cables are likely to be exposed to more natural hazards related to changing climate</a:t>
            </a:r>
            <a:endParaRPr lang="en-US" sz="1000" b="1" dirty="0">
              <a:latin typeface="Calibri" pitchFamily="34" charset="0"/>
            </a:endParaRPr>
          </a:p>
          <a:p>
            <a:pPr marL="357188" indent="-357188">
              <a:spcBef>
                <a:spcPct val="50000"/>
              </a:spcBef>
              <a:buClr>
                <a:srgbClr val="0033CC"/>
              </a:buClr>
              <a:buFont typeface="Wingdings 2" pitchFamily="-105" charset="2"/>
              <a:buChar char=""/>
            </a:pPr>
            <a:r>
              <a:rPr lang="en-US" sz="2200" b="1" dirty="0" smtClean="0">
                <a:latin typeface="Calibri" pitchFamily="34" charset="0"/>
              </a:rPr>
              <a:t>Climate </a:t>
            </a:r>
            <a:r>
              <a:rPr lang="en-US" sz="2200" b="1" dirty="0">
                <a:latin typeface="Calibri" pitchFamily="34" charset="0"/>
              </a:rPr>
              <a:t>change may also affect other marine activities such as fishing, with potential impacts on </a:t>
            </a:r>
            <a:r>
              <a:rPr lang="en-US" sz="2200" b="1" dirty="0" smtClean="0">
                <a:latin typeface="Calibri" pitchFamily="34" charset="0"/>
              </a:rPr>
              <a:t>cables</a:t>
            </a:r>
            <a:endParaRPr lang="en-US" sz="1000" b="1" dirty="0">
              <a:latin typeface="Calibri" pitchFamily="34" charset="0"/>
            </a:endParaRPr>
          </a:p>
          <a:p>
            <a:pPr marL="357188" indent="-357188">
              <a:spcBef>
                <a:spcPct val="50000"/>
              </a:spcBef>
              <a:buClr>
                <a:srgbClr val="0033CC"/>
              </a:buClr>
              <a:buFont typeface="Wingdings 2" pitchFamily="-105" charset="2"/>
              <a:buChar char=""/>
            </a:pPr>
            <a:r>
              <a:rPr lang="en-US" sz="2200" b="1" dirty="0" smtClean="0">
                <a:latin typeface="Calibri" pitchFamily="34" charset="0"/>
              </a:rPr>
              <a:t>Measures </a:t>
            </a:r>
            <a:r>
              <a:rPr lang="en-US" sz="2200" b="1" dirty="0">
                <a:latin typeface="Calibri" pitchFamily="34" charset="0"/>
              </a:rPr>
              <a:t>to preserve biodiversity, ecosystems </a:t>
            </a:r>
            <a:r>
              <a:rPr lang="en-US" sz="2200" b="1" dirty="0" smtClean="0">
                <a:latin typeface="Calibri" pitchFamily="34" charset="0"/>
              </a:rPr>
              <a:t>and </a:t>
            </a:r>
            <a:r>
              <a:rPr lang="en-US" sz="2200" b="1" dirty="0">
                <a:latin typeface="Calibri" pitchFamily="34" charset="0"/>
              </a:rPr>
              <a:t>resources via various protection zones in national waters </a:t>
            </a:r>
            <a:r>
              <a:rPr lang="en-US" sz="2200" b="1" dirty="0" smtClean="0">
                <a:latin typeface="Calibri" pitchFamily="34" charset="0"/>
              </a:rPr>
              <a:t>and the </a:t>
            </a:r>
            <a:r>
              <a:rPr lang="en-US" sz="2200" b="1" dirty="0">
                <a:latin typeface="Calibri" pitchFamily="34" charset="0"/>
              </a:rPr>
              <a:t>high seas, may impinge upon cable </a:t>
            </a:r>
            <a:r>
              <a:rPr lang="en-US" sz="2200" b="1" dirty="0" smtClean="0">
                <a:latin typeface="Calibri" pitchFamily="34" charset="0"/>
              </a:rPr>
              <a:t>passage</a:t>
            </a:r>
            <a:endParaRPr lang="en-US" sz="1000" b="1" dirty="0">
              <a:latin typeface="Calibri" pitchFamily="34" charset="0"/>
            </a:endParaRPr>
          </a:p>
          <a:p>
            <a:pPr marL="357188" indent="-357188">
              <a:spcBef>
                <a:spcPct val="50000"/>
              </a:spcBef>
              <a:buClr>
                <a:srgbClr val="0033CC"/>
              </a:buClr>
              <a:buFont typeface="Wingdings 2" pitchFamily="-105" charset="2"/>
              <a:buChar char=""/>
            </a:pPr>
            <a:r>
              <a:rPr lang="en-US" sz="2200" b="1" dirty="0" smtClean="0">
                <a:latin typeface="Calibri" pitchFamily="34" charset="0"/>
              </a:rPr>
              <a:t>The ocean</a:t>
            </a:r>
            <a:r>
              <a:rPr lang="en-US" sz="2200" b="1" dirty="0">
                <a:latin typeface="Calibri" pitchFamily="34" charset="0"/>
              </a:rPr>
              <a:t>, </a:t>
            </a:r>
            <a:r>
              <a:rPr lang="en-US" sz="2200" b="1" dirty="0" smtClean="0">
                <a:latin typeface="Calibri" pitchFamily="34" charset="0"/>
              </a:rPr>
              <a:t>especially the coastal </a:t>
            </a:r>
            <a:r>
              <a:rPr lang="en-US" sz="2200" b="1" dirty="0">
                <a:latin typeface="Calibri" pitchFamily="34" charset="0"/>
              </a:rPr>
              <a:t>seas, will be subject to increased human activities </a:t>
            </a:r>
            <a:r>
              <a:rPr lang="en-US" sz="2200" b="1" dirty="0" smtClean="0">
                <a:latin typeface="Calibri" pitchFamily="34" charset="0"/>
              </a:rPr>
              <a:t>due to expansion </a:t>
            </a:r>
            <a:r>
              <a:rPr lang="en-US" sz="2200" b="1" dirty="0">
                <a:latin typeface="Calibri" pitchFamily="34" charset="0"/>
              </a:rPr>
              <a:t>of renewable energy </a:t>
            </a:r>
            <a:r>
              <a:rPr lang="en-US" sz="2200" b="1" dirty="0" smtClean="0">
                <a:latin typeface="Calibri" pitchFamily="34" charset="0"/>
              </a:rPr>
              <a:t>schemes</a:t>
            </a:r>
            <a:endParaRPr lang="en-US" sz="2200" b="1" dirty="0">
              <a:latin typeface="Calibri" pitchFamily="34" charset="0"/>
            </a:endParaRPr>
          </a:p>
        </p:txBody>
      </p:sp>
      <p:sp>
        <p:nvSpPr>
          <p:cNvPr id="5" name="Rectangle 4"/>
          <p:cNvSpPr/>
          <p:nvPr/>
        </p:nvSpPr>
        <p:spPr>
          <a:xfrm>
            <a:off x="971315" y="126762"/>
            <a:ext cx="5484835" cy="707886"/>
          </a:xfrm>
          <a:prstGeom prst="rect">
            <a:avLst/>
          </a:prstGeom>
        </p:spPr>
        <p:txBody>
          <a:bodyPr wrap="none">
            <a:spAutoFit/>
          </a:bodyPr>
          <a:lstStyle/>
          <a:p>
            <a:pPr algn="ctr"/>
            <a:r>
              <a:rPr lang="en-US" sz="4000" b="1" dirty="0" smtClean="0">
                <a:solidFill>
                  <a:schemeClr val="bg1"/>
                </a:solidFill>
                <a:effectLst>
                  <a:outerShdw blurRad="38100" dist="38100" dir="2700000" algn="tl">
                    <a:srgbClr val="000000">
                      <a:alpha val="43137"/>
                    </a:srgbClr>
                  </a:outerShdw>
                </a:effectLst>
                <a:latin typeface="Calibri" pitchFamily="34" charset="0"/>
              </a:rPr>
              <a:t>Cables </a:t>
            </a:r>
            <a:r>
              <a:rPr lang="en-US" sz="4000" b="1" dirty="0">
                <a:solidFill>
                  <a:schemeClr val="bg1"/>
                </a:solidFill>
                <a:effectLst>
                  <a:outerShdw blurRad="38100" dist="38100" dir="2700000" algn="tl">
                    <a:srgbClr val="000000">
                      <a:alpha val="43137"/>
                    </a:srgbClr>
                  </a:outerShdw>
                </a:effectLst>
                <a:latin typeface="Calibri" pitchFamily="34" charset="0"/>
              </a:rPr>
              <a:t>and</a:t>
            </a:r>
            <a:r>
              <a:rPr lang="en-US" sz="4000" b="1" dirty="0" smtClean="0">
                <a:solidFill>
                  <a:schemeClr val="bg1"/>
                </a:solidFill>
                <a:effectLst>
                  <a:outerShdw blurRad="38100" dist="38100" dir="2700000" algn="tl">
                    <a:srgbClr val="000000">
                      <a:alpha val="43137"/>
                    </a:srgbClr>
                  </a:outerShdw>
                </a:effectLst>
                <a:latin typeface="Calibri" pitchFamily="34" charset="0"/>
              </a:rPr>
              <a:t> the Future - 2</a:t>
            </a:r>
            <a:endParaRPr lang="en-US" sz="4000" b="1" dirty="0">
              <a:solidFill>
                <a:schemeClr val="bg1"/>
              </a:solidFill>
              <a:effectLst>
                <a:outerShdw blurRad="38100" dist="38100" dir="2700000" algn="tl">
                  <a:srgbClr val="000000">
                    <a:alpha val="43137"/>
                  </a:srgbClr>
                </a:outerShdw>
              </a:effectLst>
              <a:latin typeface="Calibri" pitchFamily="34" charset="0"/>
            </a:endParaRPr>
          </a:p>
        </p:txBody>
      </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ChangeArrowheads="1"/>
          </p:cNvSpPr>
          <p:nvPr/>
        </p:nvSpPr>
        <p:spPr bwMode="auto">
          <a:xfrm>
            <a:off x="251520" y="1412776"/>
            <a:ext cx="8534400" cy="4370427"/>
          </a:xfrm>
          <a:prstGeom prst="rect">
            <a:avLst/>
          </a:prstGeom>
          <a:noFill/>
          <a:ln w="9525">
            <a:noFill/>
            <a:miter lim="800000"/>
            <a:headEnd/>
            <a:tailEnd/>
          </a:ln>
        </p:spPr>
        <p:txBody>
          <a:bodyPr>
            <a:spAutoFit/>
          </a:bodyPr>
          <a:lstStyle/>
          <a:p>
            <a:pPr algn="ctr">
              <a:spcBef>
                <a:spcPts val="600"/>
              </a:spcBef>
              <a:spcAft>
                <a:spcPts val="600"/>
              </a:spcAft>
            </a:pPr>
            <a:r>
              <a:rPr lang="en-US" sz="2800" b="1" dirty="0" smtClean="0">
                <a:latin typeface="Calibri" pitchFamily="34" charset="0"/>
              </a:rPr>
              <a:t>LEGAL </a:t>
            </a:r>
            <a:endParaRPr lang="en-US" sz="2400" b="1" dirty="0" smtClean="0">
              <a:latin typeface="Calibri" pitchFamily="34" charset="0"/>
            </a:endParaRPr>
          </a:p>
          <a:p>
            <a:pPr>
              <a:spcBef>
                <a:spcPts val="600"/>
              </a:spcBef>
              <a:spcAft>
                <a:spcPts val="600"/>
              </a:spcAft>
            </a:pPr>
            <a:r>
              <a:rPr lang="en-US" sz="2400" b="1" dirty="0" smtClean="0">
                <a:latin typeface="Calibri" pitchFamily="34" charset="0"/>
              </a:rPr>
              <a:t>The ICPC is very concerned about:</a:t>
            </a:r>
            <a:endParaRPr lang="en-GB" sz="2200" b="1" dirty="0" smtClean="0">
              <a:latin typeface="Calibri" pitchFamily="34" charset="0"/>
            </a:endParaRPr>
          </a:p>
          <a:p>
            <a:pPr marL="357188" indent="-357188">
              <a:spcBef>
                <a:spcPts val="600"/>
              </a:spcBef>
              <a:spcAft>
                <a:spcPts val="600"/>
              </a:spcAft>
              <a:buClr>
                <a:srgbClr val="0033CC"/>
              </a:buClr>
              <a:buFont typeface="Wingdings 2" pitchFamily="-105" charset="2"/>
              <a:buChar char=""/>
            </a:pPr>
            <a:r>
              <a:rPr lang="en-GB" sz="2200" b="1" dirty="0" smtClean="0">
                <a:latin typeface="Calibri" pitchFamily="34" charset="0"/>
              </a:rPr>
              <a:t>Coastal State encroachment on traditional freedoms under UNCLOS to lay, maintain and repair international cables</a:t>
            </a:r>
          </a:p>
          <a:p>
            <a:pPr marL="357188" indent="-357188">
              <a:spcBef>
                <a:spcPts val="600"/>
              </a:spcBef>
              <a:spcAft>
                <a:spcPts val="600"/>
              </a:spcAft>
              <a:buClr>
                <a:srgbClr val="0033CC"/>
              </a:buClr>
              <a:buFont typeface="Wingdings 2" pitchFamily="-105" charset="2"/>
              <a:buChar char=""/>
            </a:pPr>
            <a:r>
              <a:rPr lang="en-GB" sz="2200" b="1" dirty="0" smtClean="0">
                <a:latin typeface="Calibri" pitchFamily="34" charset="0"/>
              </a:rPr>
              <a:t>Resolution </a:t>
            </a:r>
            <a:r>
              <a:rPr lang="en-GB" sz="2200" b="1" dirty="0">
                <a:latin typeface="Calibri" pitchFamily="34" charset="0"/>
              </a:rPr>
              <a:t>of Continental Shelf boundaries under </a:t>
            </a:r>
            <a:r>
              <a:rPr lang="en-GB" sz="2200" b="1" dirty="0" smtClean="0">
                <a:latin typeface="Calibri" pitchFamily="34" charset="0"/>
              </a:rPr>
              <a:t>UNCLOS</a:t>
            </a:r>
            <a:endParaRPr lang="en-GB" sz="2200" b="1" dirty="0">
              <a:latin typeface="Calibri" pitchFamily="34" charset="0"/>
            </a:endParaRPr>
          </a:p>
          <a:p>
            <a:pPr marL="357188" indent="-357188">
              <a:spcBef>
                <a:spcPts val="600"/>
              </a:spcBef>
              <a:spcAft>
                <a:spcPts val="600"/>
              </a:spcAft>
              <a:buClr>
                <a:srgbClr val="0033CC"/>
              </a:buClr>
              <a:buFont typeface="Wingdings 2" pitchFamily="-105" charset="2"/>
              <a:buChar char=""/>
            </a:pPr>
            <a:r>
              <a:rPr lang="en-GB" sz="2200" b="1" dirty="0" smtClean="0">
                <a:latin typeface="Calibri" pitchFamily="34" charset="0"/>
              </a:rPr>
              <a:t>Lack </a:t>
            </a:r>
            <a:r>
              <a:rPr lang="en-GB" sz="2200" b="1" dirty="0">
                <a:latin typeface="Calibri" pitchFamily="34" charset="0"/>
              </a:rPr>
              <a:t>of </a:t>
            </a:r>
            <a:r>
              <a:rPr lang="en-GB" sz="2200" b="1" dirty="0" smtClean="0">
                <a:latin typeface="Calibri" pitchFamily="34" charset="0"/>
              </a:rPr>
              <a:t>national </a:t>
            </a:r>
            <a:r>
              <a:rPr lang="en-GB" sz="2200" b="1" dirty="0">
                <a:latin typeface="Calibri" pitchFamily="34" charset="0"/>
              </a:rPr>
              <a:t>legislation to implement UNCLOS obligations to protect international cable infrastructure beyond territorial </a:t>
            </a:r>
            <a:r>
              <a:rPr lang="en-GB" sz="2200" b="1" dirty="0" smtClean="0">
                <a:latin typeface="Calibri" pitchFamily="34" charset="0"/>
              </a:rPr>
              <a:t>waters</a:t>
            </a:r>
            <a:endParaRPr lang="en-GB" sz="2200" b="1" dirty="0">
              <a:latin typeface="Calibri" pitchFamily="34" charset="0"/>
            </a:endParaRPr>
          </a:p>
          <a:p>
            <a:pPr marL="357188" indent="-357188">
              <a:spcBef>
                <a:spcPts val="600"/>
              </a:spcBef>
              <a:spcAft>
                <a:spcPts val="600"/>
              </a:spcAft>
              <a:buClr>
                <a:srgbClr val="0033CC"/>
              </a:buClr>
              <a:buFont typeface="Wingdings 2" pitchFamily="-105" charset="2"/>
              <a:buChar char=""/>
            </a:pPr>
            <a:r>
              <a:rPr lang="en-GB" sz="2200" b="1" dirty="0" smtClean="0">
                <a:latin typeface="Calibri" pitchFamily="34" charset="0"/>
              </a:rPr>
              <a:t>Restrictions </a:t>
            </a:r>
            <a:r>
              <a:rPr lang="en-GB" sz="2200" b="1" dirty="0">
                <a:latin typeface="Calibri" pitchFamily="34" charset="0"/>
              </a:rPr>
              <a:t>on international </a:t>
            </a:r>
            <a:r>
              <a:rPr lang="en-GB" sz="2200" b="1" dirty="0" smtClean="0">
                <a:latin typeface="Calibri" pitchFamily="34" charset="0"/>
              </a:rPr>
              <a:t>cables that are imposed without any scientific </a:t>
            </a:r>
            <a:r>
              <a:rPr lang="en-GB" sz="2200" b="1" dirty="0">
                <a:latin typeface="Calibri" pitchFamily="34" charset="0"/>
              </a:rPr>
              <a:t>basis to appease local constituencies, </a:t>
            </a:r>
            <a:r>
              <a:rPr lang="en-GB" sz="2200" b="1" dirty="0" smtClean="0">
                <a:latin typeface="Calibri" pitchFamily="34" charset="0"/>
              </a:rPr>
              <a:t>some of which </a:t>
            </a:r>
            <a:r>
              <a:rPr lang="en-GB" sz="2200" b="1" dirty="0">
                <a:latin typeface="Calibri" pitchFamily="34" charset="0"/>
              </a:rPr>
              <a:t>regard </a:t>
            </a:r>
            <a:r>
              <a:rPr lang="en-GB" sz="2200" b="1" dirty="0" smtClean="0">
                <a:latin typeface="Calibri" pitchFamily="34" charset="0"/>
              </a:rPr>
              <a:t>submarine cables </a:t>
            </a:r>
            <a:r>
              <a:rPr lang="en-GB" sz="2200" b="1" dirty="0">
                <a:latin typeface="Calibri" pitchFamily="34" charset="0"/>
              </a:rPr>
              <a:t>as an alternative revenue </a:t>
            </a:r>
            <a:r>
              <a:rPr lang="en-GB" sz="2200" b="1" dirty="0" smtClean="0">
                <a:latin typeface="Calibri" pitchFamily="34" charset="0"/>
              </a:rPr>
              <a:t>source</a:t>
            </a:r>
          </a:p>
        </p:txBody>
      </p:sp>
      <p:sp>
        <p:nvSpPr>
          <p:cNvPr id="4" name="Rectangle 3"/>
          <p:cNvSpPr/>
          <p:nvPr/>
        </p:nvSpPr>
        <p:spPr>
          <a:xfrm>
            <a:off x="971315" y="126762"/>
            <a:ext cx="5484835" cy="707886"/>
          </a:xfrm>
          <a:prstGeom prst="rect">
            <a:avLst/>
          </a:prstGeom>
        </p:spPr>
        <p:txBody>
          <a:bodyPr wrap="none">
            <a:spAutoFit/>
          </a:bodyPr>
          <a:lstStyle/>
          <a:p>
            <a:pPr algn="ctr"/>
            <a:r>
              <a:rPr lang="en-US" sz="4000" b="1" dirty="0" smtClean="0">
                <a:solidFill>
                  <a:schemeClr val="bg1"/>
                </a:solidFill>
                <a:latin typeface="Calibri" pitchFamily="34" charset="0"/>
              </a:rPr>
              <a:t>Cables </a:t>
            </a:r>
            <a:r>
              <a:rPr lang="en-US" sz="4000" b="1" dirty="0">
                <a:solidFill>
                  <a:schemeClr val="bg1"/>
                </a:solidFill>
                <a:latin typeface="Calibri" pitchFamily="34" charset="0"/>
              </a:rPr>
              <a:t>and</a:t>
            </a:r>
            <a:r>
              <a:rPr lang="en-US" sz="4000" b="1" dirty="0" smtClean="0">
                <a:solidFill>
                  <a:schemeClr val="bg1"/>
                </a:solidFill>
                <a:latin typeface="Calibri" pitchFamily="34" charset="0"/>
              </a:rPr>
              <a:t> the Future - 3</a:t>
            </a:r>
            <a:endParaRPr lang="en-US" sz="4000" b="1" dirty="0">
              <a:solidFill>
                <a:schemeClr val="bg1"/>
              </a:solidFill>
              <a:latin typeface="Calibri" pitchFamily="34" charset="0"/>
            </a:endParaRPr>
          </a:p>
        </p:txBody>
      </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ext Box 2"/>
          <p:cNvSpPr txBox="1">
            <a:spLocks noChangeArrowheads="1"/>
          </p:cNvSpPr>
          <p:nvPr/>
        </p:nvSpPr>
        <p:spPr bwMode="auto">
          <a:xfrm>
            <a:off x="0" y="116632"/>
            <a:ext cx="8229600" cy="707886"/>
          </a:xfrm>
          <a:prstGeom prst="rect">
            <a:avLst/>
          </a:prstGeom>
          <a:noFill/>
          <a:ln w="9525">
            <a:noFill/>
            <a:miter lim="800000"/>
            <a:headEnd/>
            <a:tailEnd/>
          </a:ln>
        </p:spPr>
        <p:txBody>
          <a:bodyPr>
            <a:spAutoFit/>
          </a:bodyPr>
          <a:lstStyle/>
          <a:p>
            <a:pPr algn="ctr"/>
            <a:r>
              <a:rPr lang="en-US" sz="4000" b="1" dirty="0" smtClean="0">
                <a:solidFill>
                  <a:schemeClr val="bg1"/>
                </a:solidFill>
                <a:latin typeface="Calibri" pitchFamily="34" charset="0"/>
              </a:rPr>
              <a:t>More Information</a:t>
            </a:r>
            <a:endParaRPr lang="en-US" sz="4000" b="1" dirty="0">
              <a:solidFill>
                <a:schemeClr val="bg1"/>
              </a:solidFill>
              <a:latin typeface="Calibri" pitchFamily="34" charset="0"/>
            </a:endParaRPr>
          </a:p>
        </p:txBody>
      </p:sp>
      <p:pic>
        <p:nvPicPr>
          <p:cNvPr id="49155" name="Picture 2" descr="UNEP_ICPC_cover.jpg"/>
          <p:cNvPicPr>
            <a:picLocks noChangeAspect="1"/>
          </p:cNvPicPr>
          <p:nvPr/>
        </p:nvPicPr>
        <p:blipFill>
          <a:blip r:embed="rId3" cstate="email">
            <a:lum contrast="10000"/>
            <a:extLst>
              <a:ext uri="{28A0092B-C50C-407E-A947-70E740481C1C}">
                <a14:useLocalDpi xmlns:a14="http://schemas.microsoft.com/office/drawing/2010/main" xmlns=""/>
              </a:ext>
            </a:extLst>
          </a:blip>
          <a:srcRect/>
          <a:stretch>
            <a:fillRect/>
          </a:stretch>
        </p:blipFill>
        <p:spPr bwMode="auto">
          <a:xfrm>
            <a:off x="5231112" y="1215677"/>
            <a:ext cx="3768691" cy="5242595"/>
          </a:xfrm>
          <a:prstGeom prst="rect">
            <a:avLst/>
          </a:prstGeom>
          <a:noFill/>
          <a:ln w="25400">
            <a:solidFill>
              <a:schemeClr val="tx1"/>
            </a:solidFill>
            <a:miter lim="800000"/>
            <a:headEnd/>
            <a:tailEnd/>
          </a:ln>
        </p:spPr>
      </p:pic>
      <p:sp>
        <p:nvSpPr>
          <p:cNvPr id="5" name="TextBox 4"/>
          <p:cNvSpPr txBox="1">
            <a:spLocks noChangeArrowheads="1"/>
          </p:cNvSpPr>
          <p:nvPr/>
        </p:nvSpPr>
        <p:spPr bwMode="auto">
          <a:xfrm>
            <a:off x="179512" y="1722875"/>
            <a:ext cx="5051600" cy="4031873"/>
          </a:xfrm>
          <a:prstGeom prst="rect">
            <a:avLst/>
          </a:prstGeom>
          <a:noFill/>
          <a:ln w="9525">
            <a:noFill/>
            <a:miter lim="800000"/>
            <a:headEnd/>
            <a:tailEnd/>
          </a:ln>
        </p:spPr>
        <p:txBody>
          <a:bodyPr wrap="square">
            <a:spAutoFit/>
          </a:bodyPr>
          <a:lstStyle/>
          <a:p>
            <a:endParaRPr lang="en-NZ" sz="1400" b="1" dirty="0">
              <a:latin typeface="Calibri" pitchFamily="-105" charset="0"/>
              <a:cs typeface="Calibri" pitchFamily="-105" charset="0"/>
              <a:hlinkClick r:id="rId4"/>
            </a:endParaRPr>
          </a:p>
          <a:p>
            <a:r>
              <a:rPr lang="en-GB" sz="2000" b="1" dirty="0" smtClean="0">
                <a:latin typeface="Calibri" pitchFamily="-105" charset="0"/>
                <a:cs typeface="Calibri" pitchFamily="-105" charset="0"/>
              </a:rPr>
              <a:t>This booklet was prepared </a:t>
            </a:r>
            <a:r>
              <a:rPr lang="en-GB" sz="2000" b="1" dirty="0">
                <a:latin typeface="Calibri" pitchFamily="-105" charset="0"/>
                <a:cs typeface="Calibri" pitchFamily="-105" charset="0"/>
              </a:rPr>
              <a:t>in collaboration with UNEP (United Nations Environmental </a:t>
            </a:r>
            <a:r>
              <a:rPr lang="en-GB" sz="2000" b="1" dirty="0" smtClean="0">
                <a:latin typeface="Calibri" pitchFamily="-105" charset="0"/>
                <a:cs typeface="Calibri" pitchFamily="-105" charset="0"/>
              </a:rPr>
              <a:t>Programme) and was </a:t>
            </a:r>
            <a:r>
              <a:rPr lang="en-GB" sz="2000" b="1" dirty="0">
                <a:latin typeface="Calibri" pitchFamily="-105" charset="0"/>
                <a:cs typeface="Calibri" pitchFamily="-105" charset="0"/>
              </a:rPr>
              <a:t>published in </a:t>
            </a:r>
            <a:r>
              <a:rPr lang="en-GB" sz="2000" b="1" dirty="0" smtClean="0">
                <a:latin typeface="Calibri" pitchFamily="-105" charset="0"/>
                <a:cs typeface="Calibri" pitchFamily="-105" charset="0"/>
              </a:rPr>
              <a:t>2009. </a:t>
            </a:r>
          </a:p>
          <a:p>
            <a:endParaRPr lang="en-GB" sz="2000" b="1" dirty="0">
              <a:latin typeface="Calibri" pitchFamily="-105" charset="0"/>
              <a:cs typeface="Calibri" pitchFamily="-105" charset="0"/>
            </a:endParaRPr>
          </a:p>
          <a:p>
            <a:r>
              <a:rPr lang="en-GB" sz="2000" b="1" dirty="0" smtClean="0">
                <a:latin typeface="Calibri" pitchFamily="-105" charset="0"/>
                <a:cs typeface="Calibri" pitchFamily="-105" charset="0"/>
              </a:rPr>
              <a:t>It provides </a:t>
            </a:r>
            <a:r>
              <a:rPr lang="en-GB" sz="2000" b="1" dirty="0">
                <a:latin typeface="Calibri" pitchFamily="-105" charset="0"/>
                <a:cs typeface="Calibri" pitchFamily="-105" charset="0"/>
              </a:rPr>
              <a:t>an objective, factual description of the submarine cable industry and the interaction of submarine </a:t>
            </a:r>
            <a:r>
              <a:rPr lang="en-GB" sz="2000" b="1" dirty="0" smtClean="0">
                <a:latin typeface="Calibri" pitchFamily="-105" charset="0"/>
                <a:cs typeface="Calibri" pitchFamily="-105" charset="0"/>
              </a:rPr>
              <a:t>cables with </a:t>
            </a:r>
            <a:r>
              <a:rPr lang="en-GB" sz="2000" b="1" dirty="0">
                <a:latin typeface="Calibri" pitchFamily="-105" charset="0"/>
                <a:cs typeface="Calibri" pitchFamily="-105" charset="0"/>
              </a:rPr>
              <a:t>the marine </a:t>
            </a:r>
            <a:r>
              <a:rPr lang="en-GB" sz="2000" b="1" dirty="0" smtClean="0">
                <a:latin typeface="Calibri" pitchFamily="-105" charset="0"/>
                <a:cs typeface="Calibri" pitchFamily="-105" charset="0"/>
              </a:rPr>
              <a:t>environment.</a:t>
            </a:r>
            <a:endParaRPr lang="en-NZ" sz="2000" b="1" dirty="0">
              <a:latin typeface="Calibri" pitchFamily="-105" charset="0"/>
              <a:cs typeface="Calibri" pitchFamily="-105" charset="0"/>
            </a:endParaRPr>
          </a:p>
          <a:p>
            <a:endParaRPr lang="en-NZ" sz="2000" b="1" dirty="0" smtClean="0">
              <a:latin typeface="Calibri" pitchFamily="-105" charset="0"/>
              <a:cs typeface="Calibri" pitchFamily="-105" charset="0"/>
            </a:endParaRPr>
          </a:p>
          <a:p>
            <a:r>
              <a:rPr lang="en-NZ" sz="2000" b="1" dirty="0" smtClean="0">
                <a:latin typeface="Calibri" pitchFamily="-105" charset="0"/>
                <a:cs typeface="Calibri" pitchFamily="-105" charset="0"/>
              </a:rPr>
              <a:t>A copy can be downloaded by clicking </a:t>
            </a:r>
            <a:r>
              <a:rPr lang="en-NZ" sz="2000" b="1" dirty="0" smtClean="0">
                <a:latin typeface="Calibri" pitchFamily="-105" charset="0"/>
                <a:cs typeface="Calibri" pitchFamily="-105" charset="0"/>
                <a:hlinkClick r:id="rId5"/>
              </a:rPr>
              <a:t>here</a:t>
            </a:r>
            <a:endParaRPr lang="en-NZ" sz="2000" b="1" dirty="0">
              <a:latin typeface="Calibri" pitchFamily="-105" charset="0"/>
              <a:cs typeface="Calibri" pitchFamily="-105" charset="0"/>
              <a:hlinkClick r:id="rId4"/>
            </a:endParaRPr>
          </a:p>
          <a:p>
            <a:endParaRPr lang="en-NZ" sz="1400" b="1" dirty="0">
              <a:latin typeface="Calibri" pitchFamily="-105" charset="0"/>
              <a:cs typeface="Calibri" pitchFamily="-105" charset="0"/>
            </a:endParaRPr>
          </a:p>
          <a:p>
            <a:endParaRPr lang="en-NZ" sz="1400" b="1" dirty="0">
              <a:latin typeface="Calibri" pitchFamily="-105" charset="0"/>
              <a:cs typeface="Calibri" pitchFamily="-105" charset="0"/>
            </a:endParaRPr>
          </a:p>
          <a:p>
            <a:endParaRPr lang="en-NZ" sz="1400" b="1" dirty="0">
              <a:latin typeface="Calibri" pitchFamily="-105" charset="0"/>
              <a:cs typeface="Calibri" pitchFamily="-105" charset="0"/>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ext Box 2"/>
          <p:cNvSpPr txBox="1">
            <a:spLocks noChangeArrowheads="1"/>
          </p:cNvSpPr>
          <p:nvPr/>
        </p:nvSpPr>
        <p:spPr bwMode="auto">
          <a:xfrm>
            <a:off x="251520" y="1268760"/>
            <a:ext cx="8712968" cy="4955203"/>
          </a:xfrm>
          <a:prstGeom prst="rect">
            <a:avLst/>
          </a:prstGeom>
          <a:noFill/>
          <a:ln w="9525">
            <a:noFill/>
            <a:miter lim="800000"/>
            <a:headEnd/>
            <a:tailEnd/>
          </a:ln>
        </p:spPr>
        <p:txBody>
          <a:bodyPr wrap="square">
            <a:spAutoFit/>
          </a:bodyPr>
          <a:lstStyle/>
          <a:p>
            <a:pPr>
              <a:spcBef>
                <a:spcPts val="600"/>
              </a:spcBef>
              <a:spcAft>
                <a:spcPts val="600"/>
              </a:spcAft>
              <a:buClr>
                <a:srgbClr val="000099"/>
              </a:buClr>
            </a:pPr>
            <a:endParaRPr lang="en-GB" sz="1000" b="1" dirty="0" smtClean="0">
              <a:latin typeface="Calibri" pitchFamily="-105" charset="0"/>
              <a:cs typeface="Calibri" pitchFamily="-105" charset="0"/>
            </a:endParaRPr>
          </a:p>
          <a:p>
            <a:pPr marL="357188" indent="-357188">
              <a:spcBef>
                <a:spcPts val="600"/>
              </a:spcBef>
              <a:spcAft>
                <a:spcPts val="600"/>
              </a:spcAft>
              <a:buClr>
                <a:srgbClr val="000099"/>
              </a:buClr>
              <a:buFont typeface="Wingdings 2" pitchFamily="18" charset="2"/>
              <a:buChar char=""/>
            </a:pPr>
            <a:r>
              <a:rPr lang="en-GB" sz="2000" b="1" dirty="0" smtClean="0">
                <a:latin typeface="Calibri" pitchFamily="-105" charset="0"/>
                <a:cs typeface="Calibri" pitchFamily="-105" charset="0"/>
              </a:rPr>
              <a:t> </a:t>
            </a:r>
            <a:r>
              <a:rPr lang="en-GB" sz="2000" b="1" dirty="0" smtClean="0">
                <a:solidFill>
                  <a:srgbClr val="000099"/>
                </a:solidFill>
                <a:latin typeface="Calibri" pitchFamily="-105" charset="0"/>
              </a:rPr>
              <a:t>Armour:</a:t>
            </a:r>
            <a:r>
              <a:rPr lang="en-GB" sz="2000" b="1" dirty="0" smtClean="0">
                <a:solidFill>
                  <a:srgbClr val="000099"/>
                </a:solidFill>
              </a:rPr>
              <a:t> </a:t>
            </a:r>
            <a:r>
              <a:rPr lang="en-GB" sz="2000" b="1" dirty="0" smtClean="0">
                <a:latin typeface="Calibri" pitchFamily="-105" charset="0"/>
                <a:cs typeface="Calibri" pitchFamily="-105" charset="0"/>
              </a:rPr>
              <a:t>steel wires placed around cable for strength </a:t>
            </a:r>
            <a:r>
              <a:rPr lang="en-GB" sz="2000" b="1" dirty="0" smtClean="0">
                <a:latin typeface="Calibri" pitchFamily="34" charset="0"/>
              </a:rPr>
              <a:t>and</a:t>
            </a:r>
            <a:r>
              <a:rPr lang="en-GB" sz="2000" b="1" dirty="0" smtClean="0">
                <a:latin typeface="Calibri" pitchFamily="-105" charset="0"/>
                <a:cs typeface="Calibri" pitchFamily="-105" charset="0"/>
              </a:rPr>
              <a:t> protection</a:t>
            </a:r>
          </a:p>
          <a:p>
            <a:pPr marL="357188" indent="-357188">
              <a:spcBef>
                <a:spcPts val="600"/>
              </a:spcBef>
              <a:spcAft>
                <a:spcPts val="600"/>
              </a:spcAft>
              <a:buClr>
                <a:srgbClr val="000099"/>
              </a:buClr>
              <a:buFont typeface="Wingdings 2" pitchFamily="18" charset="2"/>
              <a:buChar char=""/>
            </a:pPr>
            <a:r>
              <a:rPr lang="en-GB" sz="2000" b="1" dirty="0" smtClean="0">
                <a:solidFill>
                  <a:srgbClr val="000099"/>
                </a:solidFill>
                <a:latin typeface="Calibri" pitchFamily="-105" charset="0"/>
                <a:cs typeface="Calibri" pitchFamily="-105" charset="0"/>
              </a:rPr>
              <a:t>Coaxial cable: </a:t>
            </a:r>
            <a:r>
              <a:rPr lang="en-GB" b="1" dirty="0" smtClean="0">
                <a:latin typeface="Calibri" pitchFamily="-105" charset="0"/>
                <a:cs typeface="Calibri" pitchFamily="-105" charset="0"/>
              </a:rPr>
              <a:t>two concentric conductors separated by an insulator; enabled telephone calls over long distances using analogue technology</a:t>
            </a:r>
          </a:p>
          <a:p>
            <a:pPr marL="357188" indent="-357188">
              <a:spcBef>
                <a:spcPts val="600"/>
              </a:spcBef>
              <a:spcAft>
                <a:spcPts val="600"/>
              </a:spcAft>
              <a:buClr>
                <a:srgbClr val="000099"/>
              </a:buClr>
              <a:buFont typeface="Wingdings 2" pitchFamily="18" charset="2"/>
              <a:buChar char=""/>
            </a:pPr>
            <a:r>
              <a:rPr lang="en-GB" sz="2000" b="1" dirty="0" smtClean="0">
                <a:solidFill>
                  <a:srgbClr val="000099"/>
                </a:solidFill>
                <a:latin typeface="Calibri" pitchFamily="-105" charset="0"/>
                <a:cs typeface="Calibri" pitchFamily="-105" charset="0"/>
              </a:rPr>
              <a:t>Fibre-optic cable: </a:t>
            </a:r>
            <a:r>
              <a:rPr lang="en-GB" b="1" dirty="0" smtClean="0">
                <a:latin typeface="Calibri" pitchFamily="-105" charset="0"/>
                <a:cs typeface="Calibri" pitchFamily="-105" charset="0"/>
              </a:rPr>
              <a:t>Optical fibres encased in protective tube that is also a power conductor for repeaters. Enables telephone, video </a:t>
            </a:r>
            <a:r>
              <a:rPr lang="en-GB" b="1" dirty="0" smtClean="0">
                <a:latin typeface="Calibri" pitchFamily="34" charset="0"/>
              </a:rPr>
              <a:t>and</a:t>
            </a:r>
            <a:r>
              <a:rPr lang="en-GB" b="1" dirty="0" smtClean="0">
                <a:latin typeface="Calibri" pitchFamily="-105" charset="0"/>
                <a:cs typeface="Calibri" pitchFamily="-105" charset="0"/>
              </a:rPr>
              <a:t> data communications over long distances using light; has much greater capacity, reliability </a:t>
            </a:r>
            <a:r>
              <a:rPr lang="en-GB" b="1" dirty="0" smtClean="0">
                <a:latin typeface="Calibri" pitchFamily="34" charset="0"/>
              </a:rPr>
              <a:t>and</a:t>
            </a:r>
            <a:r>
              <a:rPr lang="en-GB" b="1" dirty="0" smtClean="0">
                <a:latin typeface="Calibri" pitchFamily="-105" charset="0"/>
                <a:cs typeface="Calibri" pitchFamily="-105" charset="0"/>
              </a:rPr>
              <a:t> signal quality</a:t>
            </a:r>
          </a:p>
          <a:p>
            <a:pPr marL="357188" indent="-357188">
              <a:spcBef>
                <a:spcPts val="600"/>
              </a:spcBef>
              <a:spcAft>
                <a:spcPts val="600"/>
              </a:spcAft>
              <a:buClr>
                <a:srgbClr val="000099"/>
              </a:buClr>
              <a:buFont typeface="Wingdings 2" pitchFamily="18" charset="2"/>
              <a:buChar char=""/>
            </a:pPr>
            <a:r>
              <a:rPr lang="en-GB" sz="2000" b="1" dirty="0" smtClean="0">
                <a:solidFill>
                  <a:srgbClr val="000099"/>
                </a:solidFill>
                <a:latin typeface="Calibri" pitchFamily="-105" charset="0"/>
                <a:cs typeface="Calibri" pitchFamily="-105" charset="0"/>
              </a:rPr>
              <a:t>Repeater: </a:t>
            </a:r>
            <a:r>
              <a:rPr lang="en-GB" b="1" dirty="0" smtClean="0">
                <a:latin typeface="Calibri" pitchFamily="-105" charset="0"/>
                <a:cs typeface="Calibri" pitchFamily="-105" charset="0"/>
              </a:rPr>
              <a:t>Submersible housing containing equipment that is needed to boost the signal at regular intervals on long submarine cable systems; powered from the cable terminal</a:t>
            </a:r>
          </a:p>
          <a:p>
            <a:pPr marL="357188" indent="-357188">
              <a:spcBef>
                <a:spcPts val="600"/>
              </a:spcBef>
              <a:spcAft>
                <a:spcPts val="600"/>
              </a:spcAft>
              <a:buClr>
                <a:srgbClr val="000099"/>
              </a:buClr>
              <a:buFont typeface="Wingdings 2" pitchFamily="18" charset="2"/>
              <a:buChar char=""/>
            </a:pPr>
            <a:r>
              <a:rPr lang="en-GB" sz="2000" b="1" dirty="0" smtClean="0">
                <a:solidFill>
                  <a:srgbClr val="000099"/>
                </a:solidFill>
                <a:latin typeface="Calibri" pitchFamily="-105" charset="0"/>
                <a:cs typeface="Calibri" pitchFamily="-105" charset="0"/>
              </a:rPr>
              <a:t>ROV: </a:t>
            </a:r>
            <a:r>
              <a:rPr lang="en-GB" b="1" dirty="0" smtClean="0">
                <a:latin typeface="Calibri" pitchFamily="-105" charset="0"/>
                <a:cs typeface="Calibri" pitchFamily="-105" charset="0"/>
              </a:rPr>
              <a:t>Remotely Operated Vehicle – a submersible tool that works on the seabed to inspect, bury or recover the cable</a:t>
            </a:r>
            <a:endParaRPr lang="en-GB" sz="2000" b="1" dirty="0" smtClean="0">
              <a:solidFill>
                <a:srgbClr val="000099"/>
              </a:solidFill>
              <a:latin typeface="Calibri" pitchFamily="-105" charset="0"/>
              <a:cs typeface="Calibri" pitchFamily="-105" charset="0"/>
            </a:endParaRPr>
          </a:p>
          <a:p>
            <a:pPr marL="357188" indent="-357188">
              <a:spcBef>
                <a:spcPts val="600"/>
              </a:spcBef>
              <a:spcAft>
                <a:spcPts val="600"/>
              </a:spcAft>
              <a:buClr>
                <a:srgbClr val="000099"/>
              </a:buClr>
              <a:buFont typeface="Wingdings 2" pitchFamily="18" charset="2"/>
              <a:buChar char=""/>
            </a:pPr>
            <a:r>
              <a:rPr lang="en-GB" sz="2000" b="1" dirty="0" smtClean="0">
                <a:solidFill>
                  <a:srgbClr val="000099"/>
                </a:solidFill>
                <a:latin typeface="Calibri" pitchFamily="-105" charset="0"/>
                <a:cs typeface="Calibri" pitchFamily="-105" charset="0"/>
              </a:rPr>
              <a:t>Telegraph cable: </a:t>
            </a:r>
            <a:r>
              <a:rPr lang="en-GB" b="1" dirty="0" smtClean="0">
                <a:latin typeface="Calibri" pitchFamily="-105" charset="0"/>
                <a:cs typeface="Calibri" pitchFamily="-105" charset="0"/>
              </a:rPr>
              <a:t>Copper wires insulated with gutta-percha, wrapped in India rubber and steel wire</a:t>
            </a:r>
          </a:p>
        </p:txBody>
      </p:sp>
      <p:sp>
        <p:nvSpPr>
          <p:cNvPr id="4" name="TextBox 3"/>
          <p:cNvSpPr txBox="1"/>
          <p:nvPr/>
        </p:nvSpPr>
        <p:spPr>
          <a:xfrm>
            <a:off x="2987824" y="116632"/>
            <a:ext cx="2006318" cy="707886"/>
          </a:xfrm>
          <a:prstGeom prst="rect">
            <a:avLst/>
          </a:prstGeom>
          <a:noFill/>
        </p:spPr>
        <p:txBody>
          <a:bodyPr wrap="none" rtlCol="0">
            <a:spAutoFit/>
          </a:bodyPr>
          <a:lstStyle/>
          <a:p>
            <a:r>
              <a:rPr lang="en-NZ" sz="4000" b="1" dirty="0" smtClean="0">
                <a:solidFill>
                  <a:schemeClr val="bg1"/>
                </a:solidFill>
              </a:rPr>
              <a:t>Glossary</a:t>
            </a:r>
            <a:endParaRPr lang="en-NZ" sz="4000" b="1" dirty="0">
              <a:solidFill>
                <a:schemeClr val="bg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179512" y="1340768"/>
            <a:ext cx="8839200" cy="4832092"/>
          </a:xfrm>
          <a:prstGeom prst="rect">
            <a:avLst/>
          </a:prstGeom>
          <a:noFill/>
          <a:ln w="9525">
            <a:noFill/>
            <a:miter lim="800000"/>
            <a:headEnd/>
            <a:tailEnd/>
          </a:ln>
        </p:spPr>
        <p:txBody>
          <a:bodyPr>
            <a:spAutoFit/>
          </a:bodyPr>
          <a:lstStyle/>
          <a:p>
            <a:pPr algn="just">
              <a:spcBef>
                <a:spcPts val="600"/>
              </a:spcBef>
              <a:spcAft>
                <a:spcPts val="600"/>
              </a:spcAft>
            </a:pPr>
            <a:r>
              <a:rPr lang="en-GB" sz="2400" b="1" dirty="0" smtClean="0">
                <a:solidFill>
                  <a:srgbClr val="000099"/>
                </a:solidFill>
                <a:latin typeface="Calibri" pitchFamily="34" charset="0"/>
              </a:rPr>
              <a:t>Early Cable Systems:</a:t>
            </a:r>
            <a:endParaRPr lang="en-GB" sz="2400" b="1" dirty="0" smtClean="0">
              <a:solidFill>
                <a:srgbClr val="0033CC"/>
              </a:solidFill>
              <a:latin typeface="Calibri" pitchFamily="34" charset="0"/>
            </a:endParaRPr>
          </a:p>
          <a:p>
            <a:pPr marL="357188" indent="-357188">
              <a:spcBef>
                <a:spcPts val="600"/>
              </a:spcBef>
              <a:spcAft>
                <a:spcPts val="600"/>
              </a:spcAft>
              <a:buClr>
                <a:srgbClr val="0033CC"/>
              </a:buClr>
              <a:buFont typeface="Wingdings 2" pitchFamily="-105" charset="2"/>
              <a:buChar char=""/>
            </a:pPr>
            <a:r>
              <a:rPr lang="en-GB" sz="2000" b="1" dirty="0" smtClean="0">
                <a:latin typeface="Calibri" pitchFamily="34" charset="0"/>
              </a:rPr>
              <a:t>1866: 1</a:t>
            </a:r>
            <a:r>
              <a:rPr lang="en-GB" sz="2000" b="1" baseline="30000" dirty="0" smtClean="0">
                <a:latin typeface="Calibri" pitchFamily="34" charset="0"/>
              </a:rPr>
              <a:t>st</a:t>
            </a:r>
            <a:r>
              <a:rPr lang="en-GB" sz="2000" b="1" dirty="0" smtClean="0">
                <a:latin typeface="Calibri" pitchFamily="34" charset="0"/>
              </a:rPr>
              <a:t> transatlantic cable carried telegraph messages at seven words a minute and cost £20 for 20 words</a:t>
            </a:r>
          </a:p>
          <a:p>
            <a:pPr marL="357188" indent="-357188">
              <a:spcBef>
                <a:spcPts val="600"/>
              </a:spcBef>
              <a:spcAft>
                <a:spcPts val="600"/>
              </a:spcAft>
              <a:buClr>
                <a:srgbClr val="0033CC"/>
              </a:buClr>
              <a:buFont typeface="Wingdings 2" pitchFamily="-105" charset="2"/>
              <a:buChar char=""/>
            </a:pPr>
            <a:r>
              <a:rPr lang="en-GB" sz="2000" b="1" dirty="0" smtClean="0">
                <a:latin typeface="Calibri" pitchFamily="34" charset="0"/>
              </a:rPr>
              <a:t>1948: Telegram cost reduced to 4 pence a word for transmission across the Atlantic</a:t>
            </a:r>
          </a:p>
          <a:p>
            <a:pPr marL="357188" indent="-357188">
              <a:spcBef>
                <a:spcPts val="600"/>
              </a:spcBef>
              <a:spcAft>
                <a:spcPts val="600"/>
              </a:spcAft>
              <a:buClr>
                <a:srgbClr val="0033CC"/>
              </a:buClr>
              <a:buFont typeface="Wingdings 2" pitchFamily="-105" charset="2"/>
              <a:buChar char=""/>
            </a:pPr>
            <a:r>
              <a:rPr lang="en-GB" sz="2000" b="1" dirty="0" smtClean="0">
                <a:latin typeface="Calibri" pitchFamily="34" charset="0"/>
              </a:rPr>
              <a:t>1956: 1</a:t>
            </a:r>
            <a:r>
              <a:rPr lang="en-GB" sz="2000" b="1" baseline="30000" dirty="0" smtClean="0">
                <a:latin typeface="Calibri" pitchFamily="34" charset="0"/>
              </a:rPr>
              <a:t>st</a:t>
            </a:r>
            <a:r>
              <a:rPr lang="en-GB" sz="2000" b="1" dirty="0" smtClean="0">
                <a:latin typeface="Calibri" pitchFamily="34" charset="0"/>
              </a:rPr>
              <a:t> transatlantic telephone cable (TAT-1) initially had capacity of 36 telephone calls at a time. Each call cost US$12 for the first 3 minutes</a:t>
            </a:r>
            <a:endParaRPr lang="en-GB" sz="2000" b="1" dirty="0" smtClean="0">
              <a:solidFill>
                <a:srgbClr val="0033CC"/>
              </a:solidFill>
              <a:latin typeface="Calibri" pitchFamily="34" charset="0"/>
            </a:endParaRPr>
          </a:p>
          <a:p>
            <a:pPr marL="357188" indent="-357188" algn="just">
              <a:spcBef>
                <a:spcPts val="600"/>
              </a:spcBef>
              <a:spcAft>
                <a:spcPts val="600"/>
              </a:spcAft>
              <a:buClr>
                <a:srgbClr val="0033CC"/>
              </a:buClr>
              <a:buFont typeface="Wingdings 2" pitchFamily="-105" charset="2"/>
              <a:buNone/>
            </a:pPr>
            <a:r>
              <a:rPr lang="en-GB" sz="2400" b="1" dirty="0" smtClean="0">
                <a:solidFill>
                  <a:srgbClr val="000099"/>
                </a:solidFill>
                <a:latin typeface="Calibri" pitchFamily="34" charset="0"/>
              </a:rPr>
              <a:t>Modern Cable Systems:</a:t>
            </a:r>
            <a:endParaRPr lang="en-GB" sz="2400" b="1" u="sng" dirty="0" smtClean="0">
              <a:solidFill>
                <a:srgbClr val="000099"/>
              </a:solidFill>
              <a:latin typeface="Calibri" pitchFamily="34" charset="0"/>
            </a:endParaRPr>
          </a:p>
          <a:p>
            <a:pPr marL="357188" indent="-357188">
              <a:spcBef>
                <a:spcPts val="600"/>
              </a:spcBef>
              <a:spcAft>
                <a:spcPts val="600"/>
              </a:spcAft>
              <a:buClr>
                <a:srgbClr val="0033CC"/>
              </a:buClr>
              <a:buSzPct val="90000"/>
              <a:buFont typeface="Wingdings 2" pitchFamily="-105" charset="2"/>
              <a:buChar char=""/>
            </a:pPr>
            <a:r>
              <a:rPr lang="en-GB" sz="2000" b="1" dirty="0" smtClean="0">
                <a:latin typeface="Calibri" pitchFamily="34" charset="0"/>
              </a:rPr>
              <a:t>1988: 1</a:t>
            </a:r>
            <a:r>
              <a:rPr lang="en-GB" sz="2000" b="1" baseline="30000" dirty="0" smtClean="0">
                <a:latin typeface="Calibri" pitchFamily="34" charset="0"/>
              </a:rPr>
              <a:t>st</a:t>
            </a:r>
            <a:r>
              <a:rPr lang="en-GB" sz="2000" b="1" dirty="0" smtClean="0">
                <a:latin typeface="Calibri" pitchFamily="34" charset="0"/>
              </a:rPr>
              <a:t> transatlantic fibre-optic cable, TAT-8, carried 40,000 simultaneous phone calls, 10 times that of the last copper-based telephone cable</a:t>
            </a:r>
          </a:p>
          <a:p>
            <a:pPr marL="357188" indent="-357188">
              <a:spcBef>
                <a:spcPts val="600"/>
              </a:spcBef>
              <a:spcAft>
                <a:spcPts val="600"/>
              </a:spcAft>
              <a:buClr>
                <a:srgbClr val="0033CC"/>
              </a:buClr>
              <a:buFont typeface="Wingdings 2" pitchFamily="-105" charset="2"/>
              <a:buChar char=""/>
            </a:pPr>
            <a:r>
              <a:rPr lang="en-GB" sz="2000" b="1" dirty="0" smtClean="0">
                <a:latin typeface="Calibri" pitchFamily="34" charset="0"/>
              </a:rPr>
              <a:t>Today, a single cable can carry millions of telephone calls, together with huge amounts video and internet data</a:t>
            </a:r>
            <a:endParaRPr lang="en-GB" sz="2000" b="1" dirty="0">
              <a:latin typeface="Calibri" pitchFamily="34" charset="0"/>
            </a:endParaRPr>
          </a:p>
        </p:txBody>
      </p:sp>
      <p:sp>
        <p:nvSpPr>
          <p:cNvPr id="4" name="Rectangle 3"/>
          <p:cNvSpPr/>
          <p:nvPr/>
        </p:nvSpPr>
        <p:spPr>
          <a:xfrm>
            <a:off x="977084" y="116632"/>
            <a:ext cx="5380704" cy="707886"/>
          </a:xfrm>
          <a:prstGeom prst="rect">
            <a:avLst/>
          </a:prstGeom>
        </p:spPr>
        <p:txBody>
          <a:bodyPr wrap="none">
            <a:spAutoFit/>
          </a:bodyPr>
          <a:lstStyle/>
          <a:p>
            <a:pPr algn="ctr"/>
            <a:r>
              <a:rPr lang="en-US" sz="4000" b="1" dirty="0" smtClean="0">
                <a:solidFill>
                  <a:schemeClr val="bg1"/>
                </a:solidFill>
                <a:latin typeface="Calibri" pitchFamily="34" charset="0"/>
              </a:rPr>
              <a:t>Comparing Old </a:t>
            </a:r>
            <a:r>
              <a:rPr lang="en-US" sz="4000" b="1" dirty="0">
                <a:solidFill>
                  <a:schemeClr val="bg1"/>
                </a:solidFill>
                <a:latin typeface="Calibri" pitchFamily="34" charset="0"/>
              </a:rPr>
              <a:t>and</a:t>
            </a:r>
            <a:r>
              <a:rPr lang="en-US" sz="4000" b="1" dirty="0" smtClean="0">
                <a:solidFill>
                  <a:schemeClr val="bg1"/>
                </a:solidFill>
                <a:latin typeface="Calibri" pitchFamily="34" charset="0"/>
              </a:rPr>
              <a:t> New</a:t>
            </a:r>
            <a:endParaRPr lang="en-US" sz="4000" b="1" dirty="0">
              <a:solidFill>
                <a:schemeClr val="bg1"/>
              </a:solidFill>
              <a:latin typeface="Calibri" pitchFamily="34" charset="0"/>
            </a:endParaRPr>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1691680" y="1628800"/>
            <a:ext cx="5976664" cy="4176464"/>
          </a:xfrm>
          <a:prstGeom prst="rect">
            <a:avLst/>
          </a:prstGeom>
        </p:spPr>
        <p:txBody>
          <a:bodyPr/>
          <a:lstStyle/>
          <a:p>
            <a:pPr marL="342900" lvl="0" indent="-342900">
              <a:lnSpc>
                <a:spcPct val="90000"/>
              </a:lnSpc>
              <a:spcBef>
                <a:spcPct val="20000"/>
              </a:spcBef>
              <a:defRPr/>
            </a:pPr>
            <a:r>
              <a:rPr lang="en-GB" sz="2400" b="1" dirty="0" smtClean="0">
                <a:solidFill>
                  <a:srgbClr val="000099"/>
                </a:solidFill>
                <a:latin typeface="Calibri" pitchFamily="34" charset="0"/>
              </a:rPr>
              <a:t>Technical Content and General Enquiries:</a:t>
            </a:r>
            <a:r>
              <a:rPr lang="en-GB" sz="2400" b="1" dirty="0" smtClean="0">
                <a:solidFill>
                  <a:srgbClr val="660033"/>
                </a:solidFill>
                <a:latin typeface="Calibri" pitchFamily="34" charset="0"/>
              </a:rPr>
              <a:t/>
            </a:r>
            <a:br>
              <a:rPr lang="en-GB" sz="2400" b="1" dirty="0" smtClean="0">
                <a:solidFill>
                  <a:srgbClr val="660033"/>
                </a:solidFill>
                <a:latin typeface="Calibri" pitchFamily="34" charset="0"/>
              </a:rPr>
            </a:br>
            <a:r>
              <a:rPr lang="en-GB" sz="2400" b="1" dirty="0" smtClean="0">
                <a:latin typeface="Calibri" pitchFamily="34" charset="0"/>
              </a:rPr>
              <a:t>Email: </a:t>
            </a:r>
            <a:r>
              <a:rPr lang="en-GB" sz="2400" b="1" dirty="0" smtClean="0">
                <a:latin typeface="Calibri" pitchFamily="34" charset="0"/>
                <a:hlinkClick r:id="rId3"/>
              </a:rPr>
              <a:t>general.manager@iscpc.org</a:t>
            </a:r>
            <a:endParaRPr lang="en-GB" sz="2400" b="1" dirty="0" smtClean="0">
              <a:solidFill>
                <a:srgbClr val="000099"/>
              </a:solidFill>
              <a:latin typeface="Calibri" pitchFamily="34" charset="0"/>
            </a:endParaRPr>
          </a:p>
          <a:p>
            <a:pPr marL="342900" lvl="0" indent="-342900">
              <a:lnSpc>
                <a:spcPct val="90000"/>
              </a:lnSpc>
              <a:spcBef>
                <a:spcPct val="20000"/>
              </a:spcBef>
              <a:defRPr/>
            </a:pPr>
            <a:endParaRPr lang="en-GB" sz="2400" b="1" dirty="0" smtClean="0">
              <a:solidFill>
                <a:srgbClr val="660033"/>
              </a:solidFill>
              <a:latin typeface="Calibri" pitchFamily="34" charset="0"/>
            </a:endParaRPr>
          </a:p>
          <a:p>
            <a:pPr marL="342900" lvl="0" indent="-342900">
              <a:lnSpc>
                <a:spcPct val="90000"/>
              </a:lnSpc>
              <a:spcBef>
                <a:spcPct val="20000"/>
              </a:spcBef>
              <a:defRPr/>
            </a:pPr>
            <a:r>
              <a:rPr lang="en-GB" sz="2400" b="1" dirty="0" smtClean="0">
                <a:solidFill>
                  <a:srgbClr val="000099"/>
                </a:solidFill>
                <a:latin typeface="Calibri" pitchFamily="34" charset="0"/>
              </a:rPr>
              <a:t>Historical and Environmental Content:</a:t>
            </a:r>
            <a:r>
              <a:rPr lang="en-GB" sz="2400" b="1" dirty="0" smtClean="0">
                <a:solidFill>
                  <a:srgbClr val="660033"/>
                </a:solidFill>
                <a:latin typeface="Calibri" pitchFamily="34" charset="0"/>
              </a:rPr>
              <a:t/>
            </a:r>
            <a:br>
              <a:rPr lang="en-GB" sz="2400" b="1" dirty="0" smtClean="0">
                <a:solidFill>
                  <a:srgbClr val="660033"/>
                </a:solidFill>
                <a:latin typeface="Calibri" pitchFamily="34" charset="0"/>
              </a:rPr>
            </a:br>
            <a:r>
              <a:rPr lang="en-GB" sz="2400" b="1" dirty="0" smtClean="0">
                <a:latin typeface="Calibri" pitchFamily="34" charset="0"/>
              </a:rPr>
              <a:t>Professor Lionel Carter</a:t>
            </a:r>
            <a:br>
              <a:rPr lang="en-GB" sz="2400" b="1" dirty="0" smtClean="0">
                <a:latin typeface="Calibri" pitchFamily="34" charset="0"/>
              </a:rPr>
            </a:br>
            <a:r>
              <a:rPr lang="en-GB" sz="2400" b="1" dirty="0" smtClean="0">
                <a:latin typeface="Calibri" pitchFamily="34" charset="0"/>
              </a:rPr>
              <a:t>Email: </a:t>
            </a:r>
            <a:r>
              <a:rPr lang="en-GB" sz="2400" b="1" dirty="0" smtClean="0">
                <a:latin typeface="Calibri" pitchFamily="34" charset="0"/>
                <a:hlinkClick r:id="rId4"/>
              </a:rPr>
              <a:t>lionel.carter@iscpc.org</a:t>
            </a:r>
            <a:endParaRPr lang="en-GB" sz="2400" b="1" dirty="0" smtClean="0">
              <a:latin typeface="Calibri" pitchFamily="34" charset="0"/>
            </a:endParaRPr>
          </a:p>
          <a:p>
            <a:pPr marL="342900" lvl="0" indent="-342900">
              <a:lnSpc>
                <a:spcPct val="90000"/>
              </a:lnSpc>
              <a:spcBef>
                <a:spcPct val="20000"/>
              </a:spcBef>
              <a:defRPr/>
            </a:pPr>
            <a:endParaRPr lang="en-GB" sz="2400" b="1" dirty="0" smtClean="0">
              <a:solidFill>
                <a:srgbClr val="000099"/>
              </a:solidFill>
              <a:latin typeface="Calibri" pitchFamily="34" charset="0"/>
            </a:endParaRPr>
          </a:p>
          <a:p>
            <a:pPr marL="342900" lvl="0" indent="-342900">
              <a:lnSpc>
                <a:spcPct val="90000"/>
              </a:lnSpc>
              <a:spcBef>
                <a:spcPct val="20000"/>
              </a:spcBef>
              <a:defRPr/>
            </a:pPr>
            <a:r>
              <a:rPr lang="en-GB" sz="2400" b="1" dirty="0" smtClean="0">
                <a:solidFill>
                  <a:srgbClr val="000099"/>
                </a:solidFill>
                <a:latin typeface="Calibri" pitchFamily="34" charset="0"/>
              </a:rPr>
              <a:t>Legal Content:</a:t>
            </a:r>
            <a:r>
              <a:rPr lang="en-GB" sz="2400" b="1" dirty="0" smtClean="0">
                <a:solidFill>
                  <a:srgbClr val="660033"/>
                </a:solidFill>
                <a:latin typeface="Calibri" pitchFamily="34" charset="0"/>
              </a:rPr>
              <a:t/>
            </a:r>
            <a:br>
              <a:rPr lang="en-GB" sz="2400" b="1" dirty="0" smtClean="0">
                <a:solidFill>
                  <a:srgbClr val="660033"/>
                </a:solidFill>
                <a:latin typeface="Calibri" pitchFamily="34" charset="0"/>
              </a:rPr>
            </a:br>
            <a:r>
              <a:rPr lang="en-GB" sz="2400" b="1" dirty="0" smtClean="0">
                <a:latin typeface="Calibri" pitchFamily="34" charset="0"/>
              </a:rPr>
              <a:t>Mr. Doug Burnett</a:t>
            </a:r>
            <a:br>
              <a:rPr lang="en-GB" sz="2400" b="1" dirty="0" smtClean="0">
                <a:latin typeface="Calibri" pitchFamily="34" charset="0"/>
              </a:rPr>
            </a:br>
            <a:r>
              <a:rPr lang="en-GB" sz="2400" b="1" dirty="0" smtClean="0">
                <a:latin typeface="Calibri" pitchFamily="34" charset="0"/>
              </a:rPr>
              <a:t>Email: </a:t>
            </a:r>
            <a:r>
              <a:rPr lang="en-GB" sz="2400" b="1" dirty="0" smtClean="0">
                <a:latin typeface="Calibri" pitchFamily="34" charset="0"/>
                <a:hlinkClick r:id="rId5"/>
              </a:rPr>
              <a:t>doug.burnett@iscpc.org</a:t>
            </a:r>
            <a:endParaRPr lang="en-GB" sz="2400" b="1" dirty="0" smtClean="0">
              <a:latin typeface="Calibri" pitchFamily="34" charset="0"/>
            </a:endParaRPr>
          </a:p>
          <a:p>
            <a:pPr marL="342900" lvl="0" indent="-342900">
              <a:lnSpc>
                <a:spcPct val="90000"/>
              </a:lnSpc>
              <a:spcBef>
                <a:spcPct val="20000"/>
              </a:spcBef>
              <a:defRPr/>
            </a:pPr>
            <a:endParaRPr lang="en-GB" sz="2400" b="1" dirty="0" smtClean="0">
              <a:solidFill>
                <a:srgbClr val="660033"/>
              </a:solidFill>
              <a:latin typeface="Calibri" pitchFamily="34" charset="0"/>
            </a:endParaRPr>
          </a:p>
        </p:txBody>
      </p:sp>
      <p:sp>
        <p:nvSpPr>
          <p:cNvPr id="5" name="TextBox 4"/>
          <p:cNvSpPr txBox="1"/>
          <p:nvPr/>
        </p:nvSpPr>
        <p:spPr>
          <a:xfrm>
            <a:off x="3203848" y="188640"/>
            <a:ext cx="2026389" cy="707886"/>
          </a:xfrm>
          <a:prstGeom prst="rect">
            <a:avLst/>
          </a:prstGeom>
          <a:noFill/>
        </p:spPr>
        <p:txBody>
          <a:bodyPr wrap="none" rtlCol="0">
            <a:spAutoFit/>
          </a:bodyPr>
          <a:lstStyle/>
          <a:p>
            <a:r>
              <a:rPr lang="en-NZ" sz="4000" b="1" dirty="0" smtClean="0">
                <a:solidFill>
                  <a:schemeClr val="bg1"/>
                </a:solidFill>
              </a:rPr>
              <a:t>Contacts</a:t>
            </a:r>
            <a:endParaRPr lang="en-NZ" sz="4000" b="1" dirty="0">
              <a:solidFill>
                <a:schemeClr val="bg1"/>
              </a:solidFill>
            </a:endParaRPr>
          </a:p>
        </p:txBody>
      </p:sp>
      <p:sp>
        <p:nvSpPr>
          <p:cNvPr id="6" name="TextBox 5"/>
          <p:cNvSpPr txBox="1"/>
          <p:nvPr/>
        </p:nvSpPr>
        <p:spPr>
          <a:xfrm>
            <a:off x="467544" y="6005319"/>
            <a:ext cx="6390083" cy="400110"/>
          </a:xfrm>
          <a:prstGeom prst="rect">
            <a:avLst/>
          </a:prstGeom>
          <a:noFill/>
        </p:spPr>
        <p:txBody>
          <a:bodyPr wrap="none" rtlCol="0">
            <a:spAutoFit/>
          </a:bodyPr>
          <a:lstStyle/>
          <a:p>
            <a:r>
              <a:rPr lang="en-US" sz="2000" b="1" dirty="0" smtClean="0"/>
              <a:t>Presentation compiled by Lionel Carter and Doug Burnett</a:t>
            </a:r>
            <a:endParaRPr lang="en-US" sz="2000" b="1" dirty="0"/>
          </a:p>
        </p:txBody>
      </p:sp>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2"/>
          <p:cNvSpPr txBox="1">
            <a:spLocks noChangeArrowheads="1"/>
          </p:cNvSpPr>
          <p:nvPr/>
        </p:nvSpPr>
        <p:spPr bwMode="auto">
          <a:xfrm>
            <a:off x="207962" y="1041400"/>
            <a:ext cx="4608513" cy="5770811"/>
          </a:xfrm>
          <a:prstGeom prst="rect">
            <a:avLst/>
          </a:prstGeom>
          <a:noFill/>
          <a:ln w="9525">
            <a:noFill/>
            <a:miter lim="800000"/>
            <a:headEnd/>
            <a:tailEnd/>
          </a:ln>
        </p:spPr>
        <p:txBody>
          <a:bodyPr>
            <a:spAutoFit/>
          </a:bodyPr>
          <a:lstStyle/>
          <a:p>
            <a:pPr>
              <a:spcBef>
                <a:spcPct val="50000"/>
              </a:spcBef>
            </a:pPr>
            <a:r>
              <a:rPr lang="en-US" b="1" dirty="0">
                <a:latin typeface="Calibri" pitchFamily="34" charset="0"/>
              </a:rPr>
              <a:t>Alcatel-Lucent Submarine Networks</a:t>
            </a:r>
          </a:p>
          <a:p>
            <a:pPr>
              <a:spcBef>
                <a:spcPct val="50000"/>
              </a:spcBef>
            </a:pPr>
            <a:r>
              <a:rPr lang="en-US" b="1" dirty="0">
                <a:latin typeface="Calibri" pitchFamily="34" charset="0"/>
              </a:rPr>
              <a:t>British </a:t>
            </a:r>
            <a:r>
              <a:rPr lang="en-US" b="1" dirty="0" smtClean="0">
                <a:latin typeface="Calibri" pitchFamily="34" charset="0"/>
              </a:rPr>
              <a:t>Telecom</a:t>
            </a:r>
            <a:endParaRPr lang="en-US" b="1" dirty="0">
              <a:latin typeface="Calibri" pitchFamily="34" charset="0"/>
            </a:endParaRPr>
          </a:p>
          <a:p>
            <a:pPr>
              <a:spcBef>
                <a:spcPct val="50000"/>
              </a:spcBef>
            </a:pPr>
            <a:r>
              <a:rPr lang="en-US" b="1" dirty="0">
                <a:latin typeface="Calibri" pitchFamily="34" charset="0"/>
              </a:rPr>
              <a:t>Cable &amp; Wireless</a:t>
            </a:r>
          </a:p>
          <a:p>
            <a:pPr>
              <a:spcBef>
                <a:spcPct val="50000"/>
              </a:spcBef>
            </a:pPr>
            <a:r>
              <a:rPr lang="en-US" b="1" dirty="0">
                <a:latin typeface="Calibri" pitchFamily="34" charset="0"/>
              </a:rPr>
              <a:t>Compass Light</a:t>
            </a:r>
          </a:p>
          <a:p>
            <a:pPr>
              <a:spcBef>
                <a:spcPct val="50000"/>
              </a:spcBef>
            </a:pPr>
            <a:r>
              <a:rPr lang="en-US" b="1" dirty="0">
                <a:latin typeface="Calibri" pitchFamily="34" charset="0"/>
              </a:rPr>
              <a:t>Ericsson</a:t>
            </a:r>
          </a:p>
          <a:p>
            <a:pPr>
              <a:spcBef>
                <a:spcPct val="50000"/>
              </a:spcBef>
            </a:pPr>
            <a:r>
              <a:rPr lang="en-US" b="1" dirty="0">
                <a:latin typeface="Calibri" pitchFamily="34" charset="0"/>
              </a:rPr>
              <a:t>Global Marine Systems</a:t>
            </a:r>
          </a:p>
          <a:p>
            <a:pPr>
              <a:spcBef>
                <a:spcPct val="50000"/>
              </a:spcBef>
            </a:pPr>
            <a:r>
              <a:rPr lang="en-US" b="1" dirty="0">
                <a:latin typeface="Calibri" pitchFamily="34" charset="0"/>
              </a:rPr>
              <a:t>Government of Canada</a:t>
            </a:r>
          </a:p>
          <a:p>
            <a:pPr>
              <a:spcBef>
                <a:spcPct val="50000"/>
              </a:spcBef>
            </a:pPr>
            <a:r>
              <a:rPr lang="en-US" b="1" dirty="0">
                <a:latin typeface="Calibri" pitchFamily="34" charset="0"/>
              </a:rPr>
              <a:t>IFREMER</a:t>
            </a:r>
          </a:p>
          <a:p>
            <a:pPr>
              <a:spcBef>
                <a:spcPct val="50000"/>
              </a:spcBef>
            </a:pPr>
            <a:r>
              <a:rPr lang="en-US" b="1" dirty="0" err="1">
                <a:latin typeface="Calibri" pitchFamily="34" charset="0"/>
              </a:rPr>
              <a:t>KDDI</a:t>
            </a:r>
            <a:endParaRPr lang="en-US" b="1" dirty="0">
              <a:latin typeface="Calibri" pitchFamily="34" charset="0"/>
            </a:endParaRPr>
          </a:p>
          <a:p>
            <a:pPr>
              <a:spcBef>
                <a:spcPct val="50000"/>
              </a:spcBef>
            </a:pPr>
            <a:r>
              <a:rPr lang="en-US" b="1" dirty="0">
                <a:latin typeface="Calibri" pitchFamily="34" charset="0"/>
              </a:rPr>
              <a:t>LM </a:t>
            </a:r>
            <a:r>
              <a:rPr lang="en-US" b="1" dirty="0" err="1">
                <a:latin typeface="Calibri" pitchFamily="34" charset="0"/>
              </a:rPr>
              <a:t>Glasfiber</a:t>
            </a:r>
            <a:endParaRPr lang="en-US" b="1" dirty="0">
              <a:latin typeface="Calibri" pitchFamily="34" charset="0"/>
            </a:endParaRPr>
          </a:p>
          <a:p>
            <a:pPr>
              <a:spcBef>
                <a:spcPct val="50000"/>
              </a:spcBef>
            </a:pPr>
            <a:r>
              <a:rPr lang="en-US" b="1" dirty="0">
                <a:latin typeface="Calibri" pitchFamily="34" charset="0"/>
              </a:rPr>
              <a:t>Lonnie Hagadorn</a:t>
            </a:r>
          </a:p>
          <a:p>
            <a:pPr>
              <a:spcBef>
                <a:spcPct val="50000"/>
              </a:spcBef>
            </a:pPr>
            <a:r>
              <a:rPr lang="en-US" b="1" dirty="0">
                <a:latin typeface="Calibri" pitchFamily="34" charset="0"/>
              </a:rPr>
              <a:t>Monterey Bay Aquarium Research Institute </a:t>
            </a:r>
          </a:p>
          <a:p>
            <a:pPr>
              <a:spcBef>
                <a:spcPct val="50000"/>
              </a:spcBef>
            </a:pPr>
            <a:r>
              <a:rPr lang="en-US" b="1" dirty="0">
                <a:latin typeface="Calibri" pitchFamily="34" charset="0"/>
              </a:rPr>
              <a:t>Neptune </a:t>
            </a:r>
            <a:r>
              <a:rPr lang="en-US" b="1" dirty="0" smtClean="0">
                <a:latin typeface="Calibri" pitchFamily="34" charset="0"/>
              </a:rPr>
              <a:t>Canada</a:t>
            </a:r>
          </a:p>
          <a:p>
            <a:pPr>
              <a:spcBef>
                <a:spcPct val="50000"/>
              </a:spcBef>
            </a:pPr>
            <a:r>
              <a:rPr lang="en-US" b="1" dirty="0" smtClean="0">
                <a:latin typeface="Calibri" pitchFamily="34" charset="0"/>
              </a:rPr>
              <a:t>NASA</a:t>
            </a:r>
            <a:endParaRPr lang="en-US" b="1" dirty="0">
              <a:latin typeface="Calibri" pitchFamily="34" charset="0"/>
            </a:endParaRPr>
          </a:p>
        </p:txBody>
      </p:sp>
      <p:sp>
        <p:nvSpPr>
          <p:cNvPr id="52227" name="Text Box 3"/>
          <p:cNvSpPr txBox="1">
            <a:spLocks noChangeArrowheads="1"/>
          </p:cNvSpPr>
          <p:nvPr/>
        </p:nvSpPr>
        <p:spPr bwMode="auto">
          <a:xfrm>
            <a:off x="4632325" y="798513"/>
            <a:ext cx="184150" cy="366712"/>
          </a:xfrm>
          <a:prstGeom prst="rect">
            <a:avLst/>
          </a:prstGeom>
          <a:noFill/>
          <a:ln w="9525">
            <a:noFill/>
            <a:miter lim="800000"/>
            <a:headEnd/>
            <a:tailEnd/>
          </a:ln>
        </p:spPr>
        <p:txBody>
          <a:bodyPr wrap="none">
            <a:spAutoFit/>
          </a:bodyPr>
          <a:lstStyle/>
          <a:p>
            <a:endParaRPr lang="en-US"/>
          </a:p>
        </p:txBody>
      </p:sp>
      <p:sp>
        <p:nvSpPr>
          <p:cNvPr id="52228" name="Rectangle 7"/>
          <p:cNvSpPr>
            <a:spLocks noChangeArrowheads="1"/>
          </p:cNvSpPr>
          <p:nvPr/>
        </p:nvSpPr>
        <p:spPr bwMode="auto">
          <a:xfrm>
            <a:off x="4932040" y="620688"/>
            <a:ext cx="3960813" cy="5801588"/>
          </a:xfrm>
          <a:prstGeom prst="rect">
            <a:avLst/>
          </a:prstGeom>
          <a:noFill/>
          <a:ln w="9525">
            <a:noFill/>
            <a:miter lim="800000"/>
            <a:headEnd/>
            <a:tailEnd/>
          </a:ln>
        </p:spPr>
        <p:txBody>
          <a:bodyPr>
            <a:spAutoFit/>
          </a:bodyPr>
          <a:lstStyle/>
          <a:p>
            <a:pPr>
              <a:spcBef>
                <a:spcPct val="50000"/>
              </a:spcBef>
            </a:pPr>
            <a:endParaRPr lang="en-US" sz="2000" b="1" dirty="0">
              <a:latin typeface="Calibri" pitchFamily="34" charset="0"/>
            </a:endParaRPr>
          </a:p>
          <a:p>
            <a:pPr>
              <a:spcBef>
                <a:spcPct val="50000"/>
              </a:spcBef>
            </a:pPr>
            <a:r>
              <a:rPr lang="en-US" b="1" dirty="0" smtClean="0">
                <a:latin typeface="Calibri" pitchFamily="34" charset="0"/>
              </a:rPr>
              <a:t>NIWA</a:t>
            </a:r>
            <a:endParaRPr lang="en-US" b="1" dirty="0">
              <a:latin typeface="Calibri" pitchFamily="34" charset="0"/>
            </a:endParaRPr>
          </a:p>
          <a:p>
            <a:pPr>
              <a:spcBef>
                <a:spcPct val="50000"/>
              </a:spcBef>
            </a:pPr>
            <a:r>
              <a:rPr lang="en-US" b="1" dirty="0">
                <a:latin typeface="Calibri" pitchFamily="34" charset="0"/>
              </a:rPr>
              <a:t>NOAA</a:t>
            </a:r>
          </a:p>
          <a:p>
            <a:pPr>
              <a:spcBef>
                <a:spcPct val="50000"/>
              </a:spcBef>
            </a:pPr>
            <a:r>
              <a:rPr lang="en-US" b="1" dirty="0">
                <a:latin typeface="Calibri" pitchFamily="34" charset="0"/>
              </a:rPr>
              <a:t>Porthcurno Telegraph Museum</a:t>
            </a:r>
          </a:p>
          <a:p>
            <a:pPr>
              <a:spcBef>
                <a:spcPct val="50000"/>
              </a:spcBef>
            </a:pPr>
            <a:r>
              <a:rPr lang="en-US" b="1" dirty="0" smtClean="0">
                <a:latin typeface="Calibri" pitchFamily="34" charset="0"/>
              </a:rPr>
              <a:t>Seaworks NZ</a:t>
            </a:r>
            <a:endParaRPr lang="en-US" b="1" dirty="0">
              <a:latin typeface="Calibri" pitchFamily="34" charset="0"/>
            </a:endParaRPr>
          </a:p>
          <a:p>
            <a:pPr>
              <a:spcBef>
                <a:spcPct val="50000"/>
              </a:spcBef>
            </a:pPr>
            <a:r>
              <a:rPr lang="en-US" b="1" dirty="0">
                <a:latin typeface="Calibri" pitchFamily="34" charset="0"/>
              </a:rPr>
              <a:t>Southampton University</a:t>
            </a:r>
          </a:p>
          <a:p>
            <a:pPr>
              <a:spcBef>
                <a:spcPct val="50000"/>
              </a:spcBef>
            </a:pPr>
            <a:r>
              <a:rPr lang="en-US" b="1" dirty="0" smtClean="0">
                <a:latin typeface="Calibri" pitchFamily="34" charset="0"/>
              </a:rPr>
              <a:t>Submarine </a:t>
            </a:r>
            <a:r>
              <a:rPr lang="en-US" b="1" dirty="0">
                <a:latin typeface="Calibri" pitchFamily="34" charset="0"/>
              </a:rPr>
              <a:t>Cable Improvement </a:t>
            </a:r>
            <a:r>
              <a:rPr lang="en-US" b="1" dirty="0" smtClean="0">
                <a:latin typeface="Calibri" pitchFamily="34" charset="0"/>
              </a:rPr>
              <a:t>Group</a:t>
            </a:r>
          </a:p>
          <a:p>
            <a:pPr>
              <a:spcBef>
                <a:spcPct val="50000"/>
              </a:spcBef>
            </a:pPr>
            <a:r>
              <a:rPr lang="en-US" b="1" dirty="0" smtClean="0">
                <a:latin typeface="Calibri" pitchFamily="34" charset="0"/>
              </a:rPr>
              <a:t>Telecom NZ</a:t>
            </a:r>
          </a:p>
          <a:p>
            <a:pPr>
              <a:spcBef>
                <a:spcPct val="50000"/>
              </a:spcBef>
            </a:pPr>
            <a:r>
              <a:rPr lang="en-US" b="1" dirty="0" smtClean="0">
                <a:latin typeface="Calibri" pitchFamily="34" charset="0"/>
              </a:rPr>
              <a:t>TE SubCom</a:t>
            </a:r>
            <a:endParaRPr lang="en-US" b="1" dirty="0">
              <a:latin typeface="Calibri" pitchFamily="34" charset="0"/>
            </a:endParaRPr>
          </a:p>
          <a:p>
            <a:pPr>
              <a:spcBef>
                <a:spcPct val="50000"/>
              </a:spcBef>
            </a:pPr>
            <a:r>
              <a:rPr lang="en-US" b="1" dirty="0">
                <a:latin typeface="Calibri" pitchFamily="34" charset="0"/>
              </a:rPr>
              <a:t>Transpower NZ</a:t>
            </a:r>
          </a:p>
          <a:p>
            <a:pPr>
              <a:spcBef>
                <a:spcPct val="50000"/>
              </a:spcBef>
            </a:pPr>
            <a:r>
              <a:rPr lang="en-US" b="1" dirty="0">
                <a:latin typeface="Calibri" pitchFamily="34" charset="0"/>
              </a:rPr>
              <a:t>UK Cable Protection Committee</a:t>
            </a:r>
          </a:p>
          <a:p>
            <a:pPr>
              <a:spcBef>
                <a:spcPct val="50000"/>
              </a:spcBef>
            </a:pPr>
            <a:r>
              <a:rPr lang="en-US" b="1" dirty="0">
                <a:latin typeface="Calibri" pitchFamily="34" charset="0"/>
              </a:rPr>
              <a:t>UN Environmental </a:t>
            </a:r>
            <a:r>
              <a:rPr lang="en-US" b="1" dirty="0" err="1">
                <a:latin typeface="Calibri" pitchFamily="34" charset="0"/>
              </a:rPr>
              <a:t>Programme</a:t>
            </a:r>
            <a:endParaRPr lang="en-US" b="1" dirty="0">
              <a:latin typeface="Calibri" pitchFamily="34" charset="0"/>
            </a:endParaRPr>
          </a:p>
          <a:p>
            <a:pPr>
              <a:spcBef>
                <a:spcPct val="50000"/>
              </a:spcBef>
            </a:pPr>
            <a:r>
              <a:rPr lang="en-US" b="1" dirty="0">
                <a:latin typeface="Calibri" pitchFamily="34" charset="0"/>
              </a:rPr>
              <a:t>University of Auckland</a:t>
            </a:r>
          </a:p>
          <a:p>
            <a:pPr>
              <a:spcBef>
                <a:spcPct val="50000"/>
              </a:spcBef>
            </a:pPr>
            <a:r>
              <a:rPr lang="en-US" b="1" dirty="0">
                <a:latin typeface="Calibri" pitchFamily="34" charset="0"/>
              </a:rPr>
              <a:t>University of Massachusetts</a:t>
            </a:r>
          </a:p>
        </p:txBody>
      </p:sp>
      <p:sp>
        <p:nvSpPr>
          <p:cNvPr id="52229" name="Rectangle 8"/>
          <p:cNvSpPr>
            <a:spLocks noChangeArrowheads="1"/>
          </p:cNvSpPr>
          <p:nvPr/>
        </p:nvSpPr>
        <p:spPr bwMode="auto">
          <a:xfrm>
            <a:off x="1979712" y="116632"/>
            <a:ext cx="4374852" cy="707886"/>
          </a:xfrm>
          <a:prstGeom prst="rect">
            <a:avLst/>
          </a:prstGeom>
          <a:noFill/>
          <a:ln w="9525">
            <a:noFill/>
            <a:miter lim="800000"/>
            <a:headEnd/>
            <a:tailEnd/>
          </a:ln>
        </p:spPr>
        <p:txBody>
          <a:bodyPr wrap="none">
            <a:spAutoFit/>
          </a:bodyPr>
          <a:lstStyle/>
          <a:p>
            <a:r>
              <a:rPr lang="en-AU" sz="4000" b="1">
                <a:solidFill>
                  <a:schemeClr val="bg1"/>
                </a:solidFill>
                <a:latin typeface="Calibri" pitchFamily="34" charset="0"/>
              </a:rPr>
              <a:t>Acknowledgements</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Picture1.jpg"/>
          <p:cNvPicPr>
            <a:picLocks noChangeAspect="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0" y="0"/>
            <a:ext cx="9144000" cy="6858000"/>
          </a:xfrm>
          <a:prstGeom prst="rect">
            <a:avLst/>
          </a:prstGeom>
          <a:noFill/>
          <a:ln w="9525">
            <a:noFill/>
            <a:miter lim="800000"/>
            <a:headEnd/>
            <a:tailEnd/>
          </a:ln>
        </p:spPr>
      </p:pic>
      <p:pic>
        <p:nvPicPr>
          <p:cNvPr id="5" name="Picture 4" descr="ICPC Transparent"/>
          <p:cNvPicPr>
            <a:picLocks noChangeAspect="1" noChangeArrowheads="1"/>
          </p:cNvPicPr>
          <p:nvPr/>
        </p:nvPicPr>
        <p:blipFill>
          <a:blip r:embed="rId4" cstate="print">
            <a:extLst>
              <a:ext uri="{28A0092B-C50C-407E-A947-70E740481C1C}">
                <a14:useLocalDpi xmlns:a14="http://schemas.microsoft.com/office/drawing/2010/main" xmlns=""/>
              </a:ext>
            </a:extLst>
          </a:blip>
          <a:srcRect/>
          <a:stretch>
            <a:fillRect/>
          </a:stretch>
        </p:blipFill>
        <p:spPr bwMode="auto">
          <a:xfrm>
            <a:off x="4355976" y="1124744"/>
            <a:ext cx="3552825" cy="3552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ext Box 3"/>
          <p:cNvSpPr txBox="1">
            <a:spLocks noChangeArrowheads="1"/>
          </p:cNvSpPr>
          <p:nvPr/>
        </p:nvSpPr>
        <p:spPr bwMode="auto">
          <a:xfrm>
            <a:off x="419099" y="6021288"/>
            <a:ext cx="8305800" cy="519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Tahoma" pitchFamily="34" charset="0"/>
                <a:ea typeface="+mn-ea"/>
                <a:cs typeface="+mn-cs"/>
              </a:defRPr>
            </a:lvl1pPr>
            <a:lvl2pPr marL="457200" algn="l" rtl="0" eaLnBrk="0" fontAlgn="base" hangingPunct="0">
              <a:spcBef>
                <a:spcPct val="0"/>
              </a:spcBef>
              <a:spcAft>
                <a:spcPct val="0"/>
              </a:spcAft>
              <a:defRPr kern="1200">
                <a:solidFill>
                  <a:schemeClr val="tx1"/>
                </a:solidFill>
                <a:latin typeface="Tahoma" pitchFamily="34" charset="0"/>
                <a:ea typeface="+mn-ea"/>
                <a:cs typeface="+mn-cs"/>
              </a:defRPr>
            </a:lvl2pPr>
            <a:lvl3pPr marL="914400" algn="l" rtl="0" eaLnBrk="0" fontAlgn="base" hangingPunct="0">
              <a:spcBef>
                <a:spcPct val="0"/>
              </a:spcBef>
              <a:spcAft>
                <a:spcPct val="0"/>
              </a:spcAft>
              <a:defRPr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a:lstStyle>
          <a:p>
            <a:pPr algn="ctr">
              <a:spcBef>
                <a:spcPct val="50000"/>
              </a:spcBef>
            </a:pPr>
            <a:r>
              <a:rPr lang="en-GB" sz="2800" smtClean="0">
                <a:solidFill>
                  <a:srgbClr val="FF0000"/>
                </a:solidFill>
              </a:rPr>
              <a:t>ICPC - Sharing </a:t>
            </a:r>
            <a:r>
              <a:rPr lang="en-GB" sz="2800">
                <a:solidFill>
                  <a:srgbClr val="FF0000"/>
                </a:solidFill>
              </a:rPr>
              <a:t>the seabed in harmony</a:t>
            </a:r>
          </a:p>
        </p:txBody>
      </p:sp>
    </p:spTree>
    <p:extLst>
      <p:ext uri="{BB962C8B-B14F-4D97-AF65-F5344CB8AC3E}">
        <p14:creationId xmlns:p14="http://schemas.microsoft.com/office/powerpoint/2010/main" xmlns="" val="270519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par>
                          <p:cTn id="8" fill="hold">
                            <p:stCondLst>
                              <p:cond delay="20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6"/>
                                        </p:tgtEl>
                                        <p:attrNameLst>
                                          <p:attrName>ppt_y</p:attrName>
                                        </p:attrNameLst>
                                      </p:cBhvr>
                                      <p:tavLst>
                                        <p:tav tm="0">
                                          <p:val>
                                            <p:strVal val="#ppt_y"/>
                                          </p:val>
                                        </p:tav>
                                        <p:tav tm="100000">
                                          <p:val>
                                            <p:strVal val="#ppt_y"/>
                                          </p:val>
                                        </p:tav>
                                      </p:tavLst>
                                    </p:anim>
                                    <p:anim calcmode="lin" valueType="num">
                                      <p:cBhvr>
                                        <p:cTn id="13"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6" name="Picture 10" descr="09-0963-AB-shell"/>
          <p:cNvPicPr>
            <a:picLocks noChangeAspect="1" noChangeArrowheads="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0" y="0"/>
            <a:ext cx="9144000" cy="980728"/>
          </a:xfrm>
          <a:prstGeom prst="rect">
            <a:avLst/>
          </a:prstGeom>
          <a:noFill/>
          <a:ln w="9525">
            <a:noFill/>
            <a:miter lim="800000"/>
            <a:headEnd/>
            <a:tailEnd/>
          </a:ln>
        </p:spPr>
      </p:pic>
      <p:sp>
        <p:nvSpPr>
          <p:cNvPr id="7171" name="Text Box 2"/>
          <p:cNvSpPr txBox="1">
            <a:spLocks noChangeArrowheads="1"/>
          </p:cNvSpPr>
          <p:nvPr/>
        </p:nvSpPr>
        <p:spPr bwMode="auto">
          <a:xfrm>
            <a:off x="0" y="260648"/>
            <a:ext cx="7416750" cy="541174"/>
          </a:xfrm>
          <a:prstGeom prst="rect">
            <a:avLst/>
          </a:prstGeom>
          <a:noFill/>
          <a:ln w="9525">
            <a:noFill/>
            <a:miter lim="800000"/>
            <a:headEnd/>
            <a:tailEnd/>
          </a:ln>
        </p:spPr>
        <p:txBody>
          <a:bodyPr wrap="square">
            <a:spAutoFit/>
          </a:bodyPr>
          <a:lstStyle/>
          <a:p>
            <a:pPr algn="ctr">
              <a:lnSpc>
                <a:spcPts val="3525"/>
              </a:lnSpc>
            </a:pPr>
            <a:r>
              <a:rPr lang="en-US" sz="4000" b="1" dirty="0" smtClean="0">
                <a:solidFill>
                  <a:schemeClr val="bg1"/>
                </a:solidFill>
                <a:latin typeface="Calibri" pitchFamily="34" charset="0"/>
              </a:rPr>
              <a:t>Submarine Cable – Telegraph Era</a:t>
            </a:r>
            <a:endParaRPr lang="en-US" sz="4000" b="1" dirty="0">
              <a:solidFill>
                <a:schemeClr val="bg1"/>
              </a:solidFill>
              <a:latin typeface="Calibri" pitchFamily="34" charset="0"/>
            </a:endParaRPr>
          </a:p>
        </p:txBody>
      </p:sp>
      <p:sp>
        <p:nvSpPr>
          <p:cNvPr id="7173" name="Rectangle 4"/>
          <p:cNvSpPr>
            <a:spLocks noChangeArrowheads="1"/>
          </p:cNvSpPr>
          <p:nvPr/>
        </p:nvSpPr>
        <p:spPr bwMode="auto">
          <a:xfrm>
            <a:off x="0" y="5578475"/>
            <a:ext cx="9144000" cy="822325"/>
          </a:xfrm>
          <a:prstGeom prst="rect">
            <a:avLst/>
          </a:prstGeom>
          <a:noFill/>
          <a:ln w="9525">
            <a:noFill/>
            <a:miter lim="800000"/>
            <a:headEnd/>
            <a:tailEnd/>
          </a:ln>
        </p:spPr>
        <p:txBody>
          <a:bodyPr>
            <a:spAutoFit/>
          </a:bodyPr>
          <a:lstStyle/>
          <a:p>
            <a:endParaRPr lang="en-US" sz="2400" dirty="0">
              <a:latin typeface="Times New Roman" pitchFamily="-105" charset="0"/>
            </a:endParaRPr>
          </a:p>
          <a:p>
            <a:pPr eaLnBrk="0" hangingPunct="0"/>
            <a:endParaRPr lang="en-US" sz="2400" dirty="0">
              <a:latin typeface="Times New Roman" pitchFamily="-105" charset="0"/>
            </a:endParaRPr>
          </a:p>
        </p:txBody>
      </p:sp>
      <p:sp>
        <p:nvSpPr>
          <p:cNvPr id="7182" name="Text Box 15"/>
          <p:cNvSpPr txBox="1">
            <a:spLocks noChangeArrowheads="1"/>
          </p:cNvSpPr>
          <p:nvPr/>
        </p:nvSpPr>
        <p:spPr bwMode="auto">
          <a:xfrm>
            <a:off x="5793940" y="3993808"/>
            <a:ext cx="3078792" cy="523220"/>
          </a:xfrm>
          <a:prstGeom prst="rect">
            <a:avLst/>
          </a:prstGeom>
          <a:noFill/>
          <a:ln w="9525">
            <a:noFill/>
            <a:miter lim="800000"/>
            <a:headEnd/>
            <a:tailEnd/>
          </a:ln>
        </p:spPr>
        <p:txBody>
          <a:bodyPr wrap="none">
            <a:spAutoFit/>
          </a:bodyPr>
          <a:lstStyle/>
          <a:p>
            <a:pPr algn="ctr"/>
            <a:r>
              <a:rPr lang="en-US" sz="1400" b="1" dirty="0">
                <a:latin typeface="Calibri" pitchFamily="34" charset="0"/>
              </a:rPr>
              <a:t>Harvesting </a:t>
            </a:r>
            <a:r>
              <a:rPr lang="en-US" sz="1400" b="1" i="1" dirty="0">
                <a:latin typeface="Calibri" pitchFamily="34" charset="0"/>
              </a:rPr>
              <a:t>gutta percha </a:t>
            </a:r>
            <a:r>
              <a:rPr lang="en-US" sz="1400" b="1" dirty="0" smtClean="0">
                <a:latin typeface="Calibri" pitchFamily="34" charset="0"/>
              </a:rPr>
              <a:t>resin</a:t>
            </a:r>
          </a:p>
          <a:p>
            <a:pPr algn="ctr"/>
            <a:r>
              <a:rPr lang="en-US" sz="1400" b="1" i="1" dirty="0">
                <a:solidFill>
                  <a:srgbClr val="000099"/>
                </a:solidFill>
                <a:latin typeface="Calibri" pitchFamily="34" charset="0"/>
              </a:rPr>
              <a:t>Source: Porthcurno Telegraph Museum</a:t>
            </a:r>
            <a:endParaRPr lang="en-US" sz="1400" b="1" i="1" dirty="0">
              <a:latin typeface="Calibri" pitchFamily="34" charset="0"/>
            </a:endParaRPr>
          </a:p>
        </p:txBody>
      </p:sp>
      <p:pic>
        <p:nvPicPr>
          <p:cNvPr id="7183" name="Picture 16" descr="Sample of Atlantic cable, 1866"/>
          <p:cNvPicPr>
            <a:picLocks noChangeAspect="1" noChangeArrowheads="1"/>
          </p:cNvPicPr>
          <p:nvPr/>
        </p:nvPicPr>
        <p:blipFill>
          <a:blip r:embed="rId4" cstate="email">
            <a:extLst>
              <a:ext uri="{28A0092B-C50C-407E-A947-70E740481C1C}">
                <a14:useLocalDpi xmlns:a14="http://schemas.microsoft.com/office/drawing/2010/main" xmlns=""/>
              </a:ext>
            </a:extLst>
          </a:blip>
          <a:srcRect/>
          <a:stretch>
            <a:fillRect/>
          </a:stretch>
        </p:blipFill>
        <p:spPr bwMode="auto">
          <a:xfrm>
            <a:off x="5965184" y="4546010"/>
            <a:ext cx="2736304" cy="1780109"/>
          </a:xfrm>
          <a:prstGeom prst="rect">
            <a:avLst/>
          </a:prstGeom>
          <a:noFill/>
          <a:ln w="25400">
            <a:solidFill>
              <a:srgbClr val="000000"/>
            </a:solidFill>
            <a:miter lim="800000"/>
            <a:headEnd/>
            <a:tailEnd/>
          </a:ln>
        </p:spPr>
      </p:pic>
      <p:sp>
        <p:nvSpPr>
          <p:cNvPr id="7184" name="Text Box 17"/>
          <p:cNvSpPr txBox="1">
            <a:spLocks noChangeArrowheads="1"/>
          </p:cNvSpPr>
          <p:nvPr/>
        </p:nvSpPr>
        <p:spPr bwMode="auto">
          <a:xfrm>
            <a:off x="5868144" y="6334125"/>
            <a:ext cx="3097212" cy="523875"/>
          </a:xfrm>
          <a:prstGeom prst="rect">
            <a:avLst/>
          </a:prstGeom>
          <a:noFill/>
          <a:ln w="9525">
            <a:noFill/>
            <a:miter lim="800000"/>
            <a:headEnd/>
            <a:tailEnd/>
          </a:ln>
        </p:spPr>
        <p:txBody>
          <a:bodyPr>
            <a:spAutoFit/>
          </a:bodyPr>
          <a:lstStyle/>
          <a:p>
            <a:pPr algn="ctr"/>
            <a:r>
              <a:rPr lang="en-US" sz="1400" b="1" dirty="0">
                <a:latin typeface="Calibri" pitchFamily="34" charset="0"/>
              </a:rPr>
              <a:t>Atlantic cable </a:t>
            </a:r>
            <a:r>
              <a:rPr lang="en-US" sz="1400" b="1" dirty="0" smtClean="0">
                <a:latin typeface="Calibri" pitchFamily="34" charset="0"/>
              </a:rPr>
              <a:t>1866</a:t>
            </a:r>
            <a:br>
              <a:rPr lang="en-US" sz="1400" b="1" dirty="0" smtClean="0">
                <a:latin typeface="Calibri" pitchFamily="34" charset="0"/>
              </a:rPr>
            </a:br>
            <a:r>
              <a:rPr lang="en-US" sz="1400" b="1" i="1" dirty="0" smtClean="0">
                <a:solidFill>
                  <a:srgbClr val="000099"/>
                </a:solidFill>
                <a:latin typeface="Calibri" pitchFamily="34" charset="0"/>
              </a:rPr>
              <a:t>Source: </a:t>
            </a:r>
            <a:r>
              <a:rPr lang="en-US" sz="1400" b="1" i="1" dirty="0">
                <a:solidFill>
                  <a:srgbClr val="000099"/>
                </a:solidFill>
                <a:latin typeface="Calibri" pitchFamily="34" charset="0"/>
              </a:rPr>
              <a:t>Porthcurno Telegraph Mus</a:t>
            </a:r>
            <a:r>
              <a:rPr lang="en-US" sz="1400" b="1" dirty="0">
                <a:solidFill>
                  <a:srgbClr val="000099"/>
                </a:solidFill>
                <a:latin typeface="Calibri" pitchFamily="34" charset="0"/>
              </a:rPr>
              <a:t>eum </a:t>
            </a:r>
            <a:endParaRPr lang="en-US" sz="1600" b="1" dirty="0">
              <a:solidFill>
                <a:srgbClr val="000099"/>
              </a:solidFill>
              <a:latin typeface="Calibri" pitchFamily="34" charset="0"/>
            </a:endParaRPr>
          </a:p>
        </p:txBody>
      </p:sp>
      <p:grpSp>
        <p:nvGrpSpPr>
          <p:cNvPr id="25" name="Group 24"/>
          <p:cNvGrpSpPr/>
          <p:nvPr/>
        </p:nvGrpSpPr>
        <p:grpSpPr>
          <a:xfrm>
            <a:off x="395536" y="1340768"/>
            <a:ext cx="5187950" cy="5029200"/>
            <a:chOff x="374650" y="1524000"/>
            <a:chExt cx="5187950" cy="5029200"/>
          </a:xfrm>
        </p:grpSpPr>
        <p:pic>
          <p:nvPicPr>
            <p:cNvPr id="7170" name="Picture 26" descr="Cable.png.jpg"/>
            <p:cNvPicPr>
              <a:picLocks noChangeAspect="1"/>
            </p:cNvPicPr>
            <p:nvPr/>
          </p:nvPicPr>
          <p:blipFill>
            <a:blip r:embed="rId5" cstate="email">
              <a:extLst>
                <a:ext uri="{28A0092B-C50C-407E-A947-70E740481C1C}">
                  <a14:useLocalDpi xmlns:a14="http://schemas.microsoft.com/office/drawing/2010/main" xmlns=""/>
                </a:ext>
              </a:extLst>
            </a:blip>
            <a:srcRect/>
            <a:stretch>
              <a:fillRect/>
            </a:stretch>
          </p:blipFill>
          <p:spPr bwMode="auto">
            <a:xfrm>
              <a:off x="374650" y="1524000"/>
              <a:ext cx="1377950" cy="5029200"/>
            </a:xfrm>
            <a:prstGeom prst="rect">
              <a:avLst/>
            </a:prstGeom>
            <a:noFill/>
            <a:ln w="25400">
              <a:solidFill>
                <a:schemeClr val="tx1"/>
              </a:solidFill>
              <a:miter lim="800000"/>
              <a:headEnd/>
              <a:tailEnd/>
            </a:ln>
          </p:spPr>
        </p:pic>
        <p:sp>
          <p:nvSpPr>
            <p:cNvPr id="7175" name="Text Box 7"/>
            <p:cNvSpPr txBox="1">
              <a:spLocks noChangeArrowheads="1"/>
            </p:cNvSpPr>
            <p:nvPr/>
          </p:nvSpPr>
          <p:spPr bwMode="auto">
            <a:xfrm>
              <a:off x="1981200" y="1733550"/>
              <a:ext cx="3230563" cy="400050"/>
            </a:xfrm>
            <a:prstGeom prst="rect">
              <a:avLst/>
            </a:prstGeom>
            <a:noFill/>
            <a:ln w="9525">
              <a:noFill/>
              <a:miter lim="800000"/>
              <a:headEnd/>
              <a:tailEnd/>
            </a:ln>
          </p:spPr>
          <p:txBody>
            <a:bodyPr wrap="none">
              <a:spAutoFit/>
            </a:bodyPr>
            <a:lstStyle/>
            <a:p>
              <a:r>
                <a:rPr lang="en-GB" sz="2000" dirty="0" smtClean="0">
                  <a:solidFill>
                    <a:srgbClr val="660033"/>
                  </a:solidFill>
                  <a:latin typeface="Comic Sans MS" pitchFamily="-105" charset="0"/>
                </a:rPr>
                <a:t>  </a:t>
              </a:r>
              <a:r>
                <a:rPr lang="en-GB" sz="2000" b="1" dirty="0" smtClean="0">
                  <a:latin typeface="Calibri" pitchFamily="34" charset="0"/>
                </a:rPr>
                <a:t>conductor - usually copper</a:t>
              </a:r>
              <a:endParaRPr lang="en-GB" sz="2000" b="1" dirty="0">
                <a:latin typeface="Calibri" pitchFamily="34" charset="0"/>
              </a:endParaRPr>
            </a:p>
          </p:txBody>
        </p:sp>
        <p:sp>
          <p:nvSpPr>
            <p:cNvPr id="7176" name="Text Box 8"/>
            <p:cNvSpPr txBox="1">
              <a:spLocks noChangeArrowheads="1"/>
            </p:cNvSpPr>
            <p:nvPr/>
          </p:nvSpPr>
          <p:spPr bwMode="auto">
            <a:xfrm>
              <a:off x="1989138" y="2286000"/>
              <a:ext cx="3573462" cy="400050"/>
            </a:xfrm>
            <a:prstGeom prst="rect">
              <a:avLst/>
            </a:prstGeom>
            <a:noFill/>
            <a:ln w="9525">
              <a:noFill/>
              <a:miter lim="800000"/>
              <a:headEnd/>
              <a:tailEnd/>
            </a:ln>
          </p:spPr>
          <p:txBody>
            <a:bodyPr wrap="none">
              <a:spAutoFit/>
            </a:bodyPr>
            <a:lstStyle/>
            <a:p>
              <a:r>
                <a:rPr lang="en-GB" sz="2000" dirty="0" smtClean="0">
                  <a:solidFill>
                    <a:srgbClr val="660033"/>
                  </a:solidFill>
                  <a:latin typeface="Comic Sans MS" pitchFamily="-105" charset="0"/>
                </a:rPr>
                <a:t>  </a:t>
              </a:r>
              <a:r>
                <a:rPr lang="en-GB" sz="2000" b="1" dirty="0" smtClean="0">
                  <a:latin typeface="Calibri" pitchFamily="34" charset="0"/>
                </a:rPr>
                <a:t>insulation - </a:t>
              </a:r>
              <a:r>
                <a:rPr lang="en-GB" sz="2000" b="1" i="1" dirty="0" smtClean="0">
                  <a:latin typeface="Calibri" pitchFamily="34" charset="0"/>
                </a:rPr>
                <a:t>gutta percha </a:t>
              </a:r>
              <a:r>
                <a:rPr lang="en-GB" sz="2000" b="1" dirty="0" smtClean="0">
                  <a:latin typeface="Calibri" pitchFamily="34" charset="0"/>
                </a:rPr>
                <a:t>resin</a:t>
              </a:r>
              <a:endParaRPr lang="en-GB" sz="2000" b="1" dirty="0">
                <a:latin typeface="Calibri" pitchFamily="34" charset="0"/>
              </a:endParaRPr>
            </a:p>
          </p:txBody>
        </p:sp>
        <p:sp>
          <p:nvSpPr>
            <p:cNvPr id="7177" name="Text Box 9"/>
            <p:cNvSpPr txBox="1">
              <a:spLocks noChangeArrowheads="1"/>
            </p:cNvSpPr>
            <p:nvPr/>
          </p:nvSpPr>
          <p:spPr bwMode="auto">
            <a:xfrm>
              <a:off x="1981200" y="2819400"/>
              <a:ext cx="2628605" cy="400110"/>
            </a:xfrm>
            <a:prstGeom prst="rect">
              <a:avLst/>
            </a:prstGeom>
            <a:noFill/>
            <a:ln w="9525">
              <a:noFill/>
              <a:miter lim="800000"/>
              <a:headEnd/>
              <a:tailEnd/>
            </a:ln>
          </p:spPr>
          <p:txBody>
            <a:bodyPr wrap="none">
              <a:spAutoFit/>
            </a:bodyPr>
            <a:lstStyle/>
            <a:p>
              <a:r>
                <a:rPr lang="en-GB" sz="2000" dirty="0" smtClean="0">
                  <a:solidFill>
                    <a:srgbClr val="660033"/>
                  </a:solidFill>
                  <a:latin typeface="Comic Sans MS" pitchFamily="-105" charset="0"/>
                </a:rPr>
                <a:t>  </a:t>
              </a:r>
              <a:r>
                <a:rPr lang="en-GB" sz="2000" b="1" dirty="0" smtClean="0">
                  <a:latin typeface="Calibri" pitchFamily="34" charset="0"/>
                </a:rPr>
                <a:t>cushioning - jute yarn</a:t>
              </a:r>
              <a:endParaRPr lang="en-GB" sz="2000" b="1" dirty="0">
                <a:latin typeface="Calibri" pitchFamily="34" charset="0"/>
              </a:endParaRPr>
            </a:p>
          </p:txBody>
        </p:sp>
        <p:sp>
          <p:nvSpPr>
            <p:cNvPr id="7178" name="Text Box 10"/>
            <p:cNvSpPr txBox="1">
              <a:spLocks noChangeArrowheads="1"/>
            </p:cNvSpPr>
            <p:nvPr/>
          </p:nvSpPr>
          <p:spPr bwMode="auto">
            <a:xfrm>
              <a:off x="2016125" y="3429000"/>
              <a:ext cx="3546475" cy="400050"/>
            </a:xfrm>
            <a:prstGeom prst="rect">
              <a:avLst/>
            </a:prstGeom>
            <a:noFill/>
            <a:ln w="9525">
              <a:noFill/>
              <a:miter lim="800000"/>
              <a:headEnd/>
              <a:tailEnd/>
            </a:ln>
          </p:spPr>
          <p:txBody>
            <a:bodyPr wrap="none">
              <a:spAutoFit/>
            </a:bodyPr>
            <a:lstStyle/>
            <a:p>
              <a:r>
                <a:rPr lang="en-GB" sz="2000" dirty="0" smtClean="0">
                  <a:solidFill>
                    <a:srgbClr val="660033"/>
                  </a:solidFill>
                  <a:latin typeface="Calibri" pitchFamily="34" charset="0"/>
                </a:rPr>
                <a:t>  </a:t>
              </a:r>
              <a:r>
                <a:rPr lang="en-GB" sz="2000" b="1" dirty="0" smtClean="0">
                  <a:latin typeface="Calibri" pitchFamily="34" charset="0"/>
                </a:rPr>
                <a:t>inner protection - wire armour</a:t>
              </a:r>
              <a:endParaRPr lang="en-GB" sz="2000" b="1" dirty="0">
                <a:latin typeface="Calibri" pitchFamily="34" charset="0"/>
              </a:endParaRPr>
            </a:p>
          </p:txBody>
        </p:sp>
        <p:sp>
          <p:nvSpPr>
            <p:cNvPr id="7179" name="Text Box 11"/>
            <p:cNvSpPr txBox="1">
              <a:spLocks noChangeArrowheads="1"/>
            </p:cNvSpPr>
            <p:nvPr/>
          </p:nvSpPr>
          <p:spPr bwMode="auto">
            <a:xfrm>
              <a:off x="2057400" y="4038600"/>
              <a:ext cx="2979738" cy="400050"/>
            </a:xfrm>
            <a:prstGeom prst="rect">
              <a:avLst/>
            </a:prstGeom>
            <a:noFill/>
            <a:ln w="9525">
              <a:noFill/>
              <a:miter lim="800000"/>
              <a:headEnd/>
              <a:tailEnd/>
            </a:ln>
          </p:spPr>
          <p:txBody>
            <a:bodyPr wrap="none">
              <a:spAutoFit/>
            </a:bodyPr>
            <a:lstStyle/>
            <a:p>
              <a:r>
                <a:rPr lang="en-GB" sz="2000" dirty="0" smtClean="0">
                  <a:solidFill>
                    <a:srgbClr val="660033"/>
                  </a:solidFill>
                  <a:latin typeface="Calibri" pitchFamily="34" charset="0"/>
                </a:rPr>
                <a:t>  </a:t>
              </a:r>
              <a:r>
                <a:rPr lang="en-GB" sz="2000" b="1" dirty="0" smtClean="0">
                  <a:latin typeface="Calibri" pitchFamily="34" charset="0"/>
                </a:rPr>
                <a:t>jute wrap to contain wire</a:t>
              </a:r>
              <a:endParaRPr lang="en-GB" sz="2000" b="1" dirty="0">
                <a:latin typeface="Calibri" pitchFamily="34" charset="0"/>
              </a:endParaRPr>
            </a:p>
          </p:txBody>
        </p:sp>
        <p:sp>
          <p:nvSpPr>
            <p:cNvPr id="7180" name="Rectangle 12"/>
            <p:cNvSpPr>
              <a:spLocks noChangeArrowheads="1"/>
            </p:cNvSpPr>
            <p:nvPr/>
          </p:nvSpPr>
          <p:spPr bwMode="auto">
            <a:xfrm>
              <a:off x="1992313" y="5238750"/>
              <a:ext cx="3570287" cy="400050"/>
            </a:xfrm>
            <a:prstGeom prst="rect">
              <a:avLst/>
            </a:prstGeom>
            <a:noFill/>
            <a:ln w="9525">
              <a:noFill/>
              <a:miter lim="800000"/>
              <a:headEnd/>
              <a:tailEnd/>
            </a:ln>
          </p:spPr>
          <p:txBody>
            <a:bodyPr wrap="none">
              <a:spAutoFit/>
            </a:bodyPr>
            <a:lstStyle/>
            <a:p>
              <a:r>
                <a:rPr lang="en-GB" sz="2000" dirty="0" smtClean="0">
                  <a:solidFill>
                    <a:srgbClr val="660033"/>
                  </a:solidFill>
                  <a:latin typeface="Calibri" pitchFamily="34" charset="0"/>
                </a:rPr>
                <a:t>  </a:t>
              </a:r>
              <a:r>
                <a:rPr lang="en-GB" sz="2000" b="1" dirty="0" smtClean="0">
                  <a:latin typeface="Calibri" pitchFamily="34" charset="0"/>
                </a:rPr>
                <a:t>outer protection - wire armour</a:t>
              </a:r>
              <a:endParaRPr lang="en-GB" sz="2000" b="1" dirty="0">
                <a:latin typeface="Calibri" pitchFamily="34" charset="0"/>
              </a:endParaRPr>
            </a:p>
          </p:txBody>
        </p:sp>
        <p:sp>
          <p:nvSpPr>
            <p:cNvPr id="7181" name="Text Box 13"/>
            <p:cNvSpPr txBox="1">
              <a:spLocks noChangeArrowheads="1"/>
            </p:cNvSpPr>
            <p:nvPr/>
          </p:nvSpPr>
          <p:spPr bwMode="auto">
            <a:xfrm>
              <a:off x="2057400" y="6019800"/>
              <a:ext cx="3357201" cy="400110"/>
            </a:xfrm>
            <a:prstGeom prst="rect">
              <a:avLst/>
            </a:prstGeom>
            <a:noFill/>
            <a:ln w="9525">
              <a:noFill/>
              <a:miter lim="800000"/>
              <a:headEnd/>
              <a:tailEnd/>
            </a:ln>
          </p:spPr>
          <p:txBody>
            <a:bodyPr wrap="none">
              <a:spAutoFit/>
            </a:bodyPr>
            <a:lstStyle/>
            <a:p>
              <a:r>
                <a:rPr lang="en-GB" sz="2000" dirty="0" smtClean="0">
                  <a:solidFill>
                    <a:srgbClr val="660033"/>
                  </a:solidFill>
                  <a:latin typeface="Calibri" pitchFamily="34" charset="0"/>
                </a:rPr>
                <a:t>  </a:t>
              </a:r>
              <a:r>
                <a:rPr lang="en-GB" sz="2000" b="1" dirty="0" smtClean="0">
                  <a:latin typeface="Calibri" pitchFamily="34" charset="0"/>
                </a:rPr>
                <a:t>jute wrap to contain armour </a:t>
              </a:r>
              <a:endParaRPr lang="en-GB" sz="2000" b="1" dirty="0">
                <a:latin typeface="Calibri" pitchFamily="34" charset="0"/>
              </a:endParaRPr>
            </a:p>
          </p:txBody>
        </p:sp>
        <p:sp>
          <p:nvSpPr>
            <p:cNvPr id="7185" name="Line 20"/>
            <p:cNvSpPr>
              <a:spLocks noChangeShapeType="1"/>
            </p:cNvSpPr>
            <p:nvPr/>
          </p:nvSpPr>
          <p:spPr bwMode="auto">
            <a:xfrm flipH="1">
              <a:off x="1143000" y="3048000"/>
              <a:ext cx="914400" cy="1588"/>
            </a:xfrm>
            <a:prstGeom prst="line">
              <a:avLst/>
            </a:prstGeom>
            <a:noFill/>
            <a:ln w="38100">
              <a:solidFill>
                <a:schemeClr val="tx1"/>
              </a:solidFill>
              <a:round/>
              <a:headEnd/>
              <a:tailEnd type="triangle" w="med" len="med"/>
            </a:ln>
          </p:spPr>
          <p:txBody>
            <a:bodyPr/>
            <a:lstStyle/>
            <a:p>
              <a:endParaRPr lang="en-GB" dirty="0"/>
            </a:p>
          </p:txBody>
        </p:sp>
        <p:sp>
          <p:nvSpPr>
            <p:cNvPr id="7186" name="Line 24"/>
            <p:cNvSpPr>
              <a:spLocks noChangeShapeType="1"/>
            </p:cNvSpPr>
            <p:nvPr/>
          </p:nvSpPr>
          <p:spPr bwMode="auto">
            <a:xfrm flipH="1">
              <a:off x="1600200" y="6248400"/>
              <a:ext cx="457200" cy="0"/>
            </a:xfrm>
            <a:prstGeom prst="line">
              <a:avLst/>
            </a:prstGeom>
            <a:noFill/>
            <a:ln w="38100">
              <a:solidFill>
                <a:schemeClr val="tx1"/>
              </a:solidFill>
              <a:round/>
              <a:headEnd/>
              <a:tailEnd type="triangle" w="med" len="med"/>
            </a:ln>
          </p:spPr>
          <p:txBody>
            <a:bodyPr/>
            <a:lstStyle/>
            <a:p>
              <a:endParaRPr lang="en-GB" dirty="0"/>
            </a:p>
          </p:txBody>
        </p:sp>
        <p:sp>
          <p:nvSpPr>
            <p:cNvPr id="7187" name="Line 20"/>
            <p:cNvSpPr>
              <a:spLocks noChangeShapeType="1"/>
            </p:cNvSpPr>
            <p:nvPr/>
          </p:nvSpPr>
          <p:spPr bwMode="auto">
            <a:xfrm flipH="1">
              <a:off x="1143000" y="2514600"/>
              <a:ext cx="914400" cy="1588"/>
            </a:xfrm>
            <a:prstGeom prst="line">
              <a:avLst/>
            </a:prstGeom>
            <a:noFill/>
            <a:ln w="38100">
              <a:solidFill>
                <a:schemeClr val="tx1"/>
              </a:solidFill>
              <a:round/>
              <a:headEnd/>
              <a:tailEnd type="triangle" w="med" len="med"/>
            </a:ln>
          </p:spPr>
          <p:txBody>
            <a:bodyPr/>
            <a:lstStyle/>
            <a:p>
              <a:endParaRPr lang="en-GB" dirty="0"/>
            </a:p>
          </p:txBody>
        </p:sp>
        <p:sp>
          <p:nvSpPr>
            <p:cNvPr id="7188" name="Line 20"/>
            <p:cNvSpPr>
              <a:spLocks noChangeShapeType="1"/>
            </p:cNvSpPr>
            <p:nvPr/>
          </p:nvSpPr>
          <p:spPr bwMode="auto">
            <a:xfrm flipH="1">
              <a:off x="1066800" y="1981200"/>
              <a:ext cx="990600" cy="1588"/>
            </a:xfrm>
            <a:prstGeom prst="line">
              <a:avLst/>
            </a:prstGeom>
            <a:noFill/>
            <a:ln w="38100">
              <a:solidFill>
                <a:schemeClr val="tx1"/>
              </a:solidFill>
              <a:round/>
              <a:headEnd/>
              <a:tailEnd type="triangle" w="med" len="med"/>
            </a:ln>
          </p:spPr>
          <p:txBody>
            <a:bodyPr/>
            <a:lstStyle/>
            <a:p>
              <a:endParaRPr lang="en-GB" dirty="0"/>
            </a:p>
          </p:txBody>
        </p:sp>
        <p:sp>
          <p:nvSpPr>
            <p:cNvPr id="7189" name="Line 20"/>
            <p:cNvSpPr>
              <a:spLocks noChangeShapeType="1"/>
            </p:cNvSpPr>
            <p:nvPr/>
          </p:nvSpPr>
          <p:spPr bwMode="auto">
            <a:xfrm flipH="1">
              <a:off x="1295400" y="3657600"/>
              <a:ext cx="762000" cy="0"/>
            </a:xfrm>
            <a:prstGeom prst="line">
              <a:avLst/>
            </a:prstGeom>
            <a:noFill/>
            <a:ln w="38100">
              <a:solidFill>
                <a:schemeClr val="tx1"/>
              </a:solidFill>
              <a:round/>
              <a:headEnd/>
              <a:tailEnd type="triangle" w="med" len="med"/>
            </a:ln>
          </p:spPr>
          <p:txBody>
            <a:bodyPr/>
            <a:lstStyle/>
            <a:p>
              <a:endParaRPr lang="en-GB" dirty="0"/>
            </a:p>
          </p:txBody>
        </p:sp>
        <p:sp>
          <p:nvSpPr>
            <p:cNvPr id="7190" name="Line 20"/>
            <p:cNvSpPr>
              <a:spLocks noChangeShapeType="1"/>
            </p:cNvSpPr>
            <p:nvPr/>
          </p:nvSpPr>
          <p:spPr bwMode="auto">
            <a:xfrm flipH="1">
              <a:off x="1371600" y="4267200"/>
              <a:ext cx="685800" cy="1588"/>
            </a:xfrm>
            <a:prstGeom prst="line">
              <a:avLst/>
            </a:prstGeom>
            <a:noFill/>
            <a:ln w="38100">
              <a:solidFill>
                <a:schemeClr val="tx1"/>
              </a:solidFill>
              <a:round/>
              <a:headEnd/>
              <a:tailEnd type="triangle" w="med" len="med"/>
            </a:ln>
          </p:spPr>
          <p:txBody>
            <a:bodyPr/>
            <a:lstStyle/>
            <a:p>
              <a:endParaRPr lang="en-GB" dirty="0"/>
            </a:p>
          </p:txBody>
        </p:sp>
        <p:sp>
          <p:nvSpPr>
            <p:cNvPr id="7191" name="Line 20"/>
            <p:cNvSpPr>
              <a:spLocks noChangeShapeType="1"/>
            </p:cNvSpPr>
            <p:nvPr/>
          </p:nvSpPr>
          <p:spPr bwMode="auto">
            <a:xfrm flipH="1">
              <a:off x="1600200" y="5486400"/>
              <a:ext cx="457200" cy="1588"/>
            </a:xfrm>
            <a:prstGeom prst="line">
              <a:avLst/>
            </a:prstGeom>
            <a:noFill/>
            <a:ln w="38100">
              <a:solidFill>
                <a:schemeClr val="tx1"/>
              </a:solidFill>
              <a:round/>
              <a:headEnd/>
              <a:tailEnd type="triangle" w="med" len="med"/>
            </a:ln>
          </p:spPr>
          <p:txBody>
            <a:bodyPr/>
            <a:lstStyle/>
            <a:p>
              <a:endParaRPr lang="en-GB" dirty="0"/>
            </a:p>
          </p:txBody>
        </p:sp>
      </p:grpSp>
      <p:pic>
        <p:nvPicPr>
          <p:cNvPr id="7192" name="Picture 32" descr="Fig 1 Gutta.TIF"/>
          <p:cNvPicPr>
            <a:picLocks noChangeAspect="1"/>
          </p:cNvPicPr>
          <p:nvPr/>
        </p:nvPicPr>
        <p:blipFill>
          <a:blip r:embed="rId6" cstate="email">
            <a:extLst>
              <a:ext uri="{28A0092B-C50C-407E-A947-70E740481C1C}">
                <a14:useLocalDpi xmlns:a14="http://schemas.microsoft.com/office/drawing/2010/main" xmlns=""/>
              </a:ext>
            </a:extLst>
          </a:blip>
          <a:srcRect/>
          <a:stretch>
            <a:fillRect/>
          </a:stretch>
        </p:blipFill>
        <p:spPr bwMode="auto">
          <a:xfrm>
            <a:off x="5940152" y="1124744"/>
            <a:ext cx="2736304" cy="2820888"/>
          </a:xfrm>
          <a:prstGeom prst="rect">
            <a:avLst/>
          </a:prstGeom>
          <a:noFill/>
          <a:ln w="25400">
            <a:solidFill>
              <a:schemeClr val="tx1"/>
            </a:solidFill>
            <a:miter lim="800000"/>
            <a:headEnd/>
            <a:tailEnd/>
          </a:ln>
        </p:spPr>
      </p:pic>
      <p:pic>
        <p:nvPicPr>
          <p:cNvPr id="27" name="Picture 9" descr="shutterstock_3416294"/>
          <p:cNvPicPr>
            <a:picLocks noChangeArrowheads="1"/>
          </p:cNvPicPr>
          <p:nvPr/>
        </p:nvPicPr>
        <p:blipFill>
          <a:blip r:embed="rId7" cstate="email">
            <a:extLst>
              <a:ext uri="{28A0092B-C50C-407E-A947-70E740481C1C}">
                <a14:useLocalDpi xmlns:a14="http://schemas.microsoft.com/office/drawing/2010/main" xmlns=""/>
              </a:ext>
            </a:extLst>
          </a:blip>
          <a:srcRect/>
          <a:stretch>
            <a:fillRect/>
          </a:stretch>
        </p:blipFill>
        <p:spPr bwMode="auto">
          <a:xfrm>
            <a:off x="7406655" y="-2704"/>
            <a:ext cx="1733526" cy="980727"/>
          </a:xfrm>
          <a:prstGeom prst="rect">
            <a:avLst/>
          </a:prstGeom>
          <a:noFill/>
          <a:ln w="6350">
            <a:noFill/>
            <a:miter lim="800000"/>
            <a:headEnd/>
            <a:tailEnd/>
          </a:ln>
        </p:spPr>
      </p:pic>
      <p:sp>
        <p:nvSpPr>
          <p:cNvPr id="2" name="Rectangle 1"/>
          <p:cNvSpPr/>
          <p:nvPr/>
        </p:nvSpPr>
        <p:spPr>
          <a:xfrm>
            <a:off x="-1" y="6555329"/>
            <a:ext cx="1246175" cy="307777"/>
          </a:xfrm>
          <a:prstGeom prst="rect">
            <a:avLst/>
          </a:prstGeom>
        </p:spPr>
        <p:txBody>
          <a:bodyPr wrap="none">
            <a:spAutoFit/>
          </a:bodyPr>
          <a:lstStyle/>
          <a:p>
            <a:r>
              <a:rPr lang="en-GB" sz="1400" dirty="0">
                <a:solidFill>
                  <a:srgbClr val="000000"/>
                </a:solidFill>
                <a:latin typeface="Calibri" pitchFamily="34" charset="0"/>
                <a:hlinkClick r:id="rId8"/>
              </a:rPr>
              <a:t>www.iscpc.org</a:t>
            </a:r>
            <a:endParaRPr lang="en-AU" sz="1400" dirty="0">
              <a:solidFill>
                <a:srgbClr val="000000"/>
              </a:solidFill>
              <a:latin typeface="Calibri" pitchFamily="34" charset="0"/>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ext Box 2"/>
          <p:cNvSpPr txBox="1">
            <a:spLocks noChangeArrowheads="1"/>
          </p:cNvSpPr>
          <p:nvPr/>
        </p:nvSpPr>
        <p:spPr bwMode="auto">
          <a:xfrm>
            <a:off x="1161852" y="116632"/>
            <a:ext cx="5623655" cy="707886"/>
          </a:xfrm>
          <a:prstGeom prst="rect">
            <a:avLst/>
          </a:prstGeom>
          <a:noFill/>
          <a:ln w="9525">
            <a:noFill/>
            <a:miter lim="800000"/>
            <a:headEnd/>
            <a:tailEnd/>
          </a:ln>
        </p:spPr>
        <p:txBody>
          <a:bodyPr wrap="none">
            <a:spAutoFit/>
          </a:bodyPr>
          <a:lstStyle/>
          <a:p>
            <a:r>
              <a:rPr lang="en-US" sz="4000" b="1" dirty="0" smtClean="0">
                <a:solidFill>
                  <a:schemeClr val="bg1"/>
                </a:solidFill>
                <a:latin typeface="Calibri" pitchFamily="34" charset="0"/>
              </a:rPr>
              <a:t>Modern Submarine Cable</a:t>
            </a:r>
            <a:endParaRPr lang="en-US" sz="4000" b="1" dirty="0">
              <a:solidFill>
                <a:schemeClr val="bg1"/>
              </a:solidFill>
              <a:latin typeface="Calibri" pitchFamily="34" charset="0"/>
            </a:endParaRPr>
          </a:p>
        </p:txBody>
      </p:sp>
      <p:grpSp>
        <p:nvGrpSpPr>
          <p:cNvPr id="20" name="Group 19"/>
          <p:cNvGrpSpPr/>
          <p:nvPr/>
        </p:nvGrpSpPr>
        <p:grpSpPr>
          <a:xfrm>
            <a:off x="179512" y="1052736"/>
            <a:ext cx="8610600" cy="5363567"/>
            <a:chOff x="457200" y="838200"/>
            <a:chExt cx="8610600" cy="5545433"/>
          </a:xfrm>
        </p:grpSpPr>
        <p:pic>
          <p:nvPicPr>
            <p:cNvPr id="8194" name="Picture 21" descr="Fibre Optic.png"/>
            <p:cNvPicPr>
              <a:picLocks noChangeAspect="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457200" y="838200"/>
              <a:ext cx="1676400" cy="5545433"/>
            </a:xfrm>
            <a:prstGeom prst="rect">
              <a:avLst/>
            </a:prstGeom>
            <a:noFill/>
            <a:ln w="25400">
              <a:solidFill>
                <a:schemeClr val="tx1"/>
              </a:solidFill>
              <a:miter lim="800000"/>
              <a:headEnd/>
              <a:tailEnd/>
            </a:ln>
          </p:spPr>
        </p:pic>
        <p:sp>
          <p:nvSpPr>
            <p:cNvPr id="8196" name="Text Box 5"/>
            <p:cNvSpPr txBox="1">
              <a:spLocks noChangeArrowheads="1"/>
            </p:cNvSpPr>
            <p:nvPr/>
          </p:nvSpPr>
          <p:spPr bwMode="auto">
            <a:xfrm>
              <a:off x="2368550" y="1371600"/>
              <a:ext cx="2583015" cy="381855"/>
            </a:xfrm>
            <a:prstGeom prst="rect">
              <a:avLst/>
            </a:prstGeom>
            <a:noFill/>
            <a:ln w="9525">
              <a:noFill/>
              <a:miter lim="800000"/>
              <a:headEnd/>
              <a:tailEnd/>
            </a:ln>
          </p:spPr>
          <p:txBody>
            <a:bodyPr wrap="none">
              <a:spAutoFit/>
            </a:bodyPr>
            <a:lstStyle/>
            <a:p>
              <a:r>
                <a:rPr lang="en-GB" b="1" dirty="0" smtClean="0">
                  <a:latin typeface="Calibri" pitchFamily="34" charset="0"/>
                </a:rPr>
                <a:t>optical fibres - silica glass</a:t>
              </a:r>
              <a:endParaRPr lang="en-GB" b="1" dirty="0">
                <a:latin typeface="Calibri" pitchFamily="34" charset="0"/>
              </a:endParaRPr>
            </a:p>
          </p:txBody>
        </p:sp>
        <p:sp>
          <p:nvSpPr>
            <p:cNvPr id="8197" name="Rectangle 6"/>
            <p:cNvSpPr>
              <a:spLocks noChangeArrowheads="1"/>
            </p:cNvSpPr>
            <p:nvPr/>
          </p:nvSpPr>
          <p:spPr bwMode="auto">
            <a:xfrm>
              <a:off x="2386013" y="1916113"/>
              <a:ext cx="6186950" cy="381855"/>
            </a:xfrm>
            <a:prstGeom prst="rect">
              <a:avLst/>
            </a:prstGeom>
            <a:noFill/>
            <a:ln w="9525">
              <a:noFill/>
              <a:miter lim="800000"/>
              <a:headEnd/>
              <a:tailEnd/>
            </a:ln>
          </p:spPr>
          <p:txBody>
            <a:bodyPr wrap="none">
              <a:spAutoFit/>
            </a:bodyPr>
            <a:lstStyle/>
            <a:p>
              <a:r>
                <a:rPr lang="en-GB" b="1" dirty="0" smtClean="0">
                  <a:latin typeface="Calibri" pitchFamily="34" charset="0"/>
                </a:rPr>
                <a:t>core for strength and fibre separation - polyethylene/fibreglass</a:t>
              </a:r>
              <a:endParaRPr lang="en-GB" b="1" dirty="0">
                <a:latin typeface="Calibri" pitchFamily="34" charset="0"/>
              </a:endParaRPr>
            </a:p>
          </p:txBody>
        </p:sp>
        <p:sp>
          <p:nvSpPr>
            <p:cNvPr id="8198" name="Rectangle 7"/>
            <p:cNvSpPr>
              <a:spLocks noChangeArrowheads="1"/>
            </p:cNvSpPr>
            <p:nvPr/>
          </p:nvSpPr>
          <p:spPr bwMode="auto">
            <a:xfrm>
              <a:off x="2413000" y="2449513"/>
              <a:ext cx="2170594" cy="381855"/>
            </a:xfrm>
            <a:prstGeom prst="rect">
              <a:avLst/>
            </a:prstGeom>
            <a:noFill/>
            <a:ln w="9525">
              <a:noFill/>
              <a:miter lim="800000"/>
              <a:headEnd/>
              <a:tailEnd/>
            </a:ln>
          </p:spPr>
          <p:txBody>
            <a:bodyPr wrap="none">
              <a:spAutoFit/>
            </a:bodyPr>
            <a:lstStyle/>
            <a:p>
              <a:r>
                <a:rPr lang="en-GB" b="1" dirty="0" smtClean="0">
                  <a:latin typeface="Calibri" pitchFamily="34" charset="0"/>
                </a:rPr>
                <a:t>jacket - polyethylene</a:t>
              </a:r>
              <a:endParaRPr lang="en-GB" b="1" dirty="0">
                <a:latin typeface="Calibri" pitchFamily="34" charset="0"/>
              </a:endParaRPr>
            </a:p>
          </p:txBody>
        </p:sp>
        <p:sp>
          <p:nvSpPr>
            <p:cNvPr id="8199" name="Rectangle 8"/>
            <p:cNvSpPr>
              <a:spLocks noChangeArrowheads="1"/>
            </p:cNvSpPr>
            <p:nvPr/>
          </p:nvSpPr>
          <p:spPr bwMode="auto">
            <a:xfrm>
              <a:off x="2397125" y="2830513"/>
              <a:ext cx="1991507" cy="381855"/>
            </a:xfrm>
            <a:prstGeom prst="rect">
              <a:avLst/>
            </a:prstGeom>
            <a:noFill/>
            <a:ln w="9525">
              <a:noFill/>
              <a:miter lim="800000"/>
              <a:headEnd/>
              <a:tailEnd/>
            </a:ln>
          </p:spPr>
          <p:txBody>
            <a:bodyPr wrap="none">
              <a:spAutoFit/>
            </a:bodyPr>
            <a:lstStyle/>
            <a:p>
              <a:r>
                <a:rPr lang="en-GB" b="1" dirty="0" smtClean="0">
                  <a:latin typeface="Calibri" pitchFamily="34" charset="0"/>
                </a:rPr>
                <a:t>conductor - copper</a:t>
              </a:r>
              <a:endParaRPr lang="en-GB" b="1" dirty="0">
                <a:latin typeface="Calibri" pitchFamily="34" charset="0"/>
              </a:endParaRPr>
            </a:p>
          </p:txBody>
        </p:sp>
        <p:sp>
          <p:nvSpPr>
            <p:cNvPr id="8200" name="Rectangle 9"/>
            <p:cNvSpPr>
              <a:spLocks noChangeArrowheads="1"/>
            </p:cNvSpPr>
            <p:nvPr/>
          </p:nvSpPr>
          <p:spPr bwMode="auto">
            <a:xfrm>
              <a:off x="2433638" y="3200400"/>
              <a:ext cx="2170594" cy="381855"/>
            </a:xfrm>
            <a:prstGeom prst="rect">
              <a:avLst/>
            </a:prstGeom>
            <a:noFill/>
            <a:ln w="9525">
              <a:noFill/>
              <a:miter lim="800000"/>
              <a:headEnd/>
              <a:tailEnd/>
            </a:ln>
          </p:spPr>
          <p:txBody>
            <a:bodyPr wrap="none">
              <a:spAutoFit/>
            </a:bodyPr>
            <a:lstStyle/>
            <a:p>
              <a:r>
                <a:rPr lang="en-GB" b="1" dirty="0" smtClean="0">
                  <a:latin typeface="Calibri" pitchFamily="34" charset="0"/>
                </a:rPr>
                <a:t>jacket - polyethylene</a:t>
              </a:r>
              <a:endParaRPr lang="en-GB" b="1" dirty="0">
                <a:latin typeface="Calibri" pitchFamily="34" charset="0"/>
              </a:endParaRPr>
            </a:p>
          </p:txBody>
        </p:sp>
        <p:sp>
          <p:nvSpPr>
            <p:cNvPr id="8201" name="Rectangle 10"/>
            <p:cNvSpPr>
              <a:spLocks noChangeArrowheads="1"/>
            </p:cNvSpPr>
            <p:nvPr/>
          </p:nvSpPr>
          <p:spPr bwMode="auto">
            <a:xfrm>
              <a:off x="2413000" y="3821113"/>
              <a:ext cx="3080010" cy="381855"/>
            </a:xfrm>
            <a:prstGeom prst="rect">
              <a:avLst/>
            </a:prstGeom>
            <a:noFill/>
            <a:ln w="9525">
              <a:noFill/>
              <a:miter lim="800000"/>
              <a:headEnd/>
              <a:tailEnd/>
            </a:ln>
          </p:spPr>
          <p:txBody>
            <a:bodyPr wrap="none">
              <a:spAutoFit/>
            </a:bodyPr>
            <a:lstStyle/>
            <a:p>
              <a:r>
                <a:rPr lang="en-GB" b="1" dirty="0" smtClean="0">
                  <a:latin typeface="Calibri" pitchFamily="34" charset="0"/>
                </a:rPr>
                <a:t>protective armour - steel wire </a:t>
              </a:r>
              <a:endParaRPr lang="en-GB" b="1" dirty="0">
                <a:latin typeface="Calibri" pitchFamily="34" charset="0"/>
              </a:endParaRPr>
            </a:p>
          </p:txBody>
        </p:sp>
        <p:sp>
          <p:nvSpPr>
            <p:cNvPr id="8202" name="Rectangle 11"/>
            <p:cNvSpPr>
              <a:spLocks noChangeArrowheads="1"/>
            </p:cNvSpPr>
            <p:nvPr/>
          </p:nvSpPr>
          <p:spPr bwMode="auto">
            <a:xfrm>
              <a:off x="2413000" y="4724400"/>
              <a:ext cx="6654800" cy="381855"/>
            </a:xfrm>
            <a:prstGeom prst="rect">
              <a:avLst/>
            </a:prstGeom>
            <a:noFill/>
            <a:ln w="9525">
              <a:noFill/>
              <a:miter lim="800000"/>
              <a:headEnd/>
              <a:tailEnd/>
            </a:ln>
          </p:spPr>
          <p:txBody>
            <a:bodyPr>
              <a:spAutoFit/>
            </a:bodyPr>
            <a:lstStyle/>
            <a:p>
              <a:r>
                <a:rPr lang="en-GB" b="1" dirty="0" smtClean="0">
                  <a:latin typeface="Calibri" pitchFamily="34" charset="0"/>
                </a:rPr>
                <a:t>outer protection and wire containment - polypropylene yarn</a:t>
              </a:r>
              <a:endParaRPr lang="en-GB" b="1" dirty="0">
                <a:latin typeface="Calibri" pitchFamily="34" charset="0"/>
              </a:endParaRPr>
            </a:p>
          </p:txBody>
        </p:sp>
        <p:sp>
          <p:nvSpPr>
            <p:cNvPr id="8203" name="Line 14"/>
            <p:cNvSpPr>
              <a:spLocks noChangeShapeType="1"/>
            </p:cNvSpPr>
            <p:nvPr/>
          </p:nvSpPr>
          <p:spPr bwMode="auto">
            <a:xfrm flipH="1">
              <a:off x="1524000" y="2667000"/>
              <a:ext cx="838200" cy="3175"/>
            </a:xfrm>
            <a:prstGeom prst="line">
              <a:avLst/>
            </a:prstGeom>
            <a:noFill/>
            <a:ln w="28575">
              <a:solidFill>
                <a:schemeClr val="tx1"/>
              </a:solidFill>
              <a:round/>
              <a:headEnd/>
              <a:tailEnd type="triangle" w="med" len="med"/>
            </a:ln>
          </p:spPr>
          <p:txBody>
            <a:bodyPr/>
            <a:lstStyle/>
            <a:p>
              <a:endParaRPr lang="en-GB" dirty="0"/>
            </a:p>
          </p:txBody>
        </p:sp>
        <p:sp>
          <p:nvSpPr>
            <p:cNvPr id="8204" name="Line 15"/>
            <p:cNvSpPr>
              <a:spLocks noChangeShapeType="1"/>
            </p:cNvSpPr>
            <p:nvPr/>
          </p:nvSpPr>
          <p:spPr bwMode="auto">
            <a:xfrm flipH="1">
              <a:off x="1517650" y="3048000"/>
              <a:ext cx="844550" cy="0"/>
            </a:xfrm>
            <a:prstGeom prst="line">
              <a:avLst/>
            </a:prstGeom>
            <a:noFill/>
            <a:ln w="28575">
              <a:solidFill>
                <a:schemeClr val="tx1"/>
              </a:solidFill>
              <a:round/>
              <a:headEnd/>
              <a:tailEnd type="triangle" w="med" len="med"/>
            </a:ln>
          </p:spPr>
          <p:txBody>
            <a:bodyPr/>
            <a:lstStyle/>
            <a:p>
              <a:endParaRPr lang="en-GB" dirty="0"/>
            </a:p>
          </p:txBody>
        </p:sp>
        <p:sp>
          <p:nvSpPr>
            <p:cNvPr id="8205" name="Line 16"/>
            <p:cNvSpPr>
              <a:spLocks noChangeShapeType="1"/>
            </p:cNvSpPr>
            <p:nvPr/>
          </p:nvSpPr>
          <p:spPr bwMode="auto">
            <a:xfrm flipH="1">
              <a:off x="1536700" y="3429000"/>
              <a:ext cx="825500" cy="0"/>
            </a:xfrm>
            <a:prstGeom prst="line">
              <a:avLst/>
            </a:prstGeom>
            <a:noFill/>
            <a:ln w="28575">
              <a:solidFill>
                <a:schemeClr val="tx1"/>
              </a:solidFill>
              <a:round/>
              <a:headEnd/>
              <a:tailEnd type="triangle" w="med" len="med"/>
            </a:ln>
          </p:spPr>
          <p:txBody>
            <a:bodyPr/>
            <a:lstStyle/>
            <a:p>
              <a:endParaRPr lang="en-GB" dirty="0"/>
            </a:p>
          </p:txBody>
        </p:sp>
        <p:sp>
          <p:nvSpPr>
            <p:cNvPr id="8207" name="Line 16"/>
            <p:cNvSpPr>
              <a:spLocks noChangeShapeType="1"/>
            </p:cNvSpPr>
            <p:nvPr/>
          </p:nvSpPr>
          <p:spPr bwMode="auto">
            <a:xfrm flipH="1">
              <a:off x="1752600" y="4953000"/>
              <a:ext cx="609600" cy="0"/>
            </a:xfrm>
            <a:prstGeom prst="line">
              <a:avLst/>
            </a:prstGeom>
            <a:noFill/>
            <a:ln w="28575">
              <a:solidFill>
                <a:schemeClr val="tx1"/>
              </a:solidFill>
              <a:round/>
              <a:headEnd/>
              <a:tailEnd type="triangle" w="med" len="med"/>
            </a:ln>
          </p:spPr>
          <p:txBody>
            <a:bodyPr/>
            <a:lstStyle/>
            <a:p>
              <a:endParaRPr lang="en-GB" dirty="0"/>
            </a:p>
          </p:txBody>
        </p:sp>
        <p:sp>
          <p:nvSpPr>
            <p:cNvPr id="8208" name="Line 16"/>
            <p:cNvSpPr>
              <a:spLocks noChangeShapeType="1"/>
            </p:cNvSpPr>
            <p:nvPr/>
          </p:nvSpPr>
          <p:spPr bwMode="auto">
            <a:xfrm flipH="1">
              <a:off x="1689100" y="4038600"/>
              <a:ext cx="673100" cy="0"/>
            </a:xfrm>
            <a:prstGeom prst="line">
              <a:avLst/>
            </a:prstGeom>
            <a:noFill/>
            <a:ln w="28575">
              <a:solidFill>
                <a:schemeClr val="tx1"/>
              </a:solidFill>
              <a:round/>
              <a:headEnd/>
              <a:tailEnd type="triangle" w="med" len="med"/>
            </a:ln>
          </p:spPr>
          <p:txBody>
            <a:bodyPr/>
            <a:lstStyle/>
            <a:p>
              <a:endParaRPr lang="en-GB" dirty="0"/>
            </a:p>
          </p:txBody>
        </p:sp>
        <p:sp>
          <p:nvSpPr>
            <p:cNvPr id="8209" name="Line 16"/>
            <p:cNvSpPr>
              <a:spLocks noChangeShapeType="1"/>
            </p:cNvSpPr>
            <p:nvPr/>
          </p:nvSpPr>
          <p:spPr bwMode="auto">
            <a:xfrm flipH="1">
              <a:off x="1447800" y="2133600"/>
              <a:ext cx="914400" cy="0"/>
            </a:xfrm>
            <a:prstGeom prst="line">
              <a:avLst/>
            </a:prstGeom>
            <a:noFill/>
            <a:ln w="28575">
              <a:solidFill>
                <a:schemeClr val="tx1"/>
              </a:solidFill>
              <a:round/>
              <a:headEnd/>
              <a:tailEnd type="triangle" w="med" len="med"/>
            </a:ln>
          </p:spPr>
          <p:txBody>
            <a:bodyPr/>
            <a:lstStyle/>
            <a:p>
              <a:endParaRPr lang="en-GB" dirty="0"/>
            </a:p>
          </p:txBody>
        </p:sp>
        <p:sp>
          <p:nvSpPr>
            <p:cNvPr id="8210" name="Line 16"/>
            <p:cNvSpPr>
              <a:spLocks noChangeShapeType="1"/>
            </p:cNvSpPr>
            <p:nvPr/>
          </p:nvSpPr>
          <p:spPr bwMode="auto">
            <a:xfrm flipH="1">
              <a:off x="1524000" y="1600200"/>
              <a:ext cx="825500" cy="0"/>
            </a:xfrm>
            <a:prstGeom prst="line">
              <a:avLst/>
            </a:prstGeom>
            <a:noFill/>
            <a:ln w="28575">
              <a:solidFill>
                <a:schemeClr val="tx1"/>
              </a:solidFill>
              <a:round/>
              <a:headEnd/>
              <a:tailEnd type="triangle" w="med" len="med"/>
            </a:ln>
          </p:spPr>
          <p:txBody>
            <a:bodyPr/>
            <a:lstStyle/>
            <a:p>
              <a:endParaRPr lang="en-GB" dirty="0"/>
            </a:p>
          </p:txBody>
        </p:sp>
      </p:grpSp>
      <p:sp>
        <p:nvSpPr>
          <p:cNvPr id="2" name="Rectangle 1"/>
          <p:cNvSpPr/>
          <p:nvPr/>
        </p:nvSpPr>
        <p:spPr>
          <a:xfrm>
            <a:off x="265312" y="6416304"/>
            <a:ext cx="1541512" cy="338554"/>
          </a:xfrm>
          <a:prstGeom prst="rect">
            <a:avLst/>
          </a:prstGeom>
        </p:spPr>
        <p:txBody>
          <a:bodyPr wrap="none">
            <a:spAutoFit/>
          </a:bodyPr>
          <a:lstStyle/>
          <a:p>
            <a:r>
              <a:rPr lang="en-US" sz="1600" b="1" i="1" dirty="0">
                <a:solidFill>
                  <a:srgbClr val="000099"/>
                </a:solidFill>
                <a:latin typeface="Calibri" pitchFamily="34" charset="0"/>
              </a:rPr>
              <a:t>Source: Ericsson</a:t>
            </a:r>
            <a:endParaRPr lang="en-GB" dirty="0"/>
          </a:p>
        </p:txBody>
      </p:sp>
      <p:sp>
        <p:nvSpPr>
          <p:cNvPr id="3" name="Rectangle 2"/>
          <p:cNvSpPr/>
          <p:nvPr/>
        </p:nvSpPr>
        <p:spPr>
          <a:xfrm>
            <a:off x="2119436" y="5362178"/>
            <a:ext cx="7024563" cy="1077218"/>
          </a:xfrm>
          <a:prstGeom prst="rect">
            <a:avLst/>
          </a:prstGeom>
        </p:spPr>
        <p:txBody>
          <a:bodyPr wrap="square">
            <a:spAutoFit/>
          </a:bodyPr>
          <a:lstStyle/>
          <a:p>
            <a:pPr marL="357188" indent="-357188">
              <a:spcBef>
                <a:spcPts val="600"/>
              </a:spcBef>
              <a:spcAft>
                <a:spcPts val="600"/>
              </a:spcAft>
              <a:buClr>
                <a:srgbClr val="0033CC"/>
              </a:buClr>
              <a:buFont typeface="Wingdings 2" pitchFamily="-105" charset="2"/>
              <a:buChar char=""/>
            </a:pPr>
            <a:r>
              <a:rPr lang="en-GB" b="1" dirty="0" smtClean="0">
                <a:latin typeface="Calibri" pitchFamily="34" charset="0"/>
              </a:rPr>
              <a:t>Construction varies with manufacturer and seabed conditions</a:t>
            </a:r>
          </a:p>
          <a:p>
            <a:pPr marL="357188" indent="-357188">
              <a:spcBef>
                <a:spcPts val="600"/>
              </a:spcBef>
              <a:spcAft>
                <a:spcPts val="600"/>
              </a:spcAft>
              <a:buClr>
                <a:srgbClr val="0033CC"/>
              </a:buClr>
              <a:buFont typeface="Wingdings 2" pitchFamily="-105" charset="2"/>
              <a:buChar char=""/>
            </a:pPr>
            <a:r>
              <a:rPr lang="en-GB" b="1" dirty="0" smtClean="0">
                <a:latin typeface="Calibri" pitchFamily="34" charset="0"/>
              </a:rPr>
              <a:t>Cables may have no armour in stable, deep-ocean sites or one or more armour layers for energetic zones, e.g. coastal seas</a:t>
            </a:r>
            <a:endParaRPr lang="en-GB" b="1" i="1" dirty="0">
              <a:latin typeface="Calibri" pitchFamily="34" charset="0"/>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a:spLocks noChangeArrowheads="1"/>
          </p:cNvSpPr>
          <p:nvPr/>
        </p:nvSpPr>
        <p:spPr bwMode="auto">
          <a:xfrm>
            <a:off x="2339975" y="2378075"/>
            <a:ext cx="0" cy="0"/>
          </a:xfrm>
          <a:prstGeom prst="rect">
            <a:avLst/>
          </a:prstGeom>
          <a:noFill/>
          <a:ln w="9525">
            <a:noFill/>
            <a:miter lim="800000"/>
            <a:headEnd/>
            <a:tailEnd/>
          </a:ln>
        </p:spPr>
        <p:txBody>
          <a:bodyPr>
            <a:spAutoFit/>
          </a:bodyPr>
          <a:lstStyle/>
          <a:p>
            <a:endParaRPr lang="en-US" dirty="0"/>
          </a:p>
        </p:txBody>
      </p:sp>
      <p:sp>
        <p:nvSpPr>
          <p:cNvPr id="19459" name="Rectangle 5"/>
          <p:cNvSpPr>
            <a:spLocks noChangeArrowheads="1"/>
          </p:cNvSpPr>
          <p:nvPr/>
        </p:nvSpPr>
        <p:spPr bwMode="auto">
          <a:xfrm>
            <a:off x="-252413" y="2565400"/>
            <a:ext cx="9144001" cy="0"/>
          </a:xfrm>
          <a:prstGeom prst="rect">
            <a:avLst/>
          </a:prstGeom>
          <a:noFill/>
          <a:ln w="9525">
            <a:noFill/>
            <a:miter lim="800000"/>
            <a:headEnd/>
            <a:tailEnd/>
          </a:ln>
        </p:spPr>
        <p:txBody>
          <a:bodyPr>
            <a:spAutoFit/>
          </a:bodyPr>
          <a:lstStyle/>
          <a:p>
            <a:endParaRPr lang="en-US" dirty="0"/>
          </a:p>
        </p:txBody>
      </p:sp>
      <p:sp>
        <p:nvSpPr>
          <p:cNvPr id="19460" name="Text Box 7"/>
          <p:cNvSpPr txBox="1">
            <a:spLocks noChangeArrowheads="1"/>
          </p:cNvSpPr>
          <p:nvPr/>
        </p:nvSpPr>
        <p:spPr bwMode="auto">
          <a:xfrm>
            <a:off x="27583" y="3438525"/>
            <a:ext cx="4635500" cy="523875"/>
          </a:xfrm>
          <a:prstGeom prst="rect">
            <a:avLst/>
          </a:prstGeom>
          <a:noFill/>
          <a:ln w="9525">
            <a:noFill/>
            <a:miter lim="800000"/>
            <a:headEnd/>
            <a:tailEnd/>
          </a:ln>
        </p:spPr>
        <p:txBody>
          <a:bodyPr>
            <a:spAutoFit/>
          </a:bodyPr>
          <a:lstStyle/>
          <a:p>
            <a:pPr algn="ctr"/>
            <a:r>
              <a:rPr lang="en-AU" sz="1400" b="1" i="1" dirty="0" smtClean="0">
                <a:latin typeface="Calibri" pitchFamily="34" charset="0"/>
              </a:rPr>
              <a:t>Goliath: </a:t>
            </a:r>
            <a:r>
              <a:rPr lang="en-AU" sz="1400" b="1" dirty="0" smtClean="0">
                <a:latin typeface="Calibri" pitchFamily="34" charset="0"/>
              </a:rPr>
              <a:t>lays </a:t>
            </a:r>
            <a:r>
              <a:rPr lang="en-AU" sz="1400" b="1" dirty="0">
                <a:latin typeface="Calibri" pitchFamily="34" charset="0"/>
              </a:rPr>
              <a:t>1</a:t>
            </a:r>
            <a:r>
              <a:rPr lang="en-AU" sz="1400" b="1" baseline="30000" dirty="0">
                <a:latin typeface="Calibri" pitchFamily="34" charset="0"/>
              </a:rPr>
              <a:t>st</a:t>
            </a:r>
            <a:r>
              <a:rPr lang="en-AU" sz="1400" b="1" dirty="0">
                <a:latin typeface="Calibri" pitchFamily="34" charset="0"/>
              </a:rPr>
              <a:t> international cable, </a:t>
            </a:r>
            <a:r>
              <a:rPr lang="en-AU" sz="1400" b="1" dirty="0" smtClean="0">
                <a:latin typeface="Calibri" pitchFamily="34" charset="0"/>
              </a:rPr>
              <a:t>UK-France, 1850-1</a:t>
            </a:r>
          </a:p>
          <a:p>
            <a:pPr algn="ctr"/>
            <a:r>
              <a:rPr lang="en-US" sz="1400" b="1" i="1" dirty="0" smtClean="0">
                <a:solidFill>
                  <a:srgbClr val="000099"/>
                </a:solidFill>
                <a:latin typeface="Calibri" pitchFamily="34" charset="0"/>
              </a:rPr>
              <a:t>Source</a:t>
            </a:r>
            <a:r>
              <a:rPr lang="en-US" sz="1400" b="1" i="1" dirty="0">
                <a:solidFill>
                  <a:srgbClr val="000099"/>
                </a:solidFill>
                <a:latin typeface="Calibri" pitchFamily="34" charset="0"/>
              </a:rPr>
              <a:t>: </a:t>
            </a:r>
            <a:r>
              <a:rPr lang="en-US" sz="1400" b="1" i="1" dirty="0" smtClean="0">
                <a:solidFill>
                  <a:srgbClr val="000099"/>
                </a:solidFill>
                <a:latin typeface="Calibri" pitchFamily="34" charset="0"/>
              </a:rPr>
              <a:t>Illustrated </a:t>
            </a:r>
            <a:r>
              <a:rPr lang="en-US" sz="1400" b="1" i="1" dirty="0">
                <a:solidFill>
                  <a:srgbClr val="000099"/>
                </a:solidFill>
                <a:latin typeface="Calibri" pitchFamily="34" charset="0"/>
              </a:rPr>
              <a:t>London </a:t>
            </a:r>
            <a:r>
              <a:rPr lang="en-US" sz="1400" b="1" i="1" dirty="0" smtClean="0">
                <a:solidFill>
                  <a:srgbClr val="000099"/>
                </a:solidFill>
                <a:latin typeface="Calibri" pitchFamily="34" charset="0"/>
              </a:rPr>
              <a:t>News</a:t>
            </a:r>
            <a:endParaRPr lang="en-AU" sz="1400" b="1" i="1" dirty="0">
              <a:solidFill>
                <a:srgbClr val="000099"/>
              </a:solidFill>
              <a:latin typeface="Calibri" pitchFamily="34" charset="0"/>
            </a:endParaRPr>
          </a:p>
        </p:txBody>
      </p:sp>
      <p:pic>
        <p:nvPicPr>
          <p:cNvPr id="19461" name="Picture 8" descr="s5"/>
          <p:cNvPicPr>
            <a:picLocks noChangeAspect="1" noChangeArrowheads="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539552" y="1124744"/>
            <a:ext cx="3611562" cy="2286000"/>
          </a:xfrm>
          <a:prstGeom prst="rect">
            <a:avLst/>
          </a:prstGeom>
          <a:noFill/>
          <a:ln w="25400">
            <a:solidFill>
              <a:srgbClr val="000000"/>
            </a:solidFill>
            <a:miter lim="800000"/>
            <a:headEnd/>
            <a:tailEnd/>
          </a:ln>
        </p:spPr>
      </p:pic>
      <p:pic>
        <p:nvPicPr>
          <p:cNvPr id="19462" name="Picture 10" descr="CabShpOne1"/>
          <p:cNvPicPr>
            <a:picLocks noChangeAspect="1" noChangeArrowheads="1"/>
          </p:cNvPicPr>
          <p:nvPr/>
        </p:nvPicPr>
        <p:blipFill>
          <a:blip r:embed="rId4" cstate="email">
            <a:lum bright="18000" contrast="24000"/>
            <a:extLst>
              <a:ext uri="{28A0092B-C50C-407E-A947-70E740481C1C}">
                <a14:useLocalDpi xmlns:a14="http://schemas.microsoft.com/office/drawing/2010/main" xmlns=""/>
              </a:ext>
            </a:extLst>
          </a:blip>
          <a:srcRect/>
          <a:stretch>
            <a:fillRect/>
          </a:stretch>
        </p:blipFill>
        <p:spPr bwMode="auto">
          <a:xfrm>
            <a:off x="539552" y="4005064"/>
            <a:ext cx="3581400" cy="2287587"/>
          </a:xfrm>
          <a:prstGeom prst="rect">
            <a:avLst/>
          </a:prstGeom>
          <a:noFill/>
          <a:ln w="25400">
            <a:solidFill>
              <a:srgbClr val="000000"/>
            </a:solidFill>
            <a:miter lim="800000"/>
            <a:headEnd/>
            <a:tailEnd/>
          </a:ln>
        </p:spPr>
      </p:pic>
      <p:sp>
        <p:nvSpPr>
          <p:cNvPr id="19463" name="Text Box 11"/>
          <p:cNvSpPr txBox="1">
            <a:spLocks noChangeArrowheads="1"/>
          </p:cNvSpPr>
          <p:nvPr/>
        </p:nvSpPr>
        <p:spPr bwMode="auto">
          <a:xfrm>
            <a:off x="270198" y="6324600"/>
            <a:ext cx="4392885" cy="523220"/>
          </a:xfrm>
          <a:prstGeom prst="rect">
            <a:avLst/>
          </a:prstGeom>
          <a:noFill/>
          <a:ln w="9525">
            <a:noFill/>
            <a:miter lim="800000"/>
            <a:headEnd/>
            <a:tailEnd/>
          </a:ln>
        </p:spPr>
        <p:txBody>
          <a:bodyPr wrap="square">
            <a:spAutoFit/>
          </a:bodyPr>
          <a:lstStyle/>
          <a:p>
            <a:r>
              <a:rPr lang="en-US" sz="1400" b="1" dirty="0">
                <a:latin typeface="Calibri" pitchFamily="34" charset="0"/>
              </a:rPr>
              <a:t> </a:t>
            </a:r>
            <a:r>
              <a:rPr lang="en-US" sz="1400" b="1" i="1" dirty="0">
                <a:latin typeface="Calibri" pitchFamily="34" charset="0"/>
              </a:rPr>
              <a:t>John Pender, </a:t>
            </a:r>
            <a:r>
              <a:rPr lang="en-US" sz="1400" b="1" dirty="0">
                <a:latin typeface="Calibri" pitchFamily="34" charset="0"/>
              </a:rPr>
              <a:t>named after pioneer cable maker, </a:t>
            </a:r>
            <a:r>
              <a:rPr lang="en-US" sz="1400" b="1" dirty="0" smtClean="0">
                <a:latin typeface="Calibri" pitchFamily="34" charset="0"/>
              </a:rPr>
              <a:t>1900</a:t>
            </a:r>
          </a:p>
          <a:p>
            <a:pPr algn="ctr"/>
            <a:r>
              <a:rPr lang="en-US" sz="1400" b="1" i="1" dirty="0" smtClean="0">
                <a:solidFill>
                  <a:srgbClr val="000099"/>
                </a:solidFill>
                <a:latin typeface="Calibri" pitchFamily="34" charset="0"/>
              </a:rPr>
              <a:t>Source</a:t>
            </a:r>
            <a:r>
              <a:rPr lang="en-US" sz="1400" b="1" i="1" dirty="0">
                <a:solidFill>
                  <a:srgbClr val="000099"/>
                </a:solidFill>
                <a:latin typeface="Calibri" pitchFamily="34" charset="0"/>
              </a:rPr>
              <a:t>: Cable &amp; </a:t>
            </a:r>
            <a:r>
              <a:rPr lang="en-US" sz="1400" b="1" i="1" dirty="0" smtClean="0">
                <a:solidFill>
                  <a:srgbClr val="000099"/>
                </a:solidFill>
                <a:latin typeface="Calibri" pitchFamily="34" charset="0"/>
              </a:rPr>
              <a:t>Wirel</a:t>
            </a:r>
            <a:r>
              <a:rPr lang="en-US" sz="1400" b="1" dirty="0" smtClean="0">
                <a:solidFill>
                  <a:srgbClr val="000099"/>
                </a:solidFill>
                <a:latin typeface="Calibri" pitchFamily="34" charset="0"/>
              </a:rPr>
              <a:t>ess</a:t>
            </a:r>
            <a:endParaRPr lang="en-US" sz="1400" b="1" dirty="0">
              <a:solidFill>
                <a:srgbClr val="000099"/>
              </a:solidFill>
              <a:latin typeface="Calibri" pitchFamily="34" charset="0"/>
            </a:endParaRPr>
          </a:p>
        </p:txBody>
      </p:sp>
      <p:pic>
        <p:nvPicPr>
          <p:cNvPr id="19464" name="Picture 13" descr="S.S. Great Eastern laying the first trans-Atlantic cable, July 1866."/>
          <p:cNvPicPr>
            <a:picLocks noChangeAspect="1" noChangeArrowheads="1"/>
          </p:cNvPicPr>
          <p:nvPr/>
        </p:nvPicPr>
        <p:blipFill>
          <a:blip r:embed="rId5" cstate="email">
            <a:extLst>
              <a:ext uri="{28A0092B-C50C-407E-A947-70E740481C1C}">
                <a14:useLocalDpi xmlns:a14="http://schemas.microsoft.com/office/drawing/2010/main" xmlns=""/>
              </a:ext>
            </a:extLst>
          </a:blip>
          <a:srcRect/>
          <a:stretch>
            <a:fillRect/>
          </a:stretch>
        </p:blipFill>
        <p:spPr bwMode="auto">
          <a:xfrm>
            <a:off x="4860032" y="1124744"/>
            <a:ext cx="3584575" cy="2286000"/>
          </a:xfrm>
          <a:prstGeom prst="rect">
            <a:avLst/>
          </a:prstGeom>
          <a:noFill/>
          <a:ln w="25400">
            <a:solidFill>
              <a:srgbClr val="000000"/>
            </a:solidFill>
            <a:miter lim="800000"/>
            <a:headEnd/>
            <a:tailEnd/>
          </a:ln>
        </p:spPr>
      </p:pic>
      <p:sp>
        <p:nvSpPr>
          <p:cNvPr id="19465" name="Text Box 14"/>
          <p:cNvSpPr txBox="1">
            <a:spLocks noChangeArrowheads="1"/>
          </p:cNvSpPr>
          <p:nvPr/>
        </p:nvSpPr>
        <p:spPr bwMode="auto">
          <a:xfrm>
            <a:off x="4663083" y="3448820"/>
            <a:ext cx="4006546" cy="523220"/>
          </a:xfrm>
          <a:prstGeom prst="rect">
            <a:avLst/>
          </a:prstGeom>
          <a:noFill/>
          <a:ln w="9525">
            <a:noFill/>
            <a:miter lim="800000"/>
            <a:headEnd/>
            <a:tailEnd/>
          </a:ln>
        </p:spPr>
        <p:txBody>
          <a:bodyPr wrap="none">
            <a:spAutoFit/>
          </a:bodyPr>
          <a:lstStyle/>
          <a:p>
            <a:r>
              <a:rPr lang="en-US" sz="1400" b="1" i="1" dirty="0">
                <a:latin typeface="Calibri" pitchFamily="34" charset="0"/>
              </a:rPr>
              <a:t>Great </a:t>
            </a:r>
            <a:r>
              <a:rPr lang="en-US" sz="1400" b="1" i="1" dirty="0" smtClean="0">
                <a:latin typeface="Calibri" pitchFamily="34" charset="0"/>
              </a:rPr>
              <a:t>Eastern</a:t>
            </a:r>
            <a:r>
              <a:rPr lang="en-US" sz="1400" b="1" dirty="0">
                <a:latin typeface="Calibri" pitchFamily="34" charset="0"/>
              </a:rPr>
              <a:t>:</a:t>
            </a:r>
            <a:r>
              <a:rPr lang="en-US" sz="1400" b="1" dirty="0" smtClean="0">
                <a:latin typeface="Calibri" pitchFamily="34" charset="0"/>
              </a:rPr>
              <a:t> </a:t>
            </a:r>
            <a:r>
              <a:rPr lang="en-US" sz="1400" b="1" dirty="0">
                <a:latin typeface="Calibri" pitchFamily="34" charset="0"/>
              </a:rPr>
              <a:t>laying cable off Newfoundland, </a:t>
            </a:r>
            <a:r>
              <a:rPr lang="en-US" sz="1400" b="1" dirty="0" smtClean="0">
                <a:latin typeface="Calibri" pitchFamily="34" charset="0"/>
              </a:rPr>
              <a:t>1866</a:t>
            </a:r>
          </a:p>
          <a:p>
            <a:pPr algn="ctr"/>
            <a:r>
              <a:rPr lang="en-US" sz="1400" b="1" i="1" dirty="0" smtClean="0">
                <a:solidFill>
                  <a:srgbClr val="000099"/>
                </a:solidFill>
                <a:latin typeface="Calibri" pitchFamily="34" charset="0"/>
              </a:rPr>
              <a:t>Source</a:t>
            </a:r>
            <a:r>
              <a:rPr lang="en-US" sz="1400" b="1" i="1" dirty="0">
                <a:solidFill>
                  <a:srgbClr val="000099"/>
                </a:solidFill>
                <a:latin typeface="Calibri" pitchFamily="34" charset="0"/>
              </a:rPr>
              <a:t>: Canadian </a:t>
            </a:r>
            <a:r>
              <a:rPr lang="en-US" sz="1400" b="1" i="1" dirty="0" smtClean="0">
                <a:solidFill>
                  <a:srgbClr val="000099"/>
                </a:solidFill>
                <a:latin typeface="Calibri" pitchFamily="34" charset="0"/>
              </a:rPr>
              <a:t>Government</a:t>
            </a:r>
            <a:endParaRPr lang="en-US" sz="1400" b="1" i="1" dirty="0">
              <a:latin typeface="Calibri" pitchFamily="34" charset="0"/>
            </a:endParaRPr>
          </a:p>
        </p:txBody>
      </p:sp>
      <p:sp>
        <p:nvSpPr>
          <p:cNvPr id="19466" name="Text Box 15"/>
          <p:cNvSpPr txBox="1">
            <a:spLocks noChangeArrowheads="1"/>
          </p:cNvSpPr>
          <p:nvPr/>
        </p:nvSpPr>
        <p:spPr bwMode="auto">
          <a:xfrm>
            <a:off x="2234666" y="112440"/>
            <a:ext cx="3772571" cy="707886"/>
          </a:xfrm>
          <a:prstGeom prst="rect">
            <a:avLst/>
          </a:prstGeom>
          <a:noFill/>
          <a:ln w="9525">
            <a:noFill/>
            <a:miter lim="800000"/>
            <a:headEnd/>
            <a:tailEnd/>
          </a:ln>
        </p:spPr>
        <p:txBody>
          <a:bodyPr wrap="none">
            <a:spAutoFit/>
          </a:bodyPr>
          <a:lstStyle/>
          <a:p>
            <a:r>
              <a:rPr lang="en-US" sz="4000" b="1" dirty="0" smtClean="0">
                <a:solidFill>
                  <a:schemeClr val="bg1"/>
                </a:solidFill>
                <a:latin typeface="Calibri" pitchFamily="34" charset="0"/>
              </a:rPr>
              <a:t>Early Cable Ships</a:t>
            </a:r>
            <a:endParaRPr lang="en-US" sz="4000" b="1" dirty="0">
              <a:solidFill>
                <a:schemeClr val="bg1"/>
              </a:solidFill>
              <a:latin typeface="Calibri" pitchFamily="34" charset="0"/>
            </a:endParaRPr>
          </a:p>
        </p:txBody>
      </p:sp>
      <p:sp>
        <p:nvSpPr>
          <p:cNvPr id="19467" name="Text Box 18"/>
          <p:cNvSpPr txBox="1">
            <a:spLocks noChangeArrowheads="1"/>
          </p:cNvSpPr>
          <p:nvPr/>
        </p:nvSpPr>
        <p:spPr bwMode="auto">
          <a:xfrm>
            <a:off x="4551617" y="6313373"/>
            <a:ext cx="4380045" cy="523220"/>
          </a:xfrm>
          <a:prstGeom prst="rect">
            <a:avLst/>
          </a:prstGeom>
          <a:noFill/>
          <a:ln w="9525">
            <a:noFill/>
            <a:miter lim="800000"/>
            <a:headEnd/>
            <a:tailEnd/>
          </a:ln>
        </p:spPr>
        <p:txBody>
          <a:bodyPr wrap="none">
            <a:spAutoFit/>
          </a:bodyPr>
          <a:lstStyle/>
          <a:p>
            <a:r>
              <a:rPr lang="en-US" sz="1400" b="1" i="1" dirty="0" smtClean="0">
                <a:latin typeface="Calibri" pitchFamily="34" charset="0"/>
              </a:rPr>
              <a:t>Monarch</a:t>
            </a:r>
            <a:r>
              <a:rPr lang="en-US" sz="1400" b="1" dirty="0">
                <a:latin typeface="Calibri" pitchFamily="34" charset="0"/>
              </a:rPr>
              <a:t>:</a:t>
            </a:r>
            <a:r>
              <a:rPr lang="en-US" sz="1400" b="1" dirty="0" smtClean="0">
                <a:latin typeface="Calibri" pitchFamily="34" charset="0"/>
              </a:rPr>
              <a:t> laid 1</a:t>
            </a:r>
            <a:r>
              <a:rPr lang="en-US" sz="1400" b="1" baseline="30000" dirty="0" smtClean="0">
                <a:latin typeface="Calibri" pitchFamily="34" charset="0"/>
              </a:rPr>
              <a:t>st</a:t>
            </a:r>
            <a:r>
              <a:rPr lang="en-US" sz="1400" b="1" dirty="0" smtClean="0">
                <a:latin typeface="Calibri" pitchFamily="34" charset="0"/>
              </a:rPr>
              <a:t> transatlantic telephone cable, 1955/6 </a:t>
            </a:r>
            <a:endParaRPr lang="en-US" sz="1400" b="1" dirty="0">
              <a:latin typeface="Calibri" pitchFamily="34" charset="0"/>
            </a:endParaRPr>
          </a:p>
          <a:p>
            <a:r>
              <a:rPr lang="en-US" sz="1400" b="1" i="1" dirty="0" smtClean="0">
                <a:solidFill>
                  <a:srgbClr val="000099"/>
                </a:solidFill>
                <a:latin typeface="Calibri" pitchFamily="34" charset="0"/>
              </a:rPr>
              <a:t>       Source</a:t>
            </a:r>
            <a:r>
              <a:rPr lang="en-US" sz="1400" b="1" i="1" dirty="0">
                <a:solidFill>
                  <a:srgbClr val="000099"/>
                </a:solidFill>
                <a:latin typeface="Calibri" pitchFamily="34" charset="0"/>
              </a:rPr>
              <a:t>: </a:t>
            </a:r>
            <a:r>
              <a:rPr lang="en-US" sz="1400" b="1" i="1" dirty="0" smtClean="0">
                <a:solidFill>
                  <a:srgbClr val="000099"/>
                </a:solidFill>
                <a:latin typeface="Calibri" pitchFamily="34" charset="0"/>
              </a:rPr>
              <a:t>www.atlantic-cable.com</a:t>
            </a:r>
            <a:endParaRPr lang="en-US" sz="1400" b="1" i="1" dirty="0">
              <a:latin typeface="Calibri" pitchFamily="34" charset="0"/>
            </a:endParaRPr>
          </a:p>
        </p:txBody>
      </p:sp>
      <p:pic>
        <p:nvPicPr>
          <p:cNvPr id="3" name="Picture 2"/>
          <p:cNvPicPr>
            <a:picLocks noChangeAspect="1"/>
          </p:cNvPicPr>
          <p:nvPr/>
        </p:nvPicPr>
        <p:blipFill>
          <a:blip r:embed="rId6" cstate="email">
            <a:extLst>
              <a:ext uri="{28A0092B-C50C-407E-A947-70E740481C1C}">
                <a14:useLocalDpi xmlns:a14="http://schemas.microsoft.com/office/drawing/2010/main" xmlns=""/>
              </a:ext>
            </a:extLst>
          </a:blip>
          <a:stretch>
            <a:fillRect/>
          </a:stretch>
        </p:blipFill>
        <p:spPr>
          <a:xfrm>
            <a:off x="4865602" y="4000376"/>
            <a:ext cx="3584575" cy="2281446"/>
          </a:xfrm>
          <a:prstGeom prst="rect">
            <a:avLst/>
          </a:prstGeom>
          <a:ln w="25400">
            <a:solidFill>
              <a:schemeClr val="tx1"/>
            </a:solidFill>
          </a:ln>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4"/>
          <p:cNvSpPr>
            <a:spLocks noChangeArrowheads="1"/>
          </p:cNvSpPr>
          <p:nvPr/>
        </p:nvSpPr>
        <p:spPr bwMode="auto">
          <a:xfrm>
            <a:off x="1927733" y="116632"/>
            <a:ext cx="4534126" cy="707886"/>
          </a:xfrm>
          <a:prstGeom prst="rect">
            <a:avLst/>
          </a:prstGeom>
          <a:noFill/>
          <a:ln w="9525">
            <a:noFill/>
            <a:miter lim="800000"/>
            <a:headEnd/>
            <a:tailEnd/>
          </a:ln>
        </p:spPr>
        <p:txBody>
          <a:bodyPr wrap="none">
            <a:spAutoFit/>
          </a:bodyPr>
          <a:lstStyle/>
          <a:p>
            <a:r>
              <a:rPr lang="en-US" sz="4000" b="1" dirty="0" smtClean="0">
                <a:solidFill>
                  <a:schemeClr val="bg1"/>
                </a:solidFill>
                <a:latin typeface="Calibri" pitchFamily="34" charset="0"/>
              </a:rPr>
              <a:t>Cable Repair in 1888</a:t>
            </a:r>
            <a:endParaRPr lang="en-AU" sz="4000" b="1" dirty="0">
              <a:solidFill>
                <a:schemeClr val="bg1"/>
              </a:solidFill>
              <a:latin typeface="Calibri" pitchFamily="34" charset="0"/>
            </a:endParaRPr>
          </a:p>
        </p:txBody>
      </p:sp>
      <p:grpSp>
        <p:nvGrpSpPr>
          <p:cNvPr id="2" name="Group 10"/>
          <p:cNvGrpSpPr>
            <a:grpSpLocks/>
          </p:cNvGrpSpPr>
          <p:nvPr/>
        </p:nvGrpSpPr>
        <p:grpSpPr bwMode="auto">
          <a:xfrm>
            <a:off x="1043608" y="1268760"/>
            <a:ext cx="3151188" cy="4349750"/>
            <a:chOff x="476" y="709"/>
            <a:chExt cx="1905" cy="2630"/>
          </a:xfrm>
        </p:grpSpPr>
        <p:pic>
          <p:nvPicPr>
            <p:cNvPr id="23560" name="Picture 5"/>
            <p:cNvPicPr>
              <a:picLocks noChangeAspect="1" noChangeArrowheads="1"/>
            </p:cNvPicPr>
            <p:nvPr/>
          </p:nvPicPr>
          <p:blipFill>
            <a:blip r:embed="rId3" cstate="email">
              <a:lum bright="-24000" contrast="24000"/>
              <a:extLst>
                <a:ext uri="{28A0092B-C50C-407E-A947-70E740481C1C}">
                  <a14:useLocalDpi xmlns:a14="http://schemas.microsoft.com/office/drawing/2010/main" xmlns=""/>
                </a:ext>
              </a:extLst>
            </a:blip>
            <a:srcRect/>
            <a:stretch>
              <a:fillRect/>
            </a:stretch>
          </p:blipFill>
          <p:spPr bwMode="auto">
            <a:xfrm>
              <a:off x="476" y="709"/>
              <a:ext cx="1905" cy="2630"/>
            </a:xfrm>
            <a:prstGeom prst="rect">
              <a:avLst/>
            </a:prstGeom>
            <a:noFill/>
            <a:ln w="25400">
              <a:solidFill>
                <a:schemeClr val="tx1"/>
              </a:solidFill>
              <a:miter lim="800000"/>
              <a:headEnd/>
              <a:tailEnd/>
            </a:ln>
          </p:spPr>
        </p:pic>
        <p:sp>
          <p:nvSpPr>
            <p:cNvPr id="23561" name="Rectangle 9"/>
            <p:cNvSpPr>
              <a:spLocks noChangeArrowheads="1"/>
            </p:cNvSpPr>
            <p:nvPr/>
          </p:nvSpPr>
          <p:spPr bwMode="auto">
            <a:xfrm>
              <a:off x="476" y="712"/>
              <a:ext cx="205" cy="223"/>
            </a:xfrm>
            <a:prstGeom prst="rect">
              <a:avLst/>
            </a:prstGeom>
            <a:noFill/>
            <a:ln w="25400">
              <a:noFill/>
              <a:miter lim="800000"/>
              <a:headEnd/>
              <a:tailEnd/>
            </a:ln>
          </p:spPr>
          <p:txBody>
            <a:bodyPr>
              <a:spAutoFit/>
            </a:bodyPr>
            <a:lstStyle/>
            <a:p>
              <a:r>
                <a:rPr lang="en-AU" b="1" dirty="0">
                  <a:latin typeface="Calibri" pitchFamily="34" charset="0"/>
                </a:rPr>
                <a:t>A</a:t>
              </a:r>
            </a:p>
          </p:txBody>
        </p:sp>
      </p:grpSp>
      <p:pic>
        <p:nvPicPr>
          <p:cNvPr id="23556" name="Picture 6"/>
          <p:cNvPicPr>
            <a:picLocks noChangeAspect="1" noChangeArrowheads="1"/>
          </p:cNvPicPr>
          <p:nvPr/>
        </p:nvPicPr>
        <p:blipFill>
          <a:blip r:embed="rId4" cstate="email">
            <a:lum bright="-12000"/>
            <a:extLst>
              <a:ext uri="{28A0092B-C50C-407E-A947-70E740481C1C}">
                <a14:useLocalDpi xmlns:a14="http://schemas.microsoft.com/office/drawing/2010/main" xmlns=""/>
              </a:ext>
            </a:extLst>
          </a:blip>
          <a:srcRect/>
          <a:stretch>
            <a:fillRect/>
          </a:stretch>
        </p:blipFill>
        <p:spPr bwMode="auto">
          <a:xfrm>
            <a:off x="5004048" y="1268760"/>
            <a:ext cx="3081338" cy="4357688"/>
          </a:xfrm>
          <a:prstGeom prst="rect">
            <a:avLst/>
          </a:prstGeom>
          <a:noFill/>
          <a:ln w="25400">
            <a:solidFill>
              <a:schemeClr val="tx1"/>
            </a:solidFill>
            <a:miter lim="800000"/>
            <a:headEnd/>
            <a:tailEnd/>
          </a:ln>
        </p:spPr>
      </p:pic>
      <p:sp>
        <p:nvSpPr>
          <p:cNvPr id="23557" name="Rectangle 11"/>
          <p:cNvSpPr>
            <a:spLocks noChangeArrowheads="1"/>
          </p:cNvSpPr>
          <p:nvPr/>
        </p:nvSpPr>
        <p:spPr bwMode="auto">
          <a:xfrm>
            <a:off x="5004048" y="1268760"/>
            <a:ext cx="314325" cy="369888"/>
          </a:xfrm>
          <a:prstGeom prst="rect">
            <a:avLst/>
          </a:prstGeom>
          <a:noFill/>
          <a:ln w="25400">
            <a:noFill/>
            <a:miter lim="800000"/>
            <a:headEnd/>
            <a:tailEnd/>
          </a:ln>
        </p:spPr>
        <p:txBody>
          <a:bodyPr wrap="none">
            <a:spAutoFit/>
          </a:bodyPr>
          <a:lstStyle/>
          <a:p>
            <a:r>
              <a:rPr lang="en-AU" b="1" dirty="0">
                <a:latin typeface="Calibri" pitchFamily="34" charset="0"/>
              </a:rPr>
              <a:t>B</a:t>
            </a:r>
          </a:p>
        </p:txBody>
      </p:sp>
      <p:sp>
        <p:nvSpPr>
          <p:cNvPr id="23558" name="TextBox 11"/>
          <p:cNvSpPr txBox="1">
            <a:spLocks noChangeArrowheads="1"/>
          </p:cNvSpPr>
          <p:nvPr/>
        </p:nvSpPr>
        <p:spPr bwMode="auto">
          <a:xfrm>
            <a:off x="663650" y="5701949"/>
            <a:ext cx="7704856" cy="800219"/>
          </a:xfrm>
          <a:prstGeom prst="rect">
            <a:avLst/>
          </a:prstGeom>
          <a:noFill/>
          <a:ln w="9525">
            <a:noFill/>
            <a:miter lim="800000"/>
            <a:headEnd/>
            <a:tailEnd/>
          </a:ln>
        </p:spPr>
        <p:txBody>
          <a:bodyPr wrap="square">
            <a:spAutoFit/>
          </a:bodyPr>
          <a:lstStyle/>
          <a:p>
            <a:pPr algn="ctr"/>
            <a:r>
              <a:rPr lang="en-US" sz="1400" b="1" dirty="0">
                <a:latin typeface="Calibri" pitchFamily="34" charset="0"/>
              </a:rPr>
              <a:t>[A] Cable ship trailing grapnel to retrieve cable followed by [B] securing of the cable ready for </a:t>
            </a:r>
            <a:r>
              <a:rPr lang="en-US" sz="1400" b="1" dirty="0" smtClean="0">
                <a:latin typeface="Calibri" pitchFamily="34" charset="0"/>
              </a:rPr>
              <a:t>repair</a:t>
            </a:r>
          </a:p>
          <a:p>
            <a:pPr algn="ctr"/>
            <a:r>
              <a:rPr lang="en-AU" sz="1400" b="1" i="1" dirty="0" smtClean="0">
                <a:solidFill>
                  <a:srgbClr val="000099"/>
                </a:solidFill>
                <a:latin typeface="Calibri" pitchFamily="34" charset="0"/>
              </a:rPr>
              <a:t>Source</a:t>
            </a:r>
            <a:r>
              <a:rPr lang="en-AU" sz="1400" b="1" i="1" dirty="0">
                <a:solidFill>
                  <a:srgbClr val="000099"/>
                </a:solidFill>
                <a:latin typeface="Calibri" pitchFamily="34" charset="0"/>
              </a:rPr>
              <a:t>: Trait</a:t>
            </a:r>
            <a:r>
              <a:rPr lang="en-US" sz="1400" b="1" i="1" dirty="0">
                <a:solidFill>
                  <a:srgbClr val="000099"/>
                </a:solidFill>
                <a:latin typeface="Calibri" pitchFamily="34" charset="0"/>
              </a:rPr>
              <a:t>é de Télégraphie Sous-Marine by E. Wüschendorff, </a:t>
            </a:r>
            <a:r>
              <a:rPr lang="en-US" sz="1400" b="1" i="1" dirty="0" smtClean="0">
                <a:solidFill>
                  <a:srgbClr val="000099"/>
                </a:solidFill>
                <a:latin typeface="Calibri" pitchFamily="34" charset="0"/>
              </a:rPr>
              <a:t>1888</a:t>
            </a:r>
            <a:endParaRPr lang="en-US" sz="1400" b="1" i="1" dirty="0">
              <a:solidFill>
                <a:srgbClr val="000099"/>
              </a:solidFill>
              <a:latin typeface="Calibri" pitchFamily="34" charset="0"/>
            </a:endParaRPr>
          </a:p>
          <a:p>
            <a:pPr algn="ctr"/>
            <a:endParaRPr lang="en-US" b="1" dirty="0">
              <a:latin typeface="Calibri"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3083</Words>
  <Application>Microsoft Office PowerPoint</Application>
  <PresentationFormat>On-screen Show (4:3)</PresentationFormat>
  <Paragraphs>430</Paragraphs>
  <Slides>52</Slides>
  <Notes>52</Notes>
  <HiddenSlides>0</HiddenSlides>
  <MMClips>2</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Office Theme</vt:lpstr>
      <vt:lpstr>Title  </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2014-10-11T19:38:34Z</dcterms:created>
  <dcterms:modified xsi:type="dcterms:W3CDTF">2014-10-30T13:18:33Z</dcterms:modified>
</cp:coreProperties>
</file>